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6"/>
  </p:notesMasterIdLst>
  <p:sldIdLst>
    <p:sldId id="271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30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29" r:id="rId38"/>
    <p:sldId id="318" r:id="rId39"/>
    <p:sldId id="319" r:id="rId40"/>
    <p:sldId id="320" r:id="rId41"/>
    <p:sldId id="321" r:id="rId42"/>
    <p:sldId id="322" r:id="rId43"/>
    <p:sldId id="323" r:id="rId44"/>
    <p:sldId id="315" r:id="rId45"/>
  </p:sldIdLst>
  <p:sldSz cx="12198350" cy="7626350"/>
  <p:notesSz cx="6858000" cy="9144000"/>
  <p:custDataLst>
    <p:tags r:id="rId48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2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60" autoAdjust="0"/>
  </p:normalViewPr>
  <p:slideViewPr>
    <p:cSldViewPr>
      <p:cViewPr varScale="1">
        <p:scale>
          <a:sx n="59" d="100"/>
          <a:sy n="59" d="100"/>
        </p:scale>
        <p:origin x="-1096" y="-112"/>
      </p:cViewPr>
      <p:guideLst>
        <p:guide orient="horz" pos="2402"/>
        <p:guide pos="3842"/>
      </p:guideLst>
    </p:cSldViewPr>
  </p:slideViewPr>
  <p:outlineViewPr>
    <p:cViewPr>
      <p:scale>
        <a:sx n="33" d="100"/>
        <a:sy n="33" d="100"/>
      </p:scale>
      <p:origin x="8" y="227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tags" Target="tags/tag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8784-F1F2-4D71-B346-94F94D5EBAA2}" type="datetimeFigureOut">
              <a:rPr lang="nl-NL" smtClean="0"/>
              <a:t>20-04-17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685800"/>
            <a:ext cx="5483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5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"/>
            <a:ext cx="12198349" cy="4529874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 smtClean="0"/>
              <a:t>..</a:t>
            </a:r>
            <a:endParaRPr lang="en-GB" noProof="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363734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 smtClean="0"/>
              <a:t>..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2" y="894051"/>
            <a:ext cx="10319495" cy="1619677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Title presentation</a:t>
            </a:r>
            <a:endParaRPr lang="en-GB" noProof="0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490662" y="3929529"/>
            <a:ext cx="5848950" cy="385022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Subtitle presentation</a:t>
            </a:r>
            <a:endParaRPr lang="en-GB" noProof="0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467328" y="3929669"/>
            <a:ext cx="4326359" cy="3854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grpSp>
        <p:nvGrpSpPr>
          <p:cNvPr id="18" name="Grid" hidden="1"/>
          <p:cNvGrpSpPr/>
          <p:nvPr userDrawn="1"/>
        </p:nvGrpSpPr>
        <p:grpSpPr>
          <a:xfrm>
            <a:off x="-4" y="0"/>
            <a:ext cx="12198355" cy="7626352"/>
            <a:chOff x="-4" y="0"/>
            <a:chExt cx="12198355" cy="7626352"/>
          </a:xfrm>
        </p:grpSpPr>
        <p:sp>
          <p:nvSpPr>
            <p:cNvPr id="19" name="Rechthoek 1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-3590022" y="3590019"/>
              <a:ext cx="7626351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>
              <a:off x="0" y="4537584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28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40" y="5491598"/>
            <a:ext cx="2674361" cy="119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 userDrawn="1"/>
        </p:nvSpPr>
        <p:spPr>
          <a:xfrm>
            <a:off x="50269" y="7221683"/>
            <a:ext cx="5328826" cy="3373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62" y="7289018"/>
            <a:ext cx="358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7975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xfrm>
            <a:off x="404663" y="1252836"/>
            <a:ext cx="11389023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 graph</a:t>
            </a:r>
            <a:endParaRPr lang="en-GB" noProof="0" dirty="0"/>
          </a:p>
        </p:txBody>
      </p:sp>
      <p:grpSp>
        <p:nvGrpSpPr>
          <p:cNvPr id="20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21" name="Rechthoek 20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295096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xfrm>
            <a:off x="404663" y="1252836"/>
            <a:ext cx="11389023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 video</a:t>
            </a:r>
            <a:endParaRPr lang="en-GB" noProof="0" dirty="0"/>
          </a:p>
        </p:txBody>
      </p:sp>
      <p:grpSp>
        <p:nvGrpSpPr>
          <p:cNvPr id="14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5" name="Rechthoek 14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317074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452987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 smtClean="0"/>
              <a:t>..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2" y="894051"/>
            <a:ext cx="10319495" cy="1619677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Title closure</a:t>
            </a:r>
            <a:endParaRPr lang="en-GB" noProof="0" dirty="0"/>
          </a:p>
        </p:txBody>
      </p:sp>
      <p:grpSp>
        <p:nvGrpSpPr>
          <p:cNvPr id="18" name="Grid" hidden="1"/>
          <p:cNvGrpSpPr/>
          <p:nvPr userDrawn="1"/>
        </p:nvGrpSpPr>
        <p:grpSpPr>
          <a:xfrm>
            <a:off x="-4" y="0"/>
            <a:ext cx="12198355" cy="7626352"/>
            <a:chOff x="-4" y="0"/>
            <a:chExt cx="12198355" cy="7626352"/>
          </a:xfrm>
        </p:grpSpPr>
        <p:sp>
          <p:nvSpPr>
            <p:cNvPr id="19" name="Rechthoek 1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-3590022" y="3590019"/>
              <a:ext cx="7626351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>
              <a:off x="0" y="4537584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28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40" y="5491598"/>
            <a:ext cx="2674361" cy="119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 userDrawn="1"/>
        </p:nvSpPr>
        <p:spPr>
          <a:xfrm>
            <a:off x="50269" y="7221683"/>
            <a:ext cx="5328826" cy="3373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62" y="7289018"/>
            <a:ext cx="358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884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xmlns:p14="http://schemas.microsoft.com/office/powerpoint/2010/main"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657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917" y="7068497"/>
            <a:ext cx="2846282" cy="406033"/>
          </a:xfrm>
          <a:prstGeom prst="rect">
            <a:avLst/>
          </a:prstGeom>
        </p:spPr>
        <p:txBody>
          <a:bodyPr lIns="113276" tIns="56638" rIns="113276" bIns="56638"/>
          <a:lstStyle/>
          <a:p>
            <a:fld id="{F34AA0F2-C08F-9D4B-83C5-3A3114CA69CB}" type="datetimeFigureOut">
              <a:rPr lang="nl-NL" smtClean="0"/>
              <a:t>20-04-17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7770" y="7068497"/>
            <a:ext cx="3862811" cy="406033"/>
          </a:xfrm>
          <a:prstGeom prst="rect">
            <a:avLst/>
          </a:prstGeom>
        </p:spPr>
        <p:txBody>
          <a:bodyPr lIns="113276" tIns="56638" rIns="113276" bIns="56638"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42151" y="7068497"/>
            <a:ext cx="2846282" cy="406033"/>
          </a:xfrm>
          <a:prstGeom prst="rect">
            <a:avLst/>
          </a:prstGeom>
        </p:spPr>
        <p:txBody>
          <a:bodyPr lIns="113276" tIns="56638" rIns="113276" bIns="56638"/>
          <a:lstStyle/>
          <a:p>
            <a:fld id="{FD94D76F-3E8E-504F-AECA-2F4ABB111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425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8" y="1784779"/>
            <a:ext cx="5385487" cy="503127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711" y="1784779"/>
            <a:ext cx="5387605" cy="503127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2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50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3168"/>
            <a:ext cx="6846640" cy="5545250"/>
          </a:xfrm>
          <a:noFill/>
        </p:spPr>
        <p:txBody>
          <a:bodyPr vert="horz" wrap="none" lIns="0" tIns="0" rIns="0" bIns="0"/>
          <a:lstStyle>
            <a:lvl1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defRPr sz="2400">
                <a:solidFill>
                  <a:schemeClr val="bg2"/>
                </a:solidFill>
              </a:defRPr>
            </a:lvl1pPr>
            <a:lvl2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tabLst/>
              <a:defRPr sz="2400">
                <a:solidFill>
                  <a:schemeClr val="bg2"/>
                </a:solidFill>
              </a:defRPr>
            </a:lvl6pPr>
            <a:lvl7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7pPr>
            <a:lvl8pPr>
              <a:defRPr>
                <a:solidFill>
                  <a:schemeClr val="bg2"/>
                </a:solidFill>
              </a:defRPr>
            </a:lvl8pPr>
            <a:lvl9pP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en-GB" noProof="0" dirty="0" smtClean="0"/>
              <a:t>Numbering</a:t>
            </a:r>
          </a:p>
          <a:p>
            <a:pPr lvl="1"/>
            <a:r>
              <a:rPr lang="en-GB" noProof="0" dirty="0" smtClean="0"/>
              <a:t>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yellow</a:t>
            </a:r>
          </a:p>
          <a:p>
            <a:pPr lvl="5"/>
            <a:r>
              <a:rPr lang="en-GB" noProof="0" dirty="0" smtClean="0"/>
              <a:t>Numbering</a:t>
            </a:r>
          </a:p>
          <a:p>
            <a:pPr lvl="6"/>
            <a:r>
              <a:rPr lang="en-GB" noProof="0" dirty="0" smtClean="0"/>
              <a:t>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7453635" y="1252836"/>
            <a:ext cx="4339905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1" y="0"/>
            <a:ext cx="12198353" cy="762635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2613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/>
          <a:p>
            <a:pPr lvl="0"/>
            <a:r>
              <a:rPr lang="en-US" noProof="0" dirty="0" smtClean="0"/>
              <a:t>Bullet</a:t>
            </a:r>
          </a:p>
          <a:p>
            <a:pPr lvl="1"/>
            <a:r>
              <a:rPr lang="en-US" noProof="0" dirty="0" smtClean="0"/>
              <a:t>Sub-bullet</a:t>
            </a:r>
          </a:p>
          <a:p>
            <a:pPr lvl="2"/>
            <a:r>
              <a:rPr lang="en-US" noProof="0" dirty="0" smtClean="0"/>
              <a:t>Plain text</a:t>
            </a:r>
          </a:p>
          <a:p>
            <a:pPr lvl="3"/>
            <a:r>
              <a:rPr lang="en-US" noProof="0" dirty="0" smtClean="0"/>
              <a:t>Header dark blue</a:t>
            </a:r>
          </a:p>
          <a:p>
            <a:pPr lvl="4"/>
            <a:r>
              <a:rPr lang="en-US" noProof="0" dirty="0" smtClean="0"/>
              <a:t>Header light blue</a:t>
            </a:r>
          </a:p>
          <a:p>
            <a:pPr lvl="5"/>
            <a:r>
              <a:rPr lang="en-US" noProof="0" dirty="0" smtClean="0"/>
              <a:t>Bullet</a:t>
            </a:r>
          </a:p>
          <a:p>
            <a:pPr lvl="6"/>
            <a:r>
              <a:rPr lang="en-US" noProof="0" dirty="0" smtClean="0"/>
              <a:t>Sub-bullet</a:t>
            </a:r>
          </a:p>
          <a:p>
            <a:pPr lvl="7"/>
            <a:r>
              <a:rPr lang="en-US" sz="1800" noProof="0" dirty="0" smtClean="0"/>
              <a:t>Plain text</a:t>
            </a:r>
          </a:p>
          <a:p>
            <a:pPr lvl="8"/>
            <a:r>
              <a:rPr lang="en-US" noProof="0" dirty="0" smtClean="0"/>
              <a:t>Header dark blue</a:t>
            </a:r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259685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3168"/>
            <a:ext cx="7926761" cy="5545250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1" y="0"/>
            <a:ext cx="12198353" cy="762635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8533755" y="1252836"/>
            <a:ext cx="3259784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30282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3168"/>
            <a:ext cx="5593347" cy="5545250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836"/>
            <a:ext cx="5592763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767422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3168"/>
            <a:ext cx="3534273" cy="5545250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141268" y="1252836"/>
            <a:ext cx="7652271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231762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3" y="1252836"/>
            <a:ext cx="11388876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3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5" name="Rechthoek 14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925822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5545251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836"/>
            <a:ext cx="2695072" cy="267145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614" y="1252836"/>
            <a:ext cx="2695072" cy="267145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6200776" y="4126627"/>
            <a:ext cx="2695072" cy="2671460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9098614" y="4126627"/>
            <a:ext cx="2695072" cy="2671460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20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21" name="Rechthoek 20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7" name="Rechthoek 26"/>
            <p:cNvSpPr/>
            <p:nvPr userDrawn="1"/>
          </p:nvSpPr>
          <p:spPr bwMode="auto">
            <a:xfrm>
              <a:off x="5955158" y="3924295"/>
              <a:ext cx="6243191" cy="2023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8" name="Rechthoek 27"/>
            <p:cNvSpPr/>
            <p:nvPr userDrawn="1"/>
          </p:nvSpPr>
          <p:spPr bwMode="auto">
            <a:xfrm rot="5400000">
              <a:off x="2977579" y="4178536"/>
              <a:ext cx="6243191" cy="2023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9" name="Rechthoek 28"/>
            <p:cNvSpPr/>
            <p:nvPr userDrawn="1"/>
          </p:nvSpPr>
          <p:spPr bwMode="auto">
            <a:xfrm rot="5400000">
              <a:off x="5875418" y="4178537"/>
              <a:ext cx="6243191" cy="2023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173449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5545251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341" y="1252836"/>
            <a:ext cx="2695072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179" y="1252836"/>
            <a:ext cx="2695072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6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8" name="Rechthoek 1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98225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2" y="404665"/>
            <a:ext cx="11389024" cy="4435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3" y="1252836"/>
            <a:ext cx="11389023" cy="55452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20" name="Rechthoek 19"/>
          <p:cNvSpPr/>
          <p:nvPr userDrawn="1"/>
        </p:nvSpPr>
        <p:spPr bwMode="auto">
          <a:xfrm>
            <a:off x="0" y="722168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grpSp>
        <p:nvGrpSpPr>
          <p:cNvPr id="14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5" name="Rechthoek 14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2" y="7289018"/>
            <a:ext cx="358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  <p:sldLayoutId id="2147483672" r:id="rId13"/>
    <p:sldLayoutId id="2147483673" r:id="rId14"/>
    <p:sldLayoutId id="2147483674" r:id="rId15"/>
    <p:sldLayoutId id="2147483675" r:id="rId1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 err="1" smtClean="0"/>
              <a:t>Programmeertechnieken</a:t>
            </a:r>
            <a:r>
              <a:rPr lang="en-US" noProof="0" dirty="0" smtClean="0"/>
              <a:t>, Tim Cocx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7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Kwaliteitscriteria: Cohesie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Klasse modelleert slechts 1 logische taak en alle methoden ondersteunen dat doel.</a:t>
            </a:r>
          </a:p>
          <a:p>
            <a:pPr lvl="1"/>
            <a:r>
              <a:rPr lang="nl-NL" dirty="0" smtClean="0"/>
              <a:t>Zo’n klasse is makkelijk te begrijpen en hergebruiken</a:t>
            </a:r>
          </a:p>
          <a:p>
            <a:r>
              <a:rPr lang="nl-NL" dirty="0" smtClean="0"/>
              <a:t>Dit heet </a:t>
            </a:r>
            <a:r>
              <a:rPr lang="nl-NL" i="1" dirty="0" smtClean="0"/>
              <a:t>cohesie</a:t>
            </a:r>
            <a:r>
              <a:rPr lang="nl-NL" dirty="0" smtClean="0"/>
              <a:t> (</a:t>
            </a:r>
            <a:r>
              <a:rPr lang="nl-NL" i="1" dirty="0" err="1" smtClean="0"/>
              <a:t>cohesion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Doel: hoog</a:t>
            </a:r>
          </a:p>
          <a:p>
            <a:r>
              <a:rPr lang="nl-NL" dirty="0" smtClean="0"/>
              <a:t>Ook bij operaties kan je spreken van cohesie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9199869" y="3100762"/>
            <a:ext cx="1823176" cy="1222378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Primitiefheid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Cohesie</a:t>
            </a:r>
          </a:p>
        </p:txBody>
      </p:sp>
      <p:cxnSp>
        <p:nvCxnSpPr>
          <p:cNvPr id="20" name="Rechte verbindingslijn met pijl 19"/>
          <p:cNvCxnSpPr>
            <a:stCxn id="19" idx="0"/>
            <a:endCxn id="23" idx="2"/>
          </p:cNvCxnSpPr>
          <p:nvPr/>
        </p:nvCxnSpPr>
        <p:spPr>
          <a:xfrm flipV="1">
            <a:off x="10111457" y="1601228"/>
            <a:ext cx="4882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22" name="Groeperen 21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23" name="Tekstvak 22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25994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Kwaliteitscriteria: cohesie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 smtClean="0"/>
              <a:t>Ultiem voorbeeld van lage cohesie:</a:t>
            </a:r>
          </a:p>
          <a:p>
            <a:pPr lvl="1"/>
            <a:r>
              <a:rPr lang="nl-NL" dirty="0" smtClean="0"/>
              <a:t>Een klasse regelt feitelijk alles, alle andere klassen hebben weinig verantwoordelijkheid</a:t>
            </a:r>
          </a:p>
          <a:p>
            <a:pPr lvl="1"/>
            <a:r>
              <a:rPr lang="nl-NL" dirty="0" smtClean="0"/>
              <a:t>‘</a:t>
            </a:r>
            <a:r>
              <a:rPr lang="nl-NL" i="1" dirty="0" smtClean="0"/>
              <a:t>god-class</a:t>
            </a:r>
            <a:r>
              <a:rPr lang="nl-NL" dirty="0" smtClean="0"/>
              <a:t>’</a:t>
            </a:r>
          </a:p>
        </p:txBody>
      </p:sp>
      <p:grpSp>
        <p:nvGrpSpPr>
          <p:cNvPr id="9" name="Groeperen 8"/>
          <p:cNvGrpSpPr/>
          <p:nvPr/>
        </p:nvGrpSpPr>
        <p:grpSpPr>
          <a:xfrm>
            <a:off x="5163071" y="3309119"/>
            <a:ext cx="3111110" cy="3526557"/>
            <a:chOff x="2853504" y="3411365"/>
            <a:chExt cx="2705057" cy="4547187"/>
          </a:xfrm>
          <a:solidFill>
            <a:schemeClr val="bg1"/>
          </a:solidFill>
        </p:grpSpPr>
        <p:sp>
          <p:nvSpPr>
            <p:cNvPr id="12" name="Rechthoek 11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Spel</a:t>
              </a: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2853504" y="3942422"/>
              <a:ext cx="2705057" cy="785016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500" dirty="0">
                  <a:solidFill>
                    <a:srgbClr val="000000"/>
                  </a:solidFill>
                </a:rPr>
                <a:t>score</a:t>
              </a:r>
            </a:p>
            <a:p>
              <a:pPr marL="424785" indent="-424785">
                <a:buFont typeface="Lucida Grande"/>
                <a:buChar char="-"/>
              </a:pPr>
              <a:r>
                <a:rPr lang="nl-NL" sz="1500" dirty="0">
                  <a:solidFill>
                    <a:srgbClr val="000000"/>
                  </a:solidFill>
                </a:rPr>
                <a:t>status</a:t>
              </a: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2853504" y="4745978"/>
              <a:ext cx="2705057" cy="3212574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nieuwPunt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>
                  <a:solidFill>
                    <a:srgbClr val="000000"/>
                  </a:solidFill>
                </a:rPr>
                <a:t>pauze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>
                  <a:solidFill>
                    <a:srgbClr val="000000"/>
                  </a:solidFill>
                </a:rPr>
                <a:t>hervat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stopVijanden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startVijanden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beweegMario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checkMarioLevend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maakYoshiWild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vulMysterieBlokken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300" dirty="0" err="1">
                  <a:solidFill>
                    <a:srgbClr val="000000"/>
                  </a:solidFill>
                </a:rPr>
                <a:t>spuugUitMushroom</a:t>
              </a:r>
              <a:endParaRPr lang="nl-NL" sz="13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endParaRPr lang="nl-NL" sz="13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410543" y="3525143"/>
            <a:ext cx="4650684" cy="2488241"/>
          </a:xfrm>
          <a:prstGeom prst="rect">
            <a:avLst/>
          </a:prstGeom>
        </p:spPr>
        <p:txBody>
          <a:bodyPr vert="horz" lIns="113276" tIns="56638" rIns="113276" bIns="56638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Indicatie van lage cohesie:</a:t>
            </a:r>
          </a:p>
          <a:p>
            <a:pPr lvl="1"/>
            <a:r>
              <a:rPr lang="nl-NL" dirty="0" smtClean="0"/>
              <a:t>Grote classes</a:t>
            </a:r>
          </a:p>
          <a:p>
            <a:pPr lvl="1"/>
            <a:r>
              <a:rPr lang="nl-NL" dirty="0" smtClean="0"/>
              <a:t>Het diagram is een ‘ster’</a:t>
            </a:r>
          </a:p>
          <a:p>
            <a:pPr lvl="1"/>
            <a:r>
              <a:rPr lang="nl-NL" dirty="0" smtClean="0"/>
              <a:t>Veel public methoden</a:t>
            </a:r>
          </a:p>
          <a:p>
            <a:pPr lvl="2"/>
            <a:r>
              <a:rPr lang="nl-NL" dirty="0" smtClean="0"/>
              <a:t>Er moet toch gecommuniceerd worden…</a:t>
            </a:r>
          </a:p>
          <a:p>
            <a:pPr lvl="1"/>
            <a:r>
              <a:rPr lang="nl-NL" dirty="0" smtClean="0"/>
              <a:t>Acties en namen van andere klassen in operatie-namen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9199869" y="3100762"/>
            <a:ext cx="1823176" cy="1222378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Primitiefheid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Cohesie</a:t>
            </a:r>
          </a:p>
        </p:txBody>
      </p:sp>
      <p:cxnSp>
        <p:nvCxnSpPr>
          <p:cNvPr id="25" name="Rechte verbindingslijn met pijl 24"/>
          <p:cNvCxnSpPr>
            <a:stCxn id="24" idx="0"/>
            <a:endCxn id="28" idx="2"/>
          </p:cNvCxnSpPr>
          <p:nvPr/>
        </p:nvCxnSpPr>
        <p:spPr>
          <a:xfrm flipV="1">
            <a:off x="10111457" y="1601228"/>
            <a:ext cx="4882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27" name="Groeperen 26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28" name="Tekstvak 27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1065049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Kwaliteitscriteria: Koppeling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>
          <a:xfrm>
            <a:off x="404664" y="1252836"/>
            <a:ext cx="8574832" cy="5545251"/>
          </a:xfrm>
        </p:spPr>
        <p:txBody>
          <a:bodyPr>
            <a:normAutofit/>
          </a:bodyPr>
          <a:lstStyle/>
          <a:p>
            <a:r>
              <a:rPr lang="nl-NL" dirty="0" smtClean="0"/>
              <a:t>Een klasse heeft zo weinig mogelijk ‘kennis’ nodig van andere klassen</a:t>
            </a:r>
          </a:p>
          <a:p>
            <a:pPr lvl="1"/>
            <a:r>
              <a:rPr lang="nl-NL" dirty="0"/>
              <a:t> </a:t>
            </a:r>
            <a:r>
              <a:rPr lang="nl-NL" dirty="0" smtClean="0"/>
              <a:t>Dit is gebruik van methoden</a:t>
            </a:r>
          </a:p>
          <a:p>
            <a:r>
              <a:rPr lang="nl-NL" dirty="0" smtClean="0"/>
              <a:t>Als klassen veel van elkaar weten (en dus gebruiken) moeten bij aanpassing van 1 klasse veel andere ook worden aangepast.</a:t>
            </a:r>
          </a:p>
          <a:p>
            <a:r>
              <a:rPr lang="nl-NL" dirty="0" smtClean="0"/>
              <a:t>Dit heet </a:t>
            </a:r>
            <a:r>
              <a:rPr lang="nl-NL" i="1" dirty="0" smtClean="0"/>
              <a:t>koppeling</a:t>
            </a:r>
            <a:r>
              <a:rPr lang="nl-NL" dirty="0" smtClean="0"/>
              <a:t> (</a:t>
            </a:r>
            <a:r>
              <a:rPr lang="nl-NL" i="1" dirty="0" err="1" smtClean="0"/>
              <a:t>coupling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Doel </a:t>
            </a:r>
            <a:r>
              <a:rPr lang="nl-NL" b="1" dirty="0" smtClean="0"/>
              <a:t>laag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9199869" y="3100762"/>
            <a:ext cx="1823176" cy="1499377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Primitiefheid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Cohesie</a:t>
            </a: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Koppeling</a:t>
            </a:r>
            <a:endParaRPr lang="nl-NL" dirty="0">
              <a:solidFill>
                <a:srgbClr val="ACBE2A"/>
              </a:solidFill>
            </a:endParaRPr>
          </a:p>
        </p:txBody>
      </p:sp>
      <p:cxnSp>
        <p:nvCxnSpPr>
          <p:cNvPr id="20" name="Rechte verbindingslijn met pijl 19"/>
          <p:cNvCxnSpPr>
            <a:stCxn id="19" idx="0"/>
            <a:endCxn id="23" idx="2"/>
          </p:cNvCxnSpPr>
          <p:nvPr/>
        </p:nvCxnSpPr>
        <p:spPr>
          <a:xfrm flipV="1">
            <a:off x="10111457" y="1601228"/>
            <a:ext cx="4884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22" name="Groeperen 21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23" name="Tekstvak 22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5411443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Kwaliteitscriteria: Koppeling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Indicaties van koppeling:</a:t>
            </a:r>
            <a:endParaRPr lang="nl-NL" b="1" dirty="0"/>
          </a:p>
          <a:p>
            <a:pPr lvl="1"/>
            <a:r>
              <a:rPr lang="nl-NL" dirty="0" smtClean="0"/>
              <a:t>Veel associaties</a:t>
            </a:r>
          </a:p>
          <a:p>
            <a:pPr lvl="2"/>
            <a:r>
              <a:rPr lang="nl-NL" dirty="0" smtClean="0"/>
              <a:t>Kennelijk gebruiken de klassen elkaar</a:t>
            </a:r>
          </a:p>
          <a:p>
            <a:pPr lvl="1"/>
            <a:r>
              <a:rPr lang="nl-NL" dirty="0" smtClean="0"/>
              <a:t>Operaties als:</a:t>
            </a:r>
          </a:p>
          <a:p>
            <a:pPr marL="1132759" lvl="2"/>
            <a:r>
              <a:rPr lang="nl-NL" dirty="0" smtClean="0">
                <a:latin typeface="Century Gothic"/>
                <a:cs typeface="Century Gothic"/>
              </a:rPr>
              <a:t>get&lt;</a:t>
            </a:r>
            <a:r>
              <a:rPr lang="nl-NL" dirty="0" err="1" smtClean="0">
                <a:latin typeface="Century Gothic"/>
                <a:cs typeface="Century Gothic"/>
              </a:rPr>
              <a:t>AndereKlasse</a:t>
            </a:r>
            <a:r>
              <a:rPr lang="nl-NL" dirty="0" smtClean="0">
                <a:latin typeface="Century Gothic"/>
                <a:cs typeface="Century Gothic"/>
              </a:rPr>
              <a:t>&gt;()</a:t>
            </a:r>
          </a:p>
          <a:p>
            <a:pPr lvl="2"/>
            <a:r>
              <a:rPr lang="nl-NL" dirty="0" smtClean="0">
                <a:cs typeface="Century Gothic"/>
              </a:rPr>
              <a:t>Kennelijk geeft deze klasse kennis van een klasse door naar een andere klasse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9199869" y="3100762"/>
            <a:ext cx="1823176" cy="1499377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Primitiefheid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Cohesie</a:t>
            </a: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Koppeling</a:t>
            </a:r>
            <a:endParaRPr lang="nl-NL" dirty="0">
              <a:solidFill>
                <a:srgbClr val="ACBE2A"/>
              </a:solidFill>
            </a:endParaRPr>
          </a:p>
        </p:txBody>
      </p:sp>
      <p:cxnSp>
        <p:nvCxnSpPr>
          <p:cNvPr id="20" name="Rechte verbindingslijn met pijl 19"/>
          <p:cNvCxnSpPr>
            <a:stCxn id="19" idx="0"/>
            <a:endCxn id="23" idx="2"/>
          </p:cNvCxnSpPr>
          <p:nvPr/>
        </p:nvCxnSpPr>
        <p:spPr>
          <a:xfrm flipV="1">
            <a:off x="10111457" y="1601228"/>
            <a:ext cx="4884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22" name="Groeperen 21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23" name="Tekstvak 22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8302404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een eenvoudig systeem zijn de kwaliteitscriteria relatief makkelijk te behalen.</a:t>
            </a:r>
          </a:p>
          <a:p>
            <a:r>
              <a:rPr lang="nl-NL" dirty="0" smtClean="0">
                <a:cs typeface="Century Gothic"/>
              </a:rPr>
              <a:t>Bij complexere systemen wordt dit lastiger</a:t>
            </a:r>
          </a:p>
          <a:p>
            <a:pPr lvl="1"/>
            <a:r>
              <a:rPr lang="nl-NL" dirty="0" smtClean="0">
                <a:cs typeface="Century Gothic"/>
              </a:rPr>
              <a:t>Bij een grafische interface:</a:t>
            </a:r>
          </a:p>
          <a:p>
            <a:pPr lvl="2"/>
            <a:r>
              <a:rPr lang="nl-NL" dirty="0" smtClean="0">
                <a:cs typeface="Century Gothic"/>
              </a:rPr>
              <a:t>Hier gebeurt input (knoppen)</a:t>
            </a:r>
          </a:p>
          <a:p>
            <a:pPr lvl="2"/>
            <a:r>
              <a:rPr lang="nl-NL" dirty="0" smtClean="0">
                <a:cs typeface="Century Gothic"/>
              </a:rPr>
              <a:t>Hier gebeurt output (bv. </a:t>
            </a:r>
            <a:r>
              <a:rPr lang="nl-NL" dirty="0" err="1" smtClean="0">
                <a:cs typeface="Century Gothic"/>
              </a:rPr>
              <a:t>PopUp</a:t>
            </a:r>
            <a:r>
              <a:rPr lang="nl-NL" dirty="0" smtClean="0">
                <a:cs typeface="Century Gothic"/>
              </a:rPr>
              <a:t>)</a:t>
            </a:r>
          </a:p>
          <a:p>
            <a:pPr lvl="2"/>
            <a:r>
              <a:rPr lang="nl-NL" dirty="0">
                <a:cs typeface="Century Gothic"/>
              </a:rPr>
              <a:t>K</a:t>
            </a:r>
            <a:r>
              <a:rPr lang="nl-NL" dirty="0" smtClean="0">
                <a:cs typeface="Century Gothic"/>
              </a:rPr>
              <a:t>oppeling naar andere klassen ligt op de loer</a:t>
            </a:r>
          </a:p>
          <a:p>
            <a:pPr lvl="1"/>
            <a:r>
              <a:rPr lang="nl-NL" dirty="0" smtClean="0">
                <a:cs typeface="Century Gothic"/>
              </a:rPr>
              <a:t>Bij een spel:</a:t>
            </a:r>
          </a:p>
          <a:p>
            <a:pPr lvl="2"/>
            <a:r>
              <a:rPr lang="nl-NL" dirty="0" smtClean="0">
                <a:cs typeface="Century Gothic"/>
              </a:rPr>
              <a:t>Een spel kan pauzeren</a:t>
            </a:r>
          </a:p>
          <a:p>
            <a:pPr lvl="2"/>
            <a:r>
              <a:rPr lang="nl-NL" dirty="0" smtClean="0">
                <a:cs typeface="Century Gothic"/>
              </a:rPr>
              <a:t>Een spel moet resultaten verwerken (gewonnen / verloren)</a:t>
            </a:r>
          </a:p>
          <a:p>
            <a:pPr lvl="2"/>
            <a:r>
              <a:rPr lang="nl-NL" dirty="0" smtClean="0">
                <a:cs typeface="Century Gothic"/>
              </a:rPr>
              <a:t>‘God-class’ lig op de loer (=lage cohesie)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9199869" y="3100762"/>
            <a:ext cx="1823176" cy="1499377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Primitiefheid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Cohesie</a:t>
            </a: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Koppeling</a:t>
            </a:r>
            <a:endParaRPr lang="nl-NL" dirty="0">
              <a:solidFill>
                <a:srgbClr val="ACBE2A"/>
              </a:solidFill>
            </a:endParaRPr>
          </a:p>
        </p:txBody>
      </p:sp>
      <p:cxnSp>
        <p:nvCxnSpPr>
          <p:cNvPr id="20" name="Rechte verbindingslijn met pijl 19"/>
          <p:cNvCxnSpPr>
            <a:stCxn id="19" idx="0"/>
            <a:endCxn id="25" idx="2"/>
          </p:cNvCxnSpPr>
          <p:nvPr/>
        </p:nvCxnSpPr>
        <p:spPr>
          <a:xfrm flipV="1">
            <a:off x="10111457" y="1601228"/>
            <a:ext cx="4884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24" name="Groeperen 23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25" name="Tekstvak 24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235922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Kwaliteitsmethodiek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de criteria kan je het beste voldoen door je steeds af te vragen:</a:t>
            </a:r>
          </a:p>
          <a:p>
            <a:pPr lvl="1"/>
            <a:r>
              <a:rPr lang="nl-NL" dirty="0" smtClean="0">
                <a:cs typeface="Century Gothic"/>
              </a:rPr>
              <a:t>Heb ik de </a:t>
            </a:r>
            <a:r>
              <a:rPr lang="nl-NL" i="1" dirty="0" smtClean="0">
                <a:cs typeface="Century Gothic"/>
              </a:rPr>
              <a:t>verantwoordelijkheden</a:t>
            </a:r>
            <a:r>
              <a:rPr lang="nl-NL" dirty="0" smtClean="0">
                <a:cs typeface="Century Gothic"/>
              </a:rPr>
              <a:t> goed verdeeld?</a:t>
            </a:r>
          </a:p>
          <a:p>
            <a:pPr lvl="1"/>
            <a:r>
              <a:rPr lang="nl-NL" dirty="0" smtClean="0">
                <a:cs typeface="Century Gothic"/>
              </a:rPr>
              <a:t>Is dit inderdaad de </a:t>
            </a:r>
            <a:r>
              <a:rPr lang="nl-NL" i="1" dirty="0" smtClean="0">
                <a:cs typeface="Century Gothic"/>
              </a:rPr>
              <a:t>verantwoordelijkheid</a:t>
            </a:r>
            <a:r>
              <a:rPr lang="nl-NL" dirty="0" smtClean="0">
                <a:cs typeface="Century Gothic"/>
              </a:rPr>
              <a:t> van deze klasse?</a:t>
            </a:r>
          </a:p>
          <a:p>
            <a:r>
              <a:rPr lang="nl-NL" dirty="0" smtClean="0">
                <a:cs typeface="Century Gothic"/>
              </a:rPr>
              <a:t>Dit heet </a:t>
            </a:r>
            <a:r>
              <a:rPr lang="nl-NL" i="1" dirty="0" err="1" smtClean="0">
                <a:cs typeface="Century Gothic"/>
              </a:rPr>
              <a:t>Responsibility</a:t>
            </a:r>
            <a:r>
              <a:rPr lang="nl-NL" i="1" dirty="0" smtClean="0">
                <a:cs typeface="Century Gothic"/>
              </a:rPr>
              <a:t> </a:t>
            </a:r>
            <a:r>
              <a:rPr lang="nl-NL" i="1" dirty="0" err="1" smtClean="0">
                <a:cs typeface="Century Gothic"/>
              </a:rPr>
              <a:t>Driven</a:t>
            </a:r>
            <a:r>
              <a:rPr lang="nl-NL" i="1" dirty="0" smtClean="0">
                <a:cs typeface="Century Gothic"/>
              </a:rPr>
              <a:t> Design</a:t>
            </a:r>
            <a:r>
              <a:rPr lang="nl-NL" dirty="0" smtClean="0">
                <a:cs typeface="Century Gothic"/>
              </a:rPr>
              <a:t> (</a:t>
            </a:r>
            <a:r>
              <a:rPr lang="nl-NL" i="1" dirty="0" smtClean="0">
                <a:cs typeface="Century Gothic"/>
              </a:rPr>
              <a:t>RDD</a:t>
            </a:r>
            <a:r>
              <a:rPr lang="nl-NL" dirty="0" smtClean="0">
                <a:cs typeface="Century Gothic"/>
              </a:rPr>
              <a:t>).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99869" y="3100762"/>
            <a:ext cx="1823176" cy="1499377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Primitiefheid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Cohesie</a:t>
            </a:r>
          </a:p>
          <a:p>
            <a:pPr algn="ctr"/>
            <a:r>
              <a:rPr lang="nl-NL" dirty="0" smtClean="0">
                <a:solidFill>
                  <a:srgbClr val="ACBE2A"/>
                </a:solidFill>
              </a:rPr>
              <a:t>Koppeling</a:t>
            </a:r>
            <a:endParaRPr lang="nl-NL" dirty="0">
              <a:solidFill>
                <a:srgbClr val="ACBE2A"/>
              </a:solidFill>
            </a:endParaRPr>
          </a:p>
        </p:txBody>
      </p:sp>
      <p:cxnSp>
        <p:nvCxnSpPr>
          <p:cNvPr id="10" name="Rechte verbindingslijn met pijl 9"/>
          <p:cNvCxnSpPr>
            <a:stCxn id="8" idx="0"/>
            <a:endCxn id="18" idx="2"/>
          </p:cNvCxnSpPr>
          <p:nvPr/>
        </p:nvCxnSpPr>
        <p:spPr>
          <a:xfrm flipV="1">
            <a:off x="10111457" y="1601228"/>
            <a:ext cx="4884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43193" y="6332890"/>
            <a:ext cx="736528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RDD</a:t>
            </a:r>
            <a:endParaRPr lang="nl-NL" dirty="0">
              <a:solidFill>
                <a:srgbClr val="ACBE2A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 rot="5400000">
            <a:off x="10741618" y="6011492"/>
            <a:ext cx="1331630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Methodiek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17" name="Groeperen 16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18" name="Tekstvak 17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  <p:cxnSp>
        <p:nvCxnSpPr>
          <p:cNvPr id="21" name="Rechte verbindingslijn met pijl 20"/>
          <p:cNvCxnSpPr>
            <a:stCxn id="9" idx="0"/>
            <a:endCxn id="8" idx="2"/>
          </p:cNvCxnSpPr>
          <p:nvPr/>
        </p:nvCxnSpPr>
        <p:spPr>
          <a:xfrm flipV="1">
            <a:off x="10111457" y="4600139"/>
            <a:ext cx="0" cy="173275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09092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Types: UML syntax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meeste programmeertalen hebben attributen, parameters (variabelen), en operaties een bepaald type.</a:t>
            </a:r>
          </a:p>
          <a:p>
            <a:pPr lvl="1"/>
            <a:r>
              <a:rPr lang="nl-NL" dirty="0" smtClean="0"/>
              <a:t>Deze leg je bij het ontwerp vaak al vast…</a:t>
            </a:r>
          </a:p>
          <a:p>
            <a:pPr lvl="1"/>
            <a:r>
              <a:rPr lang="nl-NL" dirty="0" smtClean="0"/>
              <a:t>… en zie je dus al in het klassendiagram</a:t>
            </a:r>
          </a:p>
          <a:p>
            <a:pPr lvl="1"/>
            <a:r>
              <a:rPr lang="nl-NL" dirty="0" smtClean="0"/>
              <a:t>De syntax is</a:t>
            </a:r>
            <a:r>
              <a:rPr lang="nl-NL" sz="3000" dirty="0">
                <a:latin typeface="Century Gothic"/>
                <a:cs typeface="Century Gothic"/>
              </a:rPr>
              <a:t> (operatie/ variabele)naam : type</a:t>
            </a:r>
          </a:p>
        </p:txBody>
      </p:sp>
      <p:grpSp>
        <p:nvGrpSpPr>
          <p:cNvPr id="4" name="Groeperen 3"/>
          <p:cNvGrpSpPr/>
          <p:nvPr/>
        </p:nvGrpSpPr>
        <p:grpSpPr>
          <a:xfrm>
            <a:off x="4126631" y="4821287"/>
            <a:ext cx="4871128" cy="2189063"/>
            <a:chOff x="2853504" y="3411365"/>
            <a:chExt cx="2705057" cy="1564862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3000" dirty="0">
                  <a:solidFill>
                    <a:srgbClr val="000000"/>
                  </a:solidFill>
                </a:rPr>
                <a:t>Katachtige</a:t>
              </a:r>
            </a:p>
          </p:txBody>
        </p:sp>
        <p:sp>
          <p:nvSpPr>
            <p:cNvPr id="6" name="Rechthoek 5"/>
            <p:cNvSpPr/>
            <p:nvPr/>
          </p:nvSpPr>
          <p:spPr>
            <a:xfrm>
              <a:off x="2853504" y="3942422"/>
              <a:ext cx="2705057" cy="504958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2200" dirty="0" err="1">
                  <a:solidFill>
                    <a:srgbClr val="000000"/>
                  </a:solidFill>
                </a:rPr>
                <a:t>aantalKids</a:t>
              </a:r>
              <a:r>
                <a:rPr lang="nl-NL" sz="2200" dirty="0">
                  <a:solidFill>
                    <a:srgbClr val="000000"/>
                  </a:solidFill>
                </a:rPr>
                <a:t> : int</a:t>
              </a: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4341863"/>
              <a:ext cx="2705057" cy="634364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2200" dirty="0" err="1">
                  <a:solidFill>
                    <a:srgbClr val="000000"/>
                  </a:solidFill>
                </a:rPr>
                <a:t>geefMelk</a:t>
              </a:r>
              <a:r>
                <a:rPr lang="nl-NL" sz="2200" dirty="0">
                  <a:solidFill>
                    <a:srgbClr val="000000"/>
                  </a:solidFill>
                </a:rPr>
                <a:t> (minuten: int) : int</a:t>
              </a:r>
            </a:p>
            <a:p>
              <a:pPr marL="424785" indent="-424785">
                <a:buFont typeface="Lucida Grande"/>
                <a:buChar char="-"/>
              </a:pPr>
              <a:r>
                <a:rPr lang="nl-NL" sz="2200" dirty="0">
                  <a:solidFill>
                    <a:srgbClr val="000000"/>
                  </a:solidFill>
                </a:rPr>
                <a:t>bewegen (afstand : double)</a:t>
              </a:r>
            </a:p>
          </p:txBody>
        </p:sp>
      </p:grpSp>
      <p:grpSp>
        <p:nvGrpSpPr>
          <p:cNvPr id="8" name="Groeperen 7"/>
          <p:cNvGrpSpPr/>
          <p:nvPr/>
        </p:nvGrpSpPr>
        <p:grpSpPr>
          <a:xfrm>
            <a:off x="8775595" y="5058560"/>
            <a:ext cx="2815510" cy="1576546"/>
            <a:chOff x="4468144" y="5887607"/>
            <a:chExt cx="2110533" cy="1417710"/>
          </a:xfrm>
        </p:grpSpPr>
        <p:sp>
          <p:nvSpPr>
            <p:cNvPr id="9" name="Tekstvak 8"/>
            <p:cNvSpPr txBox="1"/>
            <p:nvPr/>
          </p:nvSpPr>
          <p:spPr>
            <a:xfrm>
              <a:off x="4972670" y="5887607"/>
              <a:ext cx="1606007" cy="498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000" dirty="0">
                  <a:solidFill>
                    <a:schemeClr val="accent2"/>
                  </a:solidFill>
                </a:rPr>
                <a:t>Geen </a:t>
              </a:r>
              <a:r>
                <a:rPr lang="nl-NL" sz="3000" dirty="0" err="1">
                  <a:solidFill>
                    <a:schemeClr val="accent2"/>
                  </a:solidFill>
                </a:rPr>
                <a:t>void</a:t>
              </a:r>
              <a:r>
                <a:rPr lang="nl-NL" sz="3000" dirty="0">
                  <a:solidFill>
                    <a:schemeClr val="accent2"/>
                  </a:solidFill>
                </a:rPr>
                <a:t>!!</a:t>
              </a:r>
            </a:p>
          </p:txBody>
        </p:sp>
        <p:cxnSp>
          <p:nvCxnSpPr>
            <p:cNvPr id="10" name="Rechte verbindingslijn met pijl 9"/>
            <p:cNvCxnSpPr>
              <a:stCxn id="9" idx="2"/>
            </p:cNvCxnSpPr>
            <p:nvPr/>
          </p:nvCxnSpPr>
          <p:spPr>
            <a:xfrm flipH="1">
              <a:off x="4468144" y="6385790"/>
              <a:ext cx="1307530" cy="91952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176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Encapsulatie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Als klassen met elkaar een associatie hebben kunnen ze elkaars attributen aanpassen en elkaars operaties gebruiken.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Het proces van toegang reguleren heet </a:t>
            </a:r>
            <a:r>
              <a:rPr lang="nl-NL" i="1" dirty="0" err="1" smtClean="0"/>
              <a:t>encapsulatie</a:t>
            </a:r>
            <a:endParaRPr lang="nl-NL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1242689" y="3023053"/>
            <a:ext cx="2679447" cy="2105453"/>
            <a:chOff x="2853504" y="3411365"/>
            <a:chExt cx="2705057" cy="2714798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Mario</a:t>
              </a:r>
            </a:p>
          </p:txBody>
        </p:sp>
        <p:sp>
          <p:nvSpPr>
            <p:cNvPr id="6" name="Rechthoek 5"/>
            <p:cNvSpPr/>
            <p:nvPr/>
          </p:nvSpPr>
          <p:spPr>
            <a:xfrm>
              <a:off x="2853504" y="3942422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>
                  <a:solidFill>
                    <a:srgbClr val="000000"/>
                  </a:solidFill>
                </a:rPr>
                <a:t>levens : int</a:t>
              </a: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503746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400" dirty="0">
                  <a:solidFill>
                    <a:srgbClr val="000000"/>
                  </a:solidFill>
                </a:rPr>
                <a:t>spring()</a:t>
              </a:r>
            </a:p>
            <a:p>
              <a:pPr marL="424785" indent="-424785">
                <a:buFont typeface="Lucida Grande"/>
                <a:buChar char="-"/>
              </a:pPr>
              <a:r>
                <a:rPr lang="nl-NL" sz="1400" dirty="0" err="1">
                  <a:solidFill>
                    <a:srgbClr val="000000"/>
                  </a:solidFill>
                </a:rPr>
                <a:t>gaDood</a:t>
              </a:r>
              <a:r>
                <a:rPr lang="nl-NL" sz="1400" dirty="0">
                  <a:solidFill>
                    <a:srgbClr val="000000"/>
                  </a:solidFill>
                </a:rPr>
                <a:t>()</a:t>
              </a:r>
            </a:p>
            <a:p>
              <a:pPr marL="424785" indent="-424785">
                <a:buFont typeface="Lucida Grande"/>
                <a:buChar char="-"/>
              </a:pPr>
              <a:r>
                <a:rPr lang="nl-NL" sz="1400" dirty="0" err="1">
                  <a:solidFill>
                    <a:srgbClr val="000000"/>
                  </a:solidFill>
                </a:rPr>
                <a:t>pakItem</a:t>
              </a:r>
              <a:r>
                <a:rPr lang="nl-NL" sz="1400" dirty="0">
                  <a:solidFill>
                    <a:srgbClr val="000000"/>
                  </a:solidFill>
                </a:rPr>
                <a:t>(deze: Item)</a:t>
              </a:r>
            </a:p>
          </p:txBody>
        </p:sp>
      </p:grpSp>
      <p:grpSp>
        <p:nvGrpSpPr>
          <p:cNvPr id="8" name="Groeperen 7"/>
          <p:cNvGrpSpPr/>
          <p:nvPr/>
        </p:nvGrpSpPr>
        <p:grpSpPr>
          <a:xfrm>
            <a:off x="7196636" y="3023053"/>
            <a:ext cx="3111110" cy="2105453"/>
            <a:chOff x="2853504" y="3411365"/>
            <a:chExt cx="2705057" cy="2714798"/>
          </a:xfrm>
          <a:solidFill>
            <a:schemeClr val="bg1"/>
          </a:solidFill>
        </p:grpSpPr>
        <p:sp>
          <p:nvSpPr>
            <p:cNvPr id="9" name="Rechthoek 8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Spel</a:t>
              </a:r>
            </a:p>
          </p:txBody>
        </p:sp>
        <p:sp>
          <p:nvSpPr>
            <p:cNvPr id="10" name="Rechthoek 9"/>
            <p:cNvSpPr/>
            <p:nvPr/>
          </p:nvSpPr>
          <p:spPr>
            <a:xfrm>
              <a:off x="2853504" y="3942422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>
                  <a:solidFill>
                    <a:srgbClr val="000000"/>
                  </a:solidFill>
                </a:rPr>
                <a:t>score : int</a:t>
              </a: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853504" y="503746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>
                  <a:solidFill>
                    <a:srgbClr val="000000"/>
                  </a:solidFill>
                </a:rPr>
                <a:t>nieuwPunt</a:t>
              </a:r>
              <a:r>
                <a:rPr lang="nl-NL" sz="1700" dirty="0">
                  <a:solidFill>
                    <a:srgbClr val="000000"/>
                  </a:solidFill>
                </a:rPr>
                <a:t>(punt: int)</a:t>
              </a:r>
            </a:p>
          </p:txBody>
        </p:sp>
      </p:grpSp>
      <p:cxnSp>
        <p:nvCxnSpPr>
          <p:cNvPr id="13" name="Rechte verbindingslijn met pijl 12"/>
          <p:cNvCxnSpPr>
            <a:stCxn id="6" idx="3"/>
            <a:endCxn id="10" idx="1"/>
          </p:cNvCxnSpPr>
          <p:nvPr/>
        </p:nvCxnSpPr>
        <p:spPr>
          <a:xfrm>
            <a:off x="3922136" y="3857083"/>
            <a:ext cx="3274501" cy="0"/>
          </a:xfrm>
          <a:prstGeom prst="straightConnector1">
            <a:avLst/>
          </a:prstGeom>
          <a:ln w="38100" cmpd="sng">
            <a:solidFill>
              <a:srgbClr val="ACBE2A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4102688" y="3386696"/>
            <a:ext cx="349992" cy="452936"/>
          </a:xfrm>
          <a:prstGeom prst="rect">
            <a:avLst/>
          </a:prstGeom>
          <a:noFill/>
          <a:ln>
            <a:noFill/>
          </a:ln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2200" dirty="0">
                <a:solidFill>
                  <a:srgbClr val="ACBE2A"/>
                </a:solidFill>
              </a:rPr>
              <a:t>1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551245" y="3384841"/>
            <a:ext cx="349992" cy="452936"/>
          </a:xfrm>
          <a:prstGeom prst="rect">
            <a:avLst/>
          </a:prstGeom>
          <a:noFill/>
          <a:ln>
            <a:noFill/>
          </a:ln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2200" dirty="0">
                <a:solidFill>
                  <a:srgbClr val="ACBE2A"/>
                </a:solidFill>
              </a:rPr>
              <a:t>1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239815" y="3864821"/>
            <a:ext cx="2238792" cy="452936"/>
          </a:xfrm>
          <a:prstGeom prst="rect">
            <a:avLst/>
          </a:prstGeom>
          <a:noFill/>
          <a:ln>
            <a:noFill/>
          </a:ln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2200" dirty="0">
                <a:solidFill>
                  <a:srgbClr val="ACBE2A"/>
                </a:solidFill>
              </a:rPr>
              <a:t>Is deelnemer bij</a:t>
            </a:r>
          </a:p>
        </p:txBody>
      </p:sp>
      <p:sp>
        <p:nvSpPr>
          <p:cNvPr id="18" name="Gelijkbenige driehoek 17"/>
          <p:cNvSpPr/>
          <p:nvPr/>
        </p:nvSpPr>
        <p:spPr>
          <a:xfrm rot="5400000">
            <a:off x="6452617" y="4036977"/>
            <a:ext cx="238881" cy="264263"/>
          </a:xfrm>
          <a:prstGeom prst="triangle">
            <a:avLst/>
          </a:prstGeom>
          <a:solidFill>
            <a:schemeClr val="tx1"/>
          </a:solidFill>
          <a:ln>
            <a:solidFill>
              <a:srgbClr val="ACBE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grpSp>
        <p:nvGrpSpPr>
          <p:cNvPr id="19" name="Groeperen 18"/>
          <p:cNvGrpSpPr/>
          <p:nvPr/>
        </p:nvGrpSpPr>
        <p:grpSpPr>
          <a:xfrm>
            <a:off x="8858538" y="2004925"/>
            <a:ext cx="3314171" cy="1576546"/>
            <a:chOff x="4459323" y="5874385"/>
            <a:chExt cx="2484334" cy="1417710"/>
          </a:xfrm>
        </p:grpSpPr>
        <p:sp>
          <p:nvSpPr>
            <p:cNvPr id="20" name="Tekstvak 19"/>
            <p:cNvSpPr txBox="1"/>
            <p:nvPr/>
          </p:nvSpPr>
          <p:spPr>
            <a:xfrm>
              <a:off x="4672302" y="5874385"/>
              <a:ext cx="2271355" cy="913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000" dirty="0">
                  <a:solidFill>
                    <a:schemeClr val="accent2"/>
                  </a:solidFill>
                </a:rPr>
                <a:t>Mag Mario deze aanpassen?</a:t>
              </a:r>
            </a:p>
          </p:txBody>
        </p:sp>
        <p:cxnSp>
          <p:nvCxnSpPr>
            <p:cNvPr id="21" name="Rechte verbindingslijn met pijl 20"/>
            <p:cNvCxnSpPr>
              <a:stCxn id="20" idx="2"/>
            </p:cNvCxnSpPr>
            <p:nvPr/>
          </p:nvCxnSpPr>
          <p:spPr>
            <a:xfrm flipH="1">
              <a:off x="4459323" y="6787721"/>
              <a:ext cx="1348657" cy="504374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eperen 25"/>
          <p:cNvGrpSpPr/>
          <p:nvPr/>
        </p:nvGrpSpPr>
        <p:grpSpPr>
          <a:xfrm>
            <a:off x="1226443" y="5112413"/>
            <a:ext cx="6270316" cy="951758"/>
            <a:chOff x="2447426" y="5747385"/>
            <a:chExt cx="4700289" cy="855869"/>
          </a:xfrm>
        </p:grpSpPr>
        <p:sp>
          <p:nvSpPr>
            <p:cNvPr id="27" name="Tekstvak 26"/>
            <p:cNvSpPr txBox="1"/>
            <p:nvPr/>
          </p:nvSpPr>
          <p:spPr>
            <a:xfrm>
              <a:off x="2447426" y="6105071"/>
              <a:ext cx="4700289" cy="498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000" dirty="0">
                  <a:solidFill>
                    <a:schemeClr val="accent2"/>
                  </a:solidFill>
                </a:rPr>
                <a:t>Mag Spel deze operatie gebruiken??</a:t>
              </a:r>
            </a:p>
          </p:txBody>
        </p:sp>
        <p:cxnSp>
          <p:nvCxnSpPr>
            <p:cNvPr id="28" name="Rechte verbindingslijn met pijl 27"/>
            <p:cNvCxnSpPr>
              <a:stCxn id="27" idx="0"/>
            </p:cNvCxnSpPr>
            <p:nvPr/>
          </p:nvCxnSpPr>
          <p:spPr>
            <a:xfrm flipH="1" flipV="1">
              <a:off x="3871089" y="5747385"/>
              <a:ext cx="926481" cy="35768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eperen 33"/>
          <p:cNvGrpSpPr/>
          <p:nvPr/>
        </p:nvGrpSpPr>
        <p:grpSpPr>
          <a:xfrm>
            <a:off x="3173361" y="3839285"/>
            <a:ext cx="8726472" cy="2256338"/>
            <a:chOff x="1093913" y="4771929"/>
            <a:chExt cx="6541447" cy="2029013"/>
          </a:xfrm>
        </p:grpSpPr>
        <p:sp>
          <p:nvSpPr>
            <p:cNvPr id="35" name="Tekstvak 34"/>
            <p:cNvSpPr txBox="1"/>
            <p:nvPr/>
          </p:nvSpPr>
          <p:spPr>
            <a:xfrm>
              <a:off x="4972670" y="5887607"/>
              <a:ext cx="2662690" cy="913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000" dirty="0">
                  <a:solidFill>
                    <a:schemeClr val="accent2"/>
                  </a:solidFill>
                </a:rPr>
                <a:t>Mag Spel deze aanpassen??</a:t>
              </a:r>
            </a:p>
          </p:txBody>
        </p:sp>
        <p:cxnSp>
          <p:nvCxnSpPr>
            <p:cNvPr id="36" name="Rechte verbindingslijn met pijl 35"/>
            <p:cNvCxnSpPr>
              <a:stCxn id="35" idx="1"/>
            </p:cNvCxnSpPr>
            <p:nvPr/>
          </p:nvCxnSpPr>
          <p:spPr>
            <a:xfrm flipH="1" flipV="1">
              <a:off x="1093913" y="4771929"/>
              <a:ext cx="3878757" cy="157234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308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Encapsulatie</a:t>
            </a:r>
            <a:r>
              <a:rPr lang="nl-NL" dirty="0" smtClean="0"/>
              <a:t>: UML syntax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attribuut of operatie is </a:t>
            </a:r>
            <a:r>
              <a:rPr lang="nl-NL" i="1" dirty="0" smtClean="0"/>
              <a:t>public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Het element kan door elke geassocieerde klasse aangeroepen of aangepast worden</a:t>
            </a:r>
          </a:p>
          <a:p>
            <a:pPr lvl="1"/>
            <a:r>
              <a:rPr lang="nl-NL" dirty="0" smtClean="0"/>
              <a:t>Syntax ‘+’</a:t>
            </a:r>
          </a:p>
          <a:p>
            <a:r>
              <a:rPr lang="nl-NL" dirty="0" smtClean="0"/>
              <a:t>Een attribuut of operatie is </a:t>
            </a:r>
            <a:r>
              <a:rPr lang="nl-NL" i="1" dirty="0" smtClean="0"/>
              <a:t>private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Het element kan alleen door operaties van de eigen klasse aangeroepen of aangepast worden</a:t>
            </a:r>
          </a:p>
          <a:p>
            <a:pPr lvl="1"/>
            <a:r>
              <a:rPr lang="nl-NL" dirty="0" smtClean="0"/>
              <a:t>Syntax ‘-’</a:t>
            </a:r>
          </a:p>
          <a:p>
            <a:r>
              <a:rPr lang="nl-NL" dirty="0" smtClean="0"/>
              <a:t>Een attribuut of operatie is </a:t>
            </a:r>
            <a:r>
              <a:rPr lang="nl-NL" i="1" dirty="0" err="1" smtClean="0"/>
              <a:t>protected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Het element kan door operaties van de eigen klasse, de kind-klassen (en klassen in het package) aangeroepen of aangepast worden</a:t>
            </a:r>
          </a:p>
          <a:p>
            <a:pPr lvl="1"/>
            <a:r>
              <a:rPr lang="nl-NL" dirty="0" smtClean="0"/>
              <a:t>Syntax: ‘#’</a:t>
            </a:r>
          </a:p>
          <a:p>
            <a:r>
              <a:rPr lang="nl-NL" dirty="0" smtClean="0"/>
              <a:t>Regel: zoveel mogelijk private</a:t>
            </a:r>
          </a:p>
          <a:p>
            <a:pPr lvl="1"/>
            <a:r>
              <a:rPr lang="nl-NL" dirty="0" smtClean="0"/>
              <a:t>In ieder geval alle attributen</a:t>
            </a:r>
          </a:p>
          <a:p>
            <a:r>
              <a:rPr lang="nl-NL" dirty="0" smtClean="0"/>
              <a:t>Een klasse zonder ‘</a:t>
            </a:r>
            <a:r>
              <a:rPr lang="nl-NL" dirty="0" err="1" smtClean="0"/>
              <a:t>public’s</a:t>
            </a:r>
            <a:r>
              <a:rPr lang="nl-NL" dirty="0" smtClean="0"/>
              <a:t>’ is onnuttig.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6245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Encapsulatie</a:t>
            </a:r>
            <a:r>
              <a:rPr lang="nl-NL" dirty="0" smtClean="0"/>
              <a:t>: UML syntax</a:t>
            </a:r>
            <a:endParaRPr lang="nl-NL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1242689" y="3778953"/>
            <a:ext cx="2679447" cy="2105453"/>
            <a:chOff x="2853504" y="3411365"/>
            <a:chExt cx="2705057" cy="2714798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Mario</a:t>
              </a:r>
            </a:p>
          </p:txBody>
        </p:sp>
        <p:sp>
          <p:nvSpPr>
            <p:cNvPr id="6" name="Rechthoek 5"/>
            <p:cNvSpPr/>
            <p:nvPr/>
          </p:nvSpPr>
          <p:spPr>
            <a:xfrm>
              <a:off x="2853504" y="3942422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>
                  <a:solidFill>
                    <a:srgbClr val="000000"/>
                  </a:solidFill>
                </a:rPr>
                <a:t>levens : int</a:t>
              </a: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503746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500" dirty="0">
                  <a:solidFill>
                    <a:srgbClr val="000000"/>
                  </a:solidFill>
                </a:rPr>
                <a:t>spring()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500" dirty="0" err="1">
                  <a:solidFill>
                    <a:srgbClr val="000000"/>
                  </a:solidFill>
                </a:rPr>
                <a:t>gaDood</a:t>
              </a:r>
              <a:r>
                <a:rPr lang="nl-NL" sz="1500" dirty="0">
                  <a:solidFill>
                    <a:srgbClr val="000000"/>
                  </a:solidFill>
                </a:rPr>
                <a:t>()</a:t>
              </a:r>
            </a:p>
            <a:p>
              <a:pPr marL="424785" indent="-424785">
                <a:buFont typeface="Lucida Grande"/>
                <a:buChar char="-"/>
              </a:pPr>
              <a:r>
                <a:rPr lang="nl-NL" sz="1500" dirty="0" err="1">
                  <a:solidFill>
                    <a:srgbClr val="000000"/>
                  </a:solidFill>
                </a:rPr>
                <a:t>pakItem</a:t>
              </a:r>
              <a:r>
                <a:rPr lang="nl-NL" sz="1500" dirty="0">
                  <a:solidFill>
                    <a:srgbClr val="000000"/>
                  </a:solidFill>
                </a:rPr>
                <a:t>(deze: Item)</a:t>
              </a:r>
            </a:p>
          </p:txBody>
        </p:sp>
      </p:grpSp>
      <p:grpSp>
        <p:nvGrpSpPr>
          <p:cNvPr id="8" name="Groeperen 7"/>
          <p:cNvGrpSpPr/>
          <p:nvPr/>
        </p:nvGrpSpPr>
        <p:grpSpPr>
          <a:xfrm>
            <a:off x="7196636" y="3778953"/>
            <a:ext cx="3111110" cy="2105453"/>
            <a:chOff x="2853504" y="3411365"/>
            <a:chExt cx="2705057" cy="2714798"/>
          </a:xfrm>
          <a:solidFill>
            <a:schemeClr val="bg1"/>
          </a:solidFill>
        </p:grpSpPr>
        <p:sp>
          <p:nvSpPr>
            <p:cNvPr id="9" name="Rechthoek 8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Spel</a:t>
              </a:r>
            </a:p>
          </p:txBody>
        </p:sp>
        <p:sp>
          <p:nvSpPr>
            <p:cNvPr id="10" name="Rechthoek 9"/>
            <p:cNvSpPr/>
            <p:nvPr/>
          </p:nvSpPr>
          <p:spPr>
            <a:xfrm>
              <a:off x="2853504" y="3942422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>
                  <a:solidFill>
                    <a:srgbClr val="000000"/>
                  </a:solidFill>
                </a:rPr>
                <a:t>score : int</a:t>
              </a: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853504" y="503746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1700" dirty="0" err="1">
                  <a:solidFill>
                    <a:srgbClr val="000000"/>
                  </a:solidFill>
                </a:rPr>
                <a:t>nieuwPunt</a:t>
              </a:r>
              <a:r>
                <a:rPr lang="nl-NL" sz="1700" dirty="0">
                  <a:solidFill>
                    <a:srgbClr val="000000"/>
                  </a:solidFill>
                </a:rPr>
                <a:t>(punt: int)</a:t>
              </a:r>
            </a:p>
          </p:txBody>
        </p:sp>
      </p:grpSp>
      <p:cxnSp>
        <p:nvCxnSpPr>
          <p:cNvPr id="12" name="Rechte verbindingslijn met pijl 11"/>
          <p:cNvCxnSpPr>
            <a:stCxn id="6" idx="3"/>
            <a:endCxn id="10" idx="1"/>
          </p:cNvCxnSpPr>
          <p:nvPr/>
        </p:nvCxnSpPr>
        <p:spPr>
          <a:xfrm>
            <a:off x="3922136" y="4612983"/>
            <a:ext cx="3274501" cy="0"/>
          </a:xfrm>
          <a:prstGeom prst="straightConnector1">
            <a:avLst/>
          </a:prstGeom>
          <a:ln w="38100" cmpd="sng">
            <a:solidFill>
              <a:srgbClr val="ACBE2A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4102688" y="4122704"/>
            <a:ext cx="349992" cy="452936"/>
          </a:xfrm>
          <a:prstGeom prst="rect">
            <a:avLst/>
          </a:prstGeom>
          <a:noFill/>
          <a:ln>
            <a:noFill/>
          </a:ln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2200" dirty="0">
                <a:solidFill>
                  <a:srgbClr val="ACBE2A"/>
                </a:solidFill>
              </a:rPr>
              <a:t>1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6551245" y="4120849"/>
            <a:ext cx="349992" cy="452936"/>
          </a:xfrm>
          <a:prstGeom prst="rect">
            <a:avLst/>
          </a:prstGeom>
          <a:noFill/>
          <a:ln>
            <a:noFill/>
          </a:ln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2200" dirty="0">
                <a:solidFill>
                  <a:srgbClr val="ACBE2A"/>
                </a:solidFill>
              </a:rPr>
              <a:t>1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239815" y="4600829"/>
            <a:ext cx="2238792" cy="452936"/>
          </a:xfrm>
          <a:prstGeom prst="rect">
            <a:avLst/>
          </a:prstGeom>
          <a:noFill/>
          <a:ln>
            <a:noFill/>
          </a:ln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2200" dirty="0">
                <a:solidFill>
                  <a:srgbClr val="ACBE2A"/>
                </a:solidFill>
              </a:rPr>
              <a:t>Is deelnemer bij</a:t>
            </a:r>
          </a:p>
        </p:txBody>
      </p:sp>
      <p:sp>
        <p:nvSpPr>
          <p:cNvPr id="16" name="Gelijkbenige driehoek 15"/>
          <p:cNvSpPr/>
          <p:nvPr/>
        </p:nvSpPr>
        <p:spPr>
          <a:xfrm rot="5400000">
            <a:off x="6452617" y="4792877"/>
            <a:ext cx="238881" cy="264263"/>
          </a:xfrm>
          <a:prstGeom prst="triangle">
            <a:avLst/>
          </a:prstGeom>
          <a:ln>
            <a:solidFill>
              <a:srgbClr val="ACBE2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89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Analysis Klassendiagram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eerste schets van de opbouw van het systeem</a:t>
            </a:r>
          </a:p>
          <a:p>
            <a:r>
              <a:rPr lang="nl-NL" dirty="0" smtClean="0"/>
              <a:t>Alle gebruikte termen komen uit de bedrijfspraktijk</a:t>
            </a:r>
          </a:p>
          <a:p>
            <a:r>
              <a:rPr lang="nl-NL" dirty="0" smtClean="0"/>
              <a:t>Beperkt Model</a:t>
            </a:r>
          </a:p>
          <a:p>
            <a:pPr lvl="1"/>
            <a:r>
              <a:rPr lang="nl-NL" dirty="0" smtClean="0"/>
              <a:t>Operaties (alleen uit bedrijfspraktijk, geen interne methoden)</a:t>
            </a:r>
          </a:p>
          <a:p>
            <a:pPr lvl="1"/>
            <a:r>
              <a:rPr lang="nl-NL" dirty="0" smtClean="0"/>
              <a:t>Overerving (alleen als hiërarchie bestaat in bedrijfspraktijk)</a:t>
            </a:r>
          </a:p>
          <a:p>
            <a:r>
              <a:rPr lang="nl-NL" dirty="0" smtClean="0"/>
              <a:t>Doel: gebruik bij correct krijgen van precieze </a:t>
            </a:r>
            <a:r>
              <a:rPr lang="nl-NL" dirty="0" err="1" smtClean="0"/>
              <a:t>Requirements</a:t>
            </a:r>
            <a:endParaRPr lang="nl-NL" dirty="0" smtClean="0"/>
          </a:p>
          <a:p>
            <a:r>
              <a:rPr lang="nl-NL" dirty="0" smtClean="0"/>
              <a:t>Output: gebruikt bij een </a:t>
            </a:r>
            <a:r>
              <a:rPr lang="nl-NL" i="1" dirty="0" smtClean="0"/>
              <a:t>design klassendiagram </a:t>
            </a:r>
            <a:r>
              <a:rPr lang="nl-NL" dirty="0" smtClean="0"/>
              <a:t>en / of </a:t>
            </a:r>
            <a:r>
              <a:rPr lang="nl-NL" dirty="0"/>
              <a:t>d</a:t>
            </a:r>
            <a:r>
              <a:rPr lang="nl-NL" dirty="0" smtClean="0"/>
              <a:t>atabase klassendiagram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3066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Bewaren van modellen?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163809"/>
              </p:ext>
            </p:extLst>
          </p:nvPr>
        </p:nvGraphicFramePr>
        <p:xfrm>
          <a:off x="1016529" y="1463483"/>
          <a:ext cx="10557080" cy="5699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85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5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2388"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/>
                        <a:t>Strategie</a:t>
                      </a:r>
                      <a:endParaRPr lang="nl-NL" sz="2000" b="1" dirty="0"/>
                    </a:p>
                  </a:txBody>
                  <a:tcPr marL="117301" marR="117301" marT="50842" marB="50842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/>
                        <a:t>Gevolgen</a:t>
                      </a:r>
                      <a:endParaRPr lang="nl-NL" sz="2000" b="1" dirty="0"/>
                    </a:p>
                  </a:txBody>
                  <a:tcPr marL="117301" marR="117301" marT="50842" marB="50842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1901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Analysis model verandert in Design model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dirty="0" smtClean="0"/>
                        <a:t>Je hoeft maar 1 model te onderhouden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dirty="0" smtClean="0"/>
                        <a:t>Je raakt d</a:t>
                      </a:r>
                      <a:r>
                        <a:rPr lang="nl-NL" sz="2000" baseline="0" dirty="0" smtClean="0"/>
                        <a:t>e oorspronkelijk business communicatie kwijt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21901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Analysis model verandert in Design model en gebruikt een tool om analyse model terug te krijgen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dirty="0" smtClean="0"/>
                        <a:t>Je hoeft maar 1 model te onderhouden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dirty="0" smtClean="0"/>
                        <a:t>Het analyse</a:t>
                      </a:r>
                      <a:r>
                        <a:rPr lang="nl-NL" sz="2000" baseline="0" dirty="0" smtClean="0"/>
                        <a:t> model is mogelijk van lage kwaliteit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21901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Maak een kopie van het</a:t>
                      </a:r>
                      <a:r>
                        <a:rPr lang="nl-NL" sz="2000" baseline="0" dirty="0" smtClean="0"/>
                        <a:t> analyse model en verfijn dat naar een design model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baseline="0" dirty="0" smtClean="0"/>
                        <a:t>Analysis model is mogelijk out-of-date</a:t>
                      </a:r>
                      <a:endParaRPr lang="nl-NL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dirty="0" smtClean="0"/>
                        <a:t>Beide diagrammen zijn</a:t>
                      </a:r>
                      <a:r>
                        <a:rPr lang="nl-NL" sz="2000" baseline="0" dirty="0" smtClean="0"/>
                        <a:t> aanwezig en van goede kwaliteit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21901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Start en onderhoud 2</a:t>
                      </a:r>
                      <a:r>
                        <a:rPr lang="nl-NL" sz="2000" baseline="0" dirty="0" smtClean="0"/>
                        <a:t> losse modellen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dirty="0" smtClean="0"/>
                        <a:t>Je moet beide modellen onderhouden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l-NL" sz="2000" dirty="0" smtClean="0"/>
                        <a:t>Beide diagrammen zijn aanwezig en van goede kwaliteit</a:t>
                      </a:r>
                      <a:endParaRPr lang="nl-NL" sz="2000" dirty="0"/>
                    </a:p>
                  </a:txBody>
                  <a:tcPr marL="117301" marR="117301" marT="50842" marB="5084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642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918" y="3805819"/>
            <a:ext cx="10978515" cy="3006701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MysteryBlock</a:t>
            </a:r>
            <a:r>
              <a:rPr lang="en-US" dirty="0" smtClean="0"/>
              <a:t> contains multiple Coins</a:t>
            </a:r>
          </a:p>
          <a:p>
            <a:r>
              <a:rPr lang="en-US" dirty="0" smtClean="0"/>
              <a:t>A Coin is contained by 1 </a:t>
            </a:r>
            <a:r>
              <a:rPr lang="en-US" dirty="0" err="1" smtClean="0"/>
              <a:t>MysteryBlock</a:t>
            </a:r>
            <a:endParaRPr lang="en-US" dirty="0" smtClean="0"/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Is the Coin interested in who contains it??</a:t>
            </a:r>
          </a:p>
          <a:p>
            <a:pPr lvl="1"/>
            <a:r>
              <a:rPr lang="en-US" dirty="0" smtClean="0"/>
              <a:t>Is the </a:t>
            </a:r>
            <a:r>
              <a:rPr lang="en-US" dirty="0" err="1" smtClean="0"/>
              <a:t>MysteryBlock</a:t>
            </a:r>
            <a:r>
              <a:rPr lang="en-US" dirty="0" smtClean="0"/>
              <a:t> interested in what it contains?</a:t>
            </a:r>
            <a:endParaRPr lang="en-US" dirty="0"/>
          </a:p>
        </p:txBody>
      </p:sp>
      <p:grpSp>
        <p:nvGrpSpPr>
          <p:cNvPr id="12" name="Groeperen 11"/>
          <p:cNvGrpSpPr/>
          <p:nvPr/>
        </p:nvGrpSpPr>
        <p:grpSpPr>
          <a:xfrm>
            <a:off x="2449426" y="2187487"/>
            <a:ext cx="6877323" cy="664610"/>
            <a:chOff x="1836113" y="1967099"/>
            <a:chExt cx="5155307" cy="597651"/>
          </a:xfrm>
        </p:grpSpPr>
        <p:grpSp>
          <p:nvGrpSpPr>
            <p:cNvPr id="4" name="Groeperen 3"/>
            <p:cNvGrpSpPr/>
            <p:nvPr/>
          </p:nvGrpSpPr>
          <p:grpSpPr>
            <a:xfrm>
              <a:off x="1836113" y="1967099"/>
              <a:ext cx="5155307" cy="597651"/>
              <a:chOff x="901207" y="3448956"/>
              <a:chExt cx="5155307" cy="597651"/>
            </a:xfrm>
          </p:grpSpPr>
          <p:sp>
            <p:nvSpPr>
              <p:cNvPr id="5" name="Rechthoek 4"/>
              <p:cNvSpPr/>
              <p:nvPr/>
            </p:nvSpPr>
            <p:spPr>
              <a:xfrm>
                <a:off x="4915067" y="3464012"/>
                <a:ext cx="1141447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3000" dirty="0" err="1" smtClean="0">
                    <a:solidFill>
                      <a:srgbClr val="000000"/>
                    </a:solidFill>
                  </a:rPr>
                  <a:t>Coin</a:t>
                </a:r>
                <a:endParaRPr lang="nl-NL" sz="3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echthoek 5"/>
              <p:cNvSpPr/>
              <p:nvPr/>
            </p:nvSpPr>
            <p:spPr>
              <a:xfrm>
                <a:off x="901207" y="3448956"/>
                <a:ext cx="1691944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500" dirty="0" err="1" smtClean="0">
                    <a:solidFill>
                      <a:srgbClr val="000000"/>
                    </a:solidFill>
                  </a:rPr>
                  <a:t>MysteryBlock</a:t>
                </a:r>
                <a:endParaRPr lang="nl-NL" sz="25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" name="Rechte verbindingslijn 6"/>
              <p:cNvCxnSpPr>
                <a:stCxn id="6" idx="3"/>
                <a:endCxn id="5" idx="1"/>
              </p:cNvCxnSpPr>
              <p:nvPr/>
            </p:nvCxnSpPr>
            <p:spPr>
              <a:xfrm>
                <a:off x="2593151" y="3714485"/>
                <a:ext cx="2321916" cy="150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kstvak 7"/>
              <p:cNvSpPr txBox="1"/>
              <p:nvPr/>
            </p:nvSpPr>
            <p:spPr>
              <a:xfrm>
                <a:off x="3313226" y="3714485"/>
                <a:ext cx="787137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 smtClean="0"/>
                  <a:t>contains</a:t>
                </a:r>
                <a:endParaRPr lang="nl-NL" dirty="0"/>
              </a:p>
            </p:txBody>
          </p:sp>
          <p:sp>
            <p:nvSpPr>
              <p:cNvPr id="9" name="Gelijkbenige driehoek 8"/>
              <p:cNvSpPr/>
              <p:nvPr/>
            </p:nvSpPr>
            <p:spPr>
              <a:xfrm rot="5400000">
                <a:off x="4074020" y="3841578"/>
                <a:ext cx="205970" cy="13843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" name="Tekstvak 9"/>
            <p:cNvSpPr txBox="1"/>
            <p:nvPr/>
          </p:nvSpPr>
          <p:spPr>
            <a:xfrm>
              <a:off x="3528057" y="2162064"/>
              <a:ext cx="212778" cy="332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5532567" y="2199686"/>
              <a:ext cx="220129" cy="332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*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333952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Navigability: UML syntax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An association has a direction, which we call </a:t>
            </a:r>
            <a:r>
              <a:rPr lang="en-US" sz="1600" i="1" dirty="0" smtClean="0"/>
              <a:t>navigability</a:t>
            </a:r>
            <a:r>
              <a:rPr lang="en-US" sz="1600" dirty="0" smtClean="0"/>
              <a:t>.</a:t>
            </a:r>
          </a:p>
          <a:p>
            <a:pPr lvl="1"/>
            <a:r>
              <a:rPr lang="en-US" dirty="0" smtClean="0"/>
              <a:t>Which class has knowledge of the other class in an association.</a:t>
            </a:r>
          </a:p>
          <a:p>
            <a:pPr marL="285750" lvl="2" indent="-285750">
              <a:buFont typeface="Arial"/>
              <a:buChar char="•"/>
            </a:pPr>
            <a:r>
              <a:rPr lang="en-US" sz="1600" dirty="0" smtClean="0"/>
              <a:t>If you ‘know’ the other class you can call methods of the other class.</a:t>
            </a:r>
          </a:p>
          <a:p>
            <a:pPr lvl="1"/>
            <a:r>
              <a:rPr lang="en-US" dirty="0" smtClean="0"/>
              <a:t>This is different from reading direction!</a:t>
            </a:r>
          </a:p>
          <a:p>
            <a:pPr lvl="1"/>
            <a:r>
              <a:rPr lang="en-US" dirty="0" smtClean="0"/>
              <a:t>Denoted by: arrowheads and crosses.</a:t>
            </a:r>
            <a:endParaRPr lang="en-US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609918" y="4245223"/>
            <a:ext cx="6877323" cy="723462"/>
            <a:chOff x="1836113" y="1967099"/>
            <a:chExt cx="5155307" cy="650574"/>
          </a:xfrm>
        </p:grpSpPr>
        <p:grpSp>
          <p:nvGrpSpPr>
            <p:cNvPr id="5" name="Groeperen 4"/>
            <p:cNvGrpSpPr/>
            <p:nvPr/>
          </p:nvGrpSpPr>
          <p:grpSpPr>
            <a:xfrm>
              <a:off x="1836113" y="1967099"/>
              <a:ext cx="5155307" cy="597651"/>
              <a:chOff x="901207" y="3448956"/>
              <a:chExt cx="5155307" cy="597651"/>
            </a:xfrm>
          </p:grpSpPr>
          <p:sp>
            <p:nvSpPr>
              <p:cNvPr id="8" name="Rechthoek 7"/>
              <p:cNvSpPr/>
              <p:nvPr/>
            </p:nvSpPr>
            <p:spPr>
              <a:xfrm>
                <a:off x="4915067" y="3464012"/>
                <a:ext cx="1141447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3000" dirty="0" err="1" smtClean="0">
                    <a:solidFill>
                      <a:srgbClr val="000000"/>
                    </a:solidFill>
                  </a:rPr>
                  <a:t>Coin</a:t>
                </a:r>
                <a:endParaRPr lang="nl-NL" sz="3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echthoek 8"/>
              <p:cNvSpPr/>
              <p:nvPr/>
            </p:nvSpPr>
            <p:spPr>
              <a:xfrm>
                <a:off x="901207" y="3448956"/>
                <a:ext cx="1691944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500" dirty="0" err="1" smtClean="0">
                    <a:solidFill>
                      <a:srgbClr val="000000"/>
                    </a:solidFill>
                  </a:rPr>
                  <a:t>MysteryBlock</a:t>
                </a:r>
                <a:endParaRPr lang="nl-NL" sz="25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Tekstvak 10"/>
              <p:cNvSpPr txBox="1"/>
              <p:nvPr/>
            </p:nvSpPr>
            <p:spPr>
              <a:xfrm>
                <a:off x="3342692" y="3714485"/>
                <a:ext cx="787137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 smtClean="0"/>
                  <a:t>contains</a:t>
                </a:r>
                <a:endParaRPr lang="nl-NL" dirty="0"/>
              </a:p>
            </p:txBody>
          </p:sp>
          <p:sp>
            <p:nvSpPr>
              <p:cNvPr id="12" name="Gelijkbenige driehoek 11"/>
              <p:cNvSpPr/>
              <p:nvPr/>
            </p:nvSpPr>
            <p:spPr>
              <a:xfrm rot="5400000">
                <a:off x="4074020" y="3841578"/>
                <a:ext cx="205970" cy="13843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6" name="Tekstvak 5"/>
            <p:cNvSpPr txBox="1"/>
            <p:nvPr/>
          </p:nvSpPr>
          <p:spPr>
            <a:xfrm>
              <a:off x="3651537" y="2285551"/>
              <a:ext cx="212778" cy="332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5532567" y="2270250"/>
              <a:ext cx="220129" cy="332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*</a:t>
              </a:r>
              <a:endParaRPr lang="nl-NL" dirty="0"/>
            </a:p>
          </p:txBody>
        </p:sp>
      </p:grpSp>
      <p:cxnSp>
        <p:nvCxnSpPr>
          <p:cNvPr id="14" name="Rechte verbindingslijn met pijl 13"/>
          <p:cNvCxnSpPr>
            <a:stCxn id="9" idx="3"/>
            <a:endCxn id="8" idx="1"/>
          </p:cNvCxnSpPr>
          <p:nvPr/>
        </p:nvCxnSpPr>
        <p:spPr>
          <a:xfrm>
            <a:off x="2867018" y="4540501"/>
            <a:ext cx="3097500" cy="1674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Vermenigvuldigen 15"/>
          <p:cNvSpPr/>
          <p:nvPr/>
        </p:nvSpPr>
        <p:spPr>
          <a:xfrm>
            <a:off x="2912589" y="4284458"/>
            <a:ext cx="686300" cy="489181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1002843" y="5015270"/>
            <a:ext cx="8648443" cy="1037712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3000" i="1" dirty="0" smtClean="0"/>
              <a:t>The </a:t>
            </a:r>
            <a:r>
              <a:rPr lang="nl-NL" sz="3000" i="1" dirty="0" err="1" smtClean="0"/>
              <a:t>MysteryBlock</a:t>
            </a:r>
            <a:r>
              <a:rPr lang="nl-NL" sz="3000" i="1" dirty="0" smtClean="0"/>
              <a:t> has </a:t>
            </a:r>
            <a:r>
              <a:rPr lang="nl-NL" sz="3000" i="1" dirty="0" err="1" smtClean="0"/>
              <a:t>knowledge</a:t>
            </a:r>
            <a:r>
              <a:rPr lang="nl-NL" sz="3000" i="1" dirty="0" smtClean="0"/>
              <a:t> of the </a:t>
            </a:r>
            <a:r>
              <a:rPr lang="nl-NL" sz="3000" i="1" dirty="0" err="1" smtClean="0"/>
              <a:t>Coin</a:t>
            </a:r>
            <a:endParaRPr lang="nl-NL" sz="3000" i="1" dirty="0" smtClean="0"/>
          </a:p>
          <a:p>
            <a:r>
              <a:rPr lang="nl-NL" sz="3000" i="1" dirty="0" smtClean="0"/>
              <a:t>The </a:t>
            </a:r>
            <a:r>
              <a:rPr lang="nl-NL" sz="3000" i="1" dirty="0" err="1" smtClean="0"/>
              <a:t>Coin</a:t>
            </a:r>
            <a:r>
              <a:rPr lang="nl-NL" sz="3000" i="1" dirty="0" smtClean="0"/>
              <a:t> has </a:t>
            </a:r>
            <a:r>
              <a:rPr lang="nl-NL" sz="3000" b="1" i="1" dirty="0" smtClean="0"/>
              <a:t>no</a:t>
            </a:r>
            <a:r>
              <a:rPr lang="nl-NL" sz="3000" i="1" dirty="0" smtClean="0"/>
              <a:t> </a:t>
            </a:r>
            <a:r>
              <a:rPr lang="nl-NL" sz="3000" i="1" dirty="0" err="1" smtClean="0"/>
              <a:t>knowledge</a:t>
            </a:r>
            <a:r>
              <a:rPr lang="nl-NL" sz="3000" i="1" dirty="0" smtClean="0"/>
              <a:t> of the </a:t>
            </a:r>
            <a:r>
              <a:rPr lang="nl-NL" sz="3000" i="1" dirty="0" err="1" smtClean="0"/>
              <a:t>MysteryBlock</a:t>
            </a:r>
            <a:endParaRPr lang="nl-NL" sz="3000" i="1" dirty="0"/>
          </a:p>
        </p:txBody>
      </p:sp>
    </p:spTree>
    <p:extLst>
      <p:ext uri="{BB962C8B-B14F-4D97-AF65-F5344CB8AC3E}">
        <p14:creationId xmlns:p14="http://schemas.microsoft.com/office/powerpoint/2010/main" val="66100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Navigability: UML syntax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918" y="1779482"/>
            <a:ext cx="6426121" cy="5033038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multiple options:</a:t>
            </a:r>
          </a:p>
          <a:p>
            <a:pPr lvl="1"/>
            <a:r>
              <a:rPr lang="en-US" dirty="0" smtClean="0"/>
              <a:t>Bidirectional</a:t>
            </a:r>
          </a:p>
          <a:p>
            <a:pPr lvl="1"/>
            <a:r>
              <a:rPr lang="en-US" dirty="0" smtClean="0"/>
              <a:t>Unidirectional</a:t>
            </a:r>
          </a:p>
          <a:p>
            <a:pPr lvl="1"/>
            <a:r>
              <a:rPr lang="en-US" dirty="0" smtClean="0"/>
              <a:t>Undefined</a:t>
            </a:r>
          </a:p>
          <a:p>
            <a:pPr lvl="2"/>
            <a:r>
              <a:rPr lang="en-US" dirty="0" smtClean="0"/>
              <a:t>But that one is not allowed</a:t>
            </a:r>
          </a:p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At least one side is navigable (otherwise, why the association?)</a:t>
            </a:r>
          </a:p>
          <a:p>
            <a:pPr lvl="1"/>
            <a:r>
              <a:rPr lang="en-US" dirty="0" smtClean="0"/>
              <a:t>As less navigability as possible</a:t>
            </a:r>
          </a:p>
          <a:p>
            <a:pPr lvl="2"/>
            <a:r>
              <a:rPr lang="en-US" dirty="0" smtClean="0"/>
              <a:t> (lecture 4)</a:t>
            </a:r>
            <a:endParaRPr lang="en-US" dirty="0"/>
          </a:p>
        </p:txBody>
      </p:sp>
      <p:sp>
        <p:nvSpPr>
          <p:cNvPr id="4" name="Rechthoek 3"/>
          <p:cNvSpPr/>
          <p:nvPr/>
        </p:nvSpPr>
        <p:spPr>
          <a:xfrm>
            <a:off x="7902897" y="1978111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hthoek 4"/>
          <p:cNvSpPr/>
          <p:nvPr/>
        </p:nvSpPr>
        <p:spPr>
          <a:xfrm>
            <a:off x="7904808" y="5426998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Rechthoek 5"/>
          <p:cNvSpPr/>
          <p:nvPr/>
        </p:nvSpPr>
        <p:spPr>
          <a:xfrm>
            <a:off x="10835411" y="4235771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hthoek 6"/>
          <p:cNvSpPr/>
          <p:nvPr/>
        </p:nvSpPr>
        <p:spPr>
          <a:xfrm>
            <a:off x="7902897" y="4235771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Rechthoek 7"/>
          <p:cNvSpPr/>
          <p:nvPr/>
        </p:nvSpPr>
        <p:spPr>
          <a:xfrm>
            <a:off x="7904808" y="3097950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echthoek 8"/>
          <p:cNvSpPr/>
          <p:nvPr/>
        </p:nvSpPr>
        <p:spPr>
          <a:xfrm>
            <a:off x="10816538" y="3097950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Rechthoek 9"/>
          <p:cNvSpPr/>
          <p:nvPr/>
        </p:nvSpPr>
        <p:spPr>
          <a:xfrm>
            <a:off x="10835411" y="1978111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816538" y="5426998"/>
            <a:ext cx="753021" cy="6081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r>
              <a:rPr lang="nl-NL" sz="45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3" name="Rechte verbindingslijn met pijl 12"/>
          <p:cNvCxnSpPr>
            <a:stCxn id="7" idx="3"/>
            <a:endCxn id="6" idx="1"/>
          </p:cNvCxnSpPr>
          <p:nvPr/>
        </p:nvCxnSpPr>
        <p:spPr>
          <a:xfrm>
            <a:off x="8655919" y="4539844"/>
            <a:ext cx="2179493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5" idx="3"/>
            <a:endCxn id="11" idx="1"/>
          </p:cNvCxnSpPr>
          <p:nvPr/>
        </p:nvCxnSpPr>
        <p:spPr>
          <a:xfrm>
            <a:off x="8657829" y="5731071"/>
            <a:ext cx="2158708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>
            <a:stCxn id="9" idx="1"/>
            <a:endCxn id="8" idx="3"/>
          </p:cNvCxnSpPr>
          <p:nvPr/>
        </p:nvCxnSpPr>
        <p:spPr>
          <a:xfrm flipH="1">
            <a:off x="8657829" y="3402023"/>
            <a:ext cx="2158708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>
            <a:stCxn id="4" idx="3"/>
            <a:endCxn id="10" idx="1"/>
          </p:cNvCxnSpPr>
          <p:nvPr/>
        </p:nvCxnSpPr>
        <p:spPr>
          <a:xfrm>
            <a:off x="8655919" y="2282184"/>
            <a:ext cx="2179493" cy="0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Vermenigvuldigen 23"/>
          <p:cNvSpPr/>
          <p:nvPr/>
        </p:nvSpPr>
        <p:spPr>
          <a:xfrm>
            <a:off x="10411836" y="3249986"/>
            <a:ext cx="352978" cy="304073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25" name="Vermenigvuldigen 24"/>
          <p:cNvSpPr/>
          <p:nvPr/>
        </p:nvSpPr>
        <p:spPr>
          <a:xfrm>
            <a:off x="8728427" y="4387808"/>
            <a:ext cx="352978" cy="304073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8786223" y="1779482"/>
            <a:ext cx="1638987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i="1" dirty="0" err="1" smtClean="0"/>
              <a:t>Bidirectional</a:t>
            </a:r>
            <a:endParaRPr lang="nl-NL" i="1" dirty="0"/>
          </a:p>
        </p:txBody>
      </p:sp>
      <p:sp>
        <p:nvSpPr>
          <p:cNvPr id="27" name="Tekstvak 26"/>
          <p:cNvSpPr txBox="1"/>
          <p:nvPr/>
        </p:nvSpPr>
        <p:spPr>
          <a:xfrm>
            <a:off x="8888544" y="2687239"/>
            <a:ext cx="1798812" cy="668380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i="1" dirty="0" err="1" smtClean="0"/>
              <a:t>Unidirectional</a:t>
            </a:r>
            <a:endParaRPr lang="nl-NL" i="1" dirty="0" smtClean="0"/>
          </a:p>
          <a:p>
            <a:pPr algn="ctr"/>
            <a:r>
              <a:rPr lang="nl-NL" i="1" dirty="0" err="1" smtClean="0"/>
              <a:t>One</a:t>
            </a:r>
            <a:r>
              <a:rPr lang="nl-NL" i="1" dirty="0" smtClean="0"/>
              <a:t> side</a:t>
            </a:r>
            <a:endParaRPr lang="nl-NL" i="1" dirty="0"/>
          </a:p>
        </p:txBody>
      </p:sp>
      <p:sp>
        <p:nvSpPr>
          <p:cNvPr id="28" name="Tekstvak 27"/>
          <p:cNvSpPr txBox="1"/>
          <p:nvPr/>
        </p:nvSpPr>
        <p:spPr>
          <a:xfrm>
            <a:off x="8315629" y="3706096"/>
            <a:ext cx="2869343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i="1" dirty="0" err="1" smtClean="0"/>
              <a:t>Unidirectional</a:t>
            </a:r>
            <a:r>
              <a:rPr lang="nl-NL" i="1" dirty="0" smtClean="0"/>
              <a:t> </a:t>
            </a:r>
            <a:r>
              <a:rPr lang="nl-NL" i="1" dirty="0" err="1" smtClean="0"/>
              <a:t>other</a:t>
            </a:r>
            <a:r>
              <a:rPr lang="nl-NL" i="1" dirty="0" smtClean="0"/>
              <a:t> side</a:t>
            </a:r>
            <a:endParaRPr lang="nl-NL" i="1" dirty="0"/>
          </a:p>
        </p:txBody>
      </p:sp>
      <p:sp>
        <p:nvSpPr>
          <p:cNvPr id="29" name="Tekstvak 28"/>
          <p:cNvSpPr txBox="1"/>
          <p:nvPr/>
        </p:nvSpPr>
        <p:spPr>
          <a:xfrm>
            <a:off x="8588413" y="5123555"/>
            <a:ext cx="1915693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i="1" dirty="0" err="1" smtClean="0"/>
              <a:t>Left</a:t>
            </a:r>
            <a:r>
              <a:rPr lang="nl-NL" i="1" dirty="0" smtClean="0"/>
              <a:t> ‘</a:t>
            </a:r>
            <a:r>
              <a:rPr lang="nl-NL" i="1" dirty="0" err="1" smtClean="0"/>
              <a:t>Undefined</a:t>
            </a:r>
            <a:r>
              <a:rPr lang="nl-NL" i="1" dirty="0" smtClean="0"/>
              <a:t>’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55519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1: Mario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918" y="1779483"/>
            <a:ext cx="10978515" cy="692339"/>
          </a:xfrm>
        </p:spPr>
        <p:txBody>
          <a:bodyPr/>
          <a:lstStyle/>
          <a:p>
            <a:r>
              <a:rPr lang="en-US" dirty="0" smtClean="0"/>
              <a:t>Provide the navigability:</a:t>
            </a:r>
            <a:endParaRPr lang="en-US" dirty="0"/>
          </a:p>
        </p:txBody>
      </p:sp>
      <p:grpSp>
        <p:nvGrpSpPr>
          <p:cNvPr id="11" name="Groeperen 10"/>
          <p:cNvGrpSpPr/>
          <p:nvPr/>
        </p:nvGrpSpPr>
        <p:grpSpPr>
          <a:xfrm>
            <a:off x="3938935" y="3885183"/>
            <a:ext cx="2379936" cy="2665654"/>
            <a:chOff x="4053430" y="3862828"/>
            <a:chExt cx="2379936" cy="2665654"/>
          </a:xfrm>
        </p:grpSpPr>
        <p:grpSp>
          <p:nvGrpSpPr>
            <p:cNvPr id="37" name="Groeperen 36"/>
            <p:cNvGrpSpPr/>
            <p:nvPr/>
          </p:nvGrpSpPr>
          <p:grpSpPr>
            <a:xfrm>
              <a:off x="4053430" y="3862828"/>
              <a:ext cx="2379936" cy="2665654"/>
              <a:chOff x="3038489" y="3432676"/>
              <a:chExt cx="1784023" cy="2397091"/>
            </a:xfrm>
          </p:grpSpPr>
          <p:sp>
            <p:nvSpPr>
              <p:cNvPr id="21" name="Rechthoek 20"/>
              <p:cNvSpPr/>
              <p:nvPr/>
            </p:nvSpPr>
            <p:spPr>
              <a:xfrm>
                <a:off x="3313737" y="5298710"/>
                <a:ext cx="1141447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3000" dirty="0" err="1">
                    <a:solidFill>
                      <a:srgbClr val="000000"/>
                    </a:solidFill>
                  </a:rPr>
                  <a:t>Yoshi</a:t>
                </a:r>
                <a:endParaRPr lang="nl-NL" sz="3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hthoek 21"/>
              <p:cNvSpPr/>
              <p:nvPr/>
            </p:nvSpPr>
            <p:spPr>
              <a:xfrm>
                <a:off x="3038489" y="3432676"/>
                <a:ext cx="1691944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3000" dirty="0" err="1" smtClean="0">
                    <a:solidFill>
                      <a:srgbClr val="000000"/>
                    </a:solidFill>
                  </a:rPr>
                  <a:t>Player</a:t>
                </a:r>
                <a:endParaRPr lang="nl-NL" sz="3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3" name="Rechte verbindingslijn 22"/>
              <p:cNvCxnSpPr>
                <a:stCxn id="22" idx="2"/>
                <a:endCxn id="21" idx="0"/>
              </p:cNvCxnSpPr>
              <p:nvPr/>
            </p:nvCxnSpPr>
            <p:spPr>
              <a:xfrm>
                <a:off x="3884461" y="3963733"/>
                <a:ext cx="0" cy="13349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kstvak 23"/>
              <p:cNvSpPr txBox="1"/>
              <p:nvPr/>
            </p:nvSpPr>
            <p:spPr>
              <a:xfrm>
                <a:off x="3890807" y="4449838"/>
                <a:ext cx="517785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 smtClean="0"/>
                  <a:t>rides</a:t>
                </a:r>
                <a:endParaRPr lang="nl-NL" dirty="0"/>
              </a:p>
            </p:txBody>
          </p:sp>
          <p:sp>
            <p:nvSpPr>
              <p:cNvPr id="25" name="Gelijkbenige driehoek 24"/>
              <p:cNvSpPr/>
              <p:nvPr/>
            </p:nvSpPr>
            <p:spPr>
              <a:xfrm rot="10800000">
                <a:off x="4616542" y="4596967"/>
                <a:ext cx="205970" cy="13843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35" name="Tekstvak 34"/>
            <p:cNvSpPr txBox="1"/>
            <p:nvPr/>
          </p:nvSpPr>
          <p:spPr>
            <a:xfrm>
              <a:off x="5249691" y="4345440"/>
              <a:ext cx="594061" cy="391381"/>
            </a:xfrm>
            <a:prstGeom prst="rect">
              <a:avLst/>
            </a:prstGeom>
            <a:noFill/>
          </p:spPr>
          <p:txBody>
            <a:bodyPr wrap="none" lIns="113276" tIns="56638" rIns="113276" bIns="56638" rtlCol="0">
              <a:spAutoFit/>
            </a:bodyPr>
            <a:lstStyle/>
            <a:p>
              <a:r>
                <a:rPr lang="nl-NL" dirty="0" smtClean="0"/>
                <a:t>0..1</a:t>
              </a:r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5249691" y="5462787"/>
              <a:ext cx="594061" cy="391381"/>
            </a:xfrm>
            <a:prstGeom prst="rect">
              <a:avLst/>
            </a:prstGeom>
            <a:noFill/>
          </p:spPr>
          <p:txBody>
            <a:bodyPr wrap="none" lIns="113276" tIns="56638" rIns="113276" bIns="56638" rtlCol="0">
              <a:spAutoFit/>
            </a:bodyPr>
            <a:lstStyle/>
            <a:p>
              <a:r>
                <a:rPr lang="nl-NL" dirty="0" smtClean="0"/>
                <a:t>0..1</a:t>
              </a:r>
              <a:endParaRPr lang="nl-NL" dirty="0"/>
            </a:p>
          </p:txBody>
        </p:sp>
      </p:grpSp>
      <p:grpSp>
        <p:nvGrpSpPr>
          <p:cNvPr id="4" name="Groeperen 3"/>
          <p:cNvGrpSpPr/>
          <p:nvPr/>
        </p:nvGrpSpPr>
        <p:grpSpPr>
          <a:xfrm>
            <a:off x="1166068" y="2197658"/>
            <a:ext cx="6877323" cy="679413"/>
            <a:chOff x="1166068" y="2197658"/>
            <a:chExt cx="6877323" cy="679413"/>
          </a:xfrm>
        </p:grpSpPr>
        <p:grpSp>
          <p:nvGrpSpPr>
            <p:cNvPr id="34" name="Groeperen 33"/>
            <p:cNvGrpSpPr/>
            <p:nvPr/>
          </p:nvGrpSpPr>
          <p:grpSpPr>
            <a:xfrm>
              <a:off x="1166068" y="2197658"/>
              <a:ext cx="6877323" cy="664610"/>
              <a:chOff x="901207" y="2399026"/>
              <a:chExt cx="5155307" cy="597651"/>
            </a:xfrm>
          </p:grpSpPr>
          <p:sp>
            <p:nvSpPr>
              <p:cNvPr id="5" name="Rechthoek 4"/>
              <p:cNvSpPr/>
              <p:nvPr/>
            </p:nvSpPr>
            <p:spPr>
              <a:xfrm>
                <a:off x="4246223" y="2414082"/>
                <a:ext cx="1810291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800" dirty="0" err="1" smtClean="0">
                    <a:solidFill>
                      <a:srgbClr val="000000"/>
                    </a:solidFill>
                  </a:rPr>
                  <a:t>MysteryBlock</a:t>
                </a:r>
                <a:endParaRPr lang="nl-NL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echthoek 5"/>
              <p:cNvSpPr/>
              <p:nvPr/>
            </p:nvSpPr>
            <p:spPr>
              <a:xfrm>
                <a:off x="901207" y="2399026"/>
                <a:ext cx="1691944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3000" dirty="0" err="1">
                    <a:solidFill>
                      <a:srgbClr val="000000"/>
                    </a:solidFill>
                  </a:rPr>
                  <a:t>Mushroom</a:t>
                </a:r>
                <a:endParaRPr lang="nl-NL" sz="3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" name="Rechte verbindingslijn 6"/>
              <p:cNvCxnSpPr>
                <a:stCxn id="6" idx="3"/>
                <a:endCxn id="5" idx="1"/>
              </p:cNvCxnSpPr>
              <p:nvPr/>
            </p:nvCxnSpPr>
            <p:spPr>
              <a:xfrm>
                <a:off x="2593151" y="2664555"/>
                <a:ext cx="1653072" cy="150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kstvak 7"/>
              <p:cNvSpPr txBox="1"/>
              <p:nvPr/>
            </p:nvSpPr>
            <p:spPr>
              <a:xfrm>
                <a:off x="3152671" y="2664555"/>
                <a:ext cx="475286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Is in</a:t>
                </a:r>
                <a:endParaRPr lang="nl-NL" dirty="0"/>
              </a:p>
            </p:txBody>
          </p:sp>
          <p:sp>
            <p:nvSpPr>
              <p:cNvPr id="9" name="Gelijkbenige driehoek 8"/>
              <p:cNvSpPr/>
              <p:nvPr/>
            </p:nvSpPr>
            <p:spPr>
              <a:xfrm rot="5400000">
                <a:off x="3593742" y="2791648"/>
                <a:ext cx="205970" cy="13843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0" name="Tekstvak 49"/>
            <p:cNvSpPr txBox="1"/>
            <p:nvPr/>
          </p:nvSpPr>
          <p:spPr>
            <a:xfrm>
              <a:off x="3459335" y="2485690"/>
              <a:ext cx="594061" cy="391381"/>
            </a:xfrm>
            <a:prstGeom prst="rect">
              <a:avLst/>
            </a:prstGeom>
            <a:noFill/>
          </p:spPr>
          <p:txBody>
            <a:bodyPr wrap="none" lIns="113276" tIns="56638" rIns="113276" bIns="56638" rtlCol="0">
              <a:spAutoFit/>
            </a:bodyPr>
            <a:lstStyle/>
            <a:p>
              <a:r>
                <a:rPr lang="nl-NL" dirty="0" smtClean="0"/>
                <a:t>0..1</a:t>
              </a:r>
              <a:endParaRPr lang="nl-NL" dirty="0"/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5243397" y="2413682"/>
              <a:ext cx="327950" cy="391381"/>
            </a:xfrm>
            <a:prstGeom prst="rect">
              <a:avLst/>
            </a:prstGeom>
            <a:noFill/>
          </p:spPr>
          <p:txBody>
            <a:bodyPr wrap="none" lIns="113276" tIns="56638" rIns="113276" bIns="56638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</p:grpSp>
      <p:pic>
        <p:nvPicPr>
          <p:cNvPr id="61" name="Afbeelding 60" descr="mari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70"/>
          <a:stretch/>
        </p:blipFill>
        <p:spPr>
          <a:xfrm>
            <a:off x="8960256" y="5559985"/>
            <a:ext cx="3235951" cy="2066365"/>
          </a:xfrm>
          <a:prstGeom prst="rect">
            <a:avLst/>
          </a:prstGeom>
        </p:spPr>
      </p:pic>
      <p:grpSp>
        <p:nvGrpSpPr>
          <p:cNvPr id="10" name="Groeperen 9"/>
          <p:cNvGrpSpPr/>
          <p:nvPr/>
        </p:nvGrpSpPr>
        <p:grpSpPr>
          <a:xfrm>
            <a:off x="1166068" y="2197658"/>
            <a:ext cx="6877323" cy="679413"/>
            <a:chOff x="1166068" y="2197658"/>
            <a:chExt cx="6877323" cy="679413"/>
          </a:xfrm>
        </p:grpSpPr>
        <p:grpSp>
          <p:nvGrpSpPr>
            <p:cNvPr id="41" name="Groeperen 40"/>
            <p:cNvGrpSpPr/>
            <p:nvPr/>
          </p:nvGrpSpPr>
          <p:grpSpPr>
            <a:xfrm>
              <a:off x="1166068" y="2197658"/>
              <a:ext cx="6877323" cy="679413"/>
              <a:chOff x="1166068" y="2197658"/>
              <a:chExt cx="6877323" cy="679413"/>
            </a:xfrm>
          </p:grpSpPr>
          <p:grpSp>
            <p:nvGrpSpPr>
              <p:cNvPr id="44" name="Groeperen 43"/>
              <p:cNvGrpSpPr/>
              <p:nvPr/>
            </p:nvGrpSpPr>
            <p:grpSpPr>
              <a:xfrm>
                <a:off x="1166068" y="2197658"/>
                <a:ext cx="6877323" cy="664610"/>
                <a:chOff x="901207" y="2399026"/>
                <a:chExt cx="5155307" cy="597651"/>
              </a:xfrm>
            </p:grpSpPr>
            <p:sp>
              <p:nvSpPr>
                <p:cNvPr id="57" name="Rechthoek 56"/>
                <p:cNvSpPr/>
                <p:nvPr/>
              </p:nvSpPr>
              <p:spPr>
                <a:xfrm>
                  <a:off x="4246223" y="2414082"/>
                  <a:ext cx="1810291" cy="53105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nl-NL" sz="2800" dirty="0" err="1" smtClean="0">
                      <a:solidFill>
                        <a:srgbClr val="000000"/>
                      </a:solidFill>
                    </a:rPr>
                    <a:t>MysteryBlock</a:t>
                  </a:r>
                  <a:endParaRPr lang="nl-NL" sz="28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" name="Rechthoek 61"/>
                <p:cNvSpPr/>
                <p:nvPr/>
              </p:nvSpPr>
              <p:spPr>
                <a:xfrm>
                  <a:off x="901207" y="2399026"/>
                  <a:ext cx="1691944" cy="53105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nl-NL" sz="3000" dirty="0" err="1">
                      <a:solidFill>
                        <a:srgbClr val="000000"/>
                      </a:solidFill>
                    </a:rPr>
                    <a:t>Mushroom</a:t>
                  </a:r>
                  <a:endParaRPr lang="nl-NL" sz="3000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63" name="Rechte verbindingslijn 62"/>
                <p:cNvCxnSpPr>
                  <a:stCxn id="62" idx="3"/>
                  <a:endCxn id="57" idx="1"/>
                </p:cNvCxnSpPr>
                <p:nvPr/>
              </p:nvCxnSpPr>
              <p:spPr>
                <a:xfrm>
                  <a:off x="2593151" y="2664555"/>
                  <a:ext cx="1653072" cy="15056"/>
                </a:xfrm>
                <a:prstGeom prst="line">
                  <a:avLst/>
                </a:prstGeom>
                <a:ln>
                  <a:head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Tekstvak 63"/>
                <p:cNvSpPr txBox="1"/>
                <p:nvPr/>
              </p:nvSpPr>
              <p:spPr>
                <a:xfrm>
                  <a:off x="3152671" y="2664555"/>
                  <a:ext cx="475286" cy="3321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/>
                    <a:t>Is in</a:t>
                  </a:r>
                  <a:endParaRPr lang="nl-NL" dirty="0"/>
                </a:p>
              </p:txBody>
            </p:sp>
            <p:sp>
              <p:nvSpPr>
                <p:cNvPr id="65" name="Gelijkbenige driehoek 64"/>
                <p:cNvSpPr/>
                <p:nvPr/>
              </p:nvSpPr>
              <p:spPr>
                <a:xfrm rot="5400000">
                  <a:off x="3593742" y="2791648"/>
                  <a:ext cx="205970" cy="138435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47" name="Tekstvak 46"/>
              <p:cNvSpPr txBox="1"/>
              <p:nvPr/>
            </p:nvSpPr>
            <p:spPr>
              <a:xfrm>
                <a:off x="3459335" y="2485690"/>
                <a:ext cx="594061" cy="391381"/>
              </a:xfrm>
              <a:prstGeom prst="rect">
                <a:avLst/>
              </a:prstGeom>
              <a:noFill/>
            </p:spPr>
            <p:txBody>
              <a:bodyPr wrap="none" lIns="113276" tIns="56638" rIns="113276" bIns="56638" rtlCol="0">
                <a:spAutoFit/>
              </a:bodyPr>
              <a:lstStyle/>
              <a:p>
                <a:r>
                  <a:rPr lang="nl-NL" dirty="0" smtClean="0"/>
                  <a:t>0..1</a:t>
                </a:r>
                <a:endParaRPr lang="nl-NL" dirty="0"/>
              </a:p>
            </p:txBody>
          </p:sp>
          <p:sp>
            <p:nvSpPr>
              <p:cNvPr id="54" name="Tekstvak 53"/>
              <p:cNvSpPr txBox="1"/>
              <p:nvPr/>
            </p:nvSpPr>
            <p:spPr>
              <a:xfrm>
                <a:off x="5243397" y="2413682"/>
                <a:ext cx="327950" cy="391381"/>
              </a:xfrm>
              <a:prstGeom prst="rect">
                <a:avLst/>
              </a:prstGeom>
              <a:noFill/>
            </p:spPr>
            <p:txBody>
              <a:bodyPr wrap="none" lIns="113276" tIns="56638" rIns="113276" bIns="56638" rtlCol="0">
                <a:spAutoFit/>
              </a:bodyPr>
              <a:lstStyle/>
              <a:p>
                <a:r>
                  <a:rPr lang="nl-NL" dirty="0" smtClean="0"/>
                  <a:t>1</a:t>
                </a:r>
                <a:endParaRPr lang="nl-NL" dirty="0"/>
              </a:p>
            </p:txBody>
          </p:sp>
        </p:grpSp>
        <p:sp>
          <p:nvSpPr>
            <p:cNvPr id="56" name="Vermenigvuldigen 55"/>
            <p:cNvSpPr/>
            <p:nvPr/>
          </p:nvSpPr>
          <p:spPr>
            <a:xfrm>
              <a:off x="5235079" y="2301007"/>
              <a:ext cx="396129" cy="363624"/>
            </a:xfrm>
            <a:prstGeom prst="mathMultipl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13276" tIns="56638" rIns="113276" bIns="56638"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6" name="Groeperen 65"/>
          <p:cNvGrpSpPr/>
          <p:nvPr/>
        </p:nvGrpSpPr>
        <p:grpSpPr>
          <a:xfrm>
            <a:off x="3938935" y="3885183"/>
            <a:ext cx="2379936" cy="2665654"/>
            <a:chOff x="4053430" y="3862828"/>
            <a:chExt cx="2379936" cy="2665654"/>
          </a:xfrm>
        </p:grpSpPr>
        <p:grpSp>
          <p:nvGrpSpPr>
            <p:cNvPr id="67" name="Groeperen 66"/>
            <p:cNvGrpSpPr/>
            <p:nvPr/>
          </p:nvGrpSpPr>
          <p:grpSpPr>
            <a:xfrm>
              <a:off x="4053430" y="3862828"/>
              <a:ext cx="2379936" cy="2665654"/>
              <a:chOff x="3038489" y="3432676"/>
              <a:chExt cx="1784023" cy="2397091"/>
            </a:xfrm>
          </p:grpSpPr>
          <p:sp>
            <p:nvSpPr>
              <p:cNvPr id="70" name="Rechthoek 69"/>
              <p:cNvSpPr/>
              <p:nvPr/>
            </p:nvSpPr>
            <p:spPr>
              <a:xfrm>
                <a:off x="3313737" y="5298710"/>
                <a:ext cx="1141447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3000" dirty="0" err="1">
                    <a:solidFill>
                      <a:srgbClr val="000000"/>
                    </a:solidFill>
                  </a:rPr>
                  <a:t>Yoshi</a:t>
                </a:r>
                <a:endParaRPr lang="nl-NL" sz="3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Rechthoek 70"/>
              <p:cNvSpPr/>
              <p:nvPr/>
            </p:nvSpPr>
            <p:spPr>
              <a:xfrm>
                <a:off x="3038489" y="3432676"/>
                <a:ext cx="1691944" cy="53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3000" dirty="0" err="1" smtClean="0">
                    <a:solidFill>
                      <a:srgbClr val="000000"/>
                    </a:solidFill>
                  </a:rPr>
                  <a:t>Player</a:t>
                </a:r>
                <a:endParaRPr lang="nl-NL" sz="3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2" name="Rechte verbindingslijn 71"/>
              <p:cNvCxnSpPr>
                <a:stCxn id="71" idx="2"/>
                <a:endCxn id="70" idx="0"/>
              </p:cNvCxnSpPr>
              <p:nvPr/>
            </p:nvCxnSpPr>
            <p:spPr>
              <a:xfrm>
                <a:off x="3884461" y="3963733"/>
                <a:ext cx="0" cy="1334977"/>
              </a:xfrm>
              <a:prstGeom prst="line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kstvak 72"/>
              <p:cNvSpPr txBox="1"/>
              <p:nvPr/>
            </p:nvSpPr>
            <p:spPr>
              <a:xfrm>
                <a:off x="3890807" y="4449838"/>
                <a:ext cx="517785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 smtClean="0"/>
                  <a:t>rides</a:t>
                </a:r>
                <a:endParaRPr lang="nl-NL" dirty="0"/>
              </a:p>
            </p:txBody>
          </p:sp>
          <p:sp>
            <p:nvSpPr>
              <p:cNvPr id="74" name="Gelijkbenige driehoek 73"/>
              <p:cNvSpPr/>
              <p:nvPr/>
            </p:nvSpPr>
            <p:spPr>
              <a:xfrm rot="10800000">
                <a:off x="4616542" y="4596967"/>
                <a:ext cx="205970" cy="138435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68" name="Tekstvak 67"/>
            <p:cNvSpPr txBox="1"/>
            <p:nvPr/>
          </p:nvSpPr>
          <p:spPr>
            <a:xfrm>
              <a:off x="5249691" y="4345440"/>
              <a:ext cx="594061" cy="391381"/>
            </a:xfrm>
            <a:prstGeom prst="rect">
              <a:avLst/>
            </a:prstGeom>
            <a:noFill/>
          </p:spPr>
          <p:txBody>
            <a:bodyPr wrap="none" lIns="113276" tIns="56638" rIns="113276" bIns="56638" rtlCol="0">
              <a:spAutoFit/>
            </a:bodyPr>
            <a:lstStyle/>
            <a:p>
              <a:r>
                <a:rPr lang="nl-NL" dirty="0" smtClean="0"/>
                <a:t>0..1</a:t>
              </a:r>
              <a:endParaRPr lang="nl-NL" dirty="0"/>
            </a:p>
          </p:txBody>
        </p:sp>
        <p:sp>
          <p:nvSpPr>
            <p:cNvPr id="69" name="Tekstvak 68"/>
            <p:cNvSpPr txBox="1"/>
            <p:nvPr/>
          </p:nvSpPr>
          <p:spPr>
            <a:xfrm>
              <a:off x="5249691" y="5462787"/>
              <a:ext cx="594061" cy="391381"/>
            </a:xfrm>
            <a:prstGeom prst="rect">
              <a:avLst/>
            </a:prstGeom>
            <a:noFill/>
          </p:spPr>
          <p:txBody>
            <a:bodyPr wrap="none" lIns="113276" tIns="56638" rIns="113276" bIns="56638" rtlCol="0">
              <a:spAutoFit/>
            </a:bodyPr>
            <a:lstStyle/>
            <a:p>
              <a:r>
                <a:rPr lang="nl-NL" dirty="0" smtClean="0"/>
                <a:t>0..1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372521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eren 17"/>
          <p:cNvGrpSpPr/>
          <p:nvPr/>
        </p:nvGrpSpPr>
        <p:grpSpPr>
          <a:xfrm>
            <a:off x="6576927" y="2960205"/>
            <a:ext cx="4994856" cy="2516164"/>
            <a:chOff x="4930127" y="2661966"/>
            <a:chExt cx="3744191" cy="2262662"/>
          </a:xfrm>
        </p:grpSpPr>
        <p:grpSp>
          <p:nvGrpSpPr>
            <p:cNvPr id="4" name="Groeperen 3"/>
            <p:cNvGrpSpPr/>
            <p:nvPr/>
          </p:nvGrpSpPr>
          <p:grpSpPr>
            <a:xfrm>
              <a:off x="4930127" y="2661966"/>
              <a:ext cx="3744191" cy="2262662"/>
              <a:chOff x="2979281" y="3646595"/>
              <a:chExt cx="3744191" cy="2262662"/>
            </a:xfrm>
          </p:grpSpPr>
          <p:grpSp>
            <p:nvGrpSpPr>
              <p:cNvPr id="5" name="Groeperen 4"/>
              <p:cNvGrpSpPr/>
              <p:nvPr/>
            </p:nvGrpSpPr>
            <p:grpSpPr>
              <a:xfrm>
                <a:off x="2979281" y="4015927"/>
                <a:ext cx="2008539" cy="1893330"/>
                <a:chOff x="2853504" y="3411365"/>
                <a:chExt cx="2705057" cy="2714798"/>
              </a:xfrm>
              <a:solidFill>
                <a:schemeClr val="bg1"/>
              </a:solidFill>
            </p:grpSpPr>
            <p:sp>
              <p:nvSpPr>
                <p:cNvPr id="11" name="Rechthoek 10"/>
                <p:cNvSpPr/>
                <p:nvPr/>
              </p:nvSpPr>
              <p:spPr>
                <a:xfrm>
                  <a:off x="2853504" y="3411365"/>
                  <a:ext cx="2705057" cy="531057"/>
                </a:xfrm>
                <a:prstGeom prst="rect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nl-NL" sz="2000" dirty="0">
                      <a:solidFill>
                        <a:srgbClr val="000000"/>
                      </a:solidFill>
                    </a:rPr>
                    <a:t>Student</a:t>
                  </a:r>
                </a:p>
              </p:txBody>
            </p:sp>
            <p:sp>
              <p:nvSpPr>
                <p:cNvPr id="12" name="Rechthoek 11"/>
                <p:cNvSpPr/>
                <p:nvPr/>
              </p:nvSpPr>
              <p:spPr>
                <a:xfrm>
                  <a:off x="2853504" y="3942422"/>
                  <a:ext cx="2705057" cy="1088702"/>
                </a:xfrm>
                <a:prstGeom prst="rect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smtClean="0">
                      <a:solidFill>
                        <a:srgbClr val="000000"/>
                      </a:solidFill>
                    </a:rPr>
                    <a:t>code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" name="Rechthoek 12"/>
                <p:cNvSpPr/>
                <p:nvPr/>
              </p:nvSpPr>
              <p:spPr>
                <a:xfrm>
                  <a:off x="2853504" y="5037461"/>
                  <a:ext cx="2705057" cy="1088702"/>
                </a:xfrm>
                <a:prstGeom prst="rect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err="1" smtClean="0">
                      <a:solidFill>
                        <a:srgbClr val="000000"/>
                      </a:solidFill>
                    </a:rPr>
                    <a:t>study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err="1" smtClean="0">
                      <a:solidFill>
                        <a:srgbClr val="000000"/>
                      </a:solidFill>
                    </a:rPr>
                    <a:t>doExam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7" name="Tekstvak 6"/>
              <p:cNvSpPr txBox="1"/>
              <p:nvPr/>
            </p:nvSpPr>
            <p:spPr>
              <a:xfrm>
                <a:off x="3983551" y="3646595"/>
                <a:ext cx="410060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2..*</a:t>
                </a:r>
                <a:endParaRPr lang="nl-NL" dirty="0"/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>
                <a:off x="4987820" y="4391306"/>
                <a:ext cx="410060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2..*</a:t>
                </a:r>
                <a:endParaRPr lang="nl-NL" dirty="0"/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5644717" y="3646595"/>
                <a:ext cx="859403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 smtClean="0"/>
                  <a:t>Friend</a:t>
                </a:r>
                <a:r>
                  <a:rPr lang="nl-NL" dirty="0" smtClean="0"/>
                  <a:t> of</a:t>
                </a:r>
                <a:endParaRPr lang="nl-NL" dirty="0"/>
              </a:p>
            </p:txBody>
          </p:sp>
          <p:sp>
            <p:nvSpPr>
              <p:cNvPr id="10" name="Gelijkbenige driehoek 9"/>
              <p:cNvSpPr/>
              <p:nvPr/>
            </p:nvSpPr>
            <p:spPr>
              <a:xfrm rot="10800000">
                <a:off x="6517502" y="3767123"/>
                <a:ext cx="205970" cy="18096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15" name="Gebogen verbindingslijn 14"/>
            <p:cNvCxnSpPr>
              <a:stCxn id="11" idx="0"/>
              <a:endCxn id="12" idx="3"/>
            </p:cNvCxnSpPr>
            <p:nvPr/>
          </p:nvCxnSpPr>
          <p:spPr>
            <a:xfrm rot="16200000" flipH="1">
              <a:off x="6061530" y="2904165"/>
              <a:ext cx="750002" cy="1004269"/>
            </a:xfrm>
            <a:prstGeom prst="bentConnector4">
              <a:avLst>
                <a:gd name="adj1" fmla="val -55064"/>
                <a:gd name="adj2" fmla="val 153360"/>
              </a:avLst>
            </a:prstGeom>
            <a:ln w="38100" cmpd="sng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Navigability unary association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918" y="1779482"/>
            <a:ext cx="10978515" cy="2003294"/>
          </a:xfrm>
        </p:spPr>
        <p:txBody>
          <a:bodyPr/>
          <a:lstStyle/>
          <a:p>
            <a:r>
              <a:rPr lang="en-US" dirty="0" smtClean="0"/>
              <a:t>What is the navigability of ‘friend of’</a:t>
            </a:r>
          </a:p>
          <a:p>
            <a:pPr lvl="1"/>
            <a:r>
              <a:rPr lang="en-US" dirty="0" smtClean="0"/>
              <a:t>You’re always mutual friends</a:t>
            </a:r>
          </a:p>
          <a:p>
            <a:pPr lvl="2"/>
            <a:r>
              <a:rPr lang="en-US" dirty="0" smtClean="0"/>
              <a:t>So bidirectional?</a:t>
            </a:r>
            <a:endParaRPr lang="en-US" dirty="0"/>
          </a:p>
        </p:txBody>
      </p:sp>
      <p:sp>
        <p:nvSpPr>
          <p:cNvPr id="19" name="Tekstvak 18"/>
          <p:cNvSpPr txBox="1"/>
          <p:nvPr/>
        </p:nvSpPr>
        <p:spPr>
          <a:xfrm>
            <a:off x="609918" y="4305191"/>
            <a:ext cx="8272580" cy="2330373"/>
          </a:xfrm>
          <a:prstGeom prst="rect">
            <a:avLst/>
          </a:prstGeom>
          <a:noFill/>
        </p:spPr>
        <p:txBody>
          <a:bodyPr wrap="square" lIns="113276" tIns="56638" rIns="113276" bIns="56638" rtlCol="0">
            <a:spAutoFit/>
          </a:bodyPr>
          <a:lstStyle/>
          <a:p>
            <a:pPr marL="353987" indent="-353987">
              <a:buFont typeface="Arial"/>
              <a:buChar char="•"/>
            </a:pPr>
            <a:r>
              <a:rPr lang="nl-NL" sz="2400" dirty="0" err="1" smtClean="0"/>
              <a:t>Answer</a:t>
            </a:r>
            <a:r>
              <a:rPr lang="nl-NL" sz="2400" dirty="0" smtClean="0"/>
              <a:t>: </a:t>
            </a:r>
            <a:r>
              <a:rPr lang="nl-NL" sz="2400" dirty="0" smtClean="0">
                <a:solidFill>
                  <a:schemeClr val="accent4">
                    <a:lumMod val="50000"/>
                  </a:schemeClr>
                </a:solidFill>
              </a:rPr>
              <a:t>NO</a:t>
            </a:r>
            <a:r>
              <a:rPr lang="nl-NL" sz="2400" dirty="0" smtClean="0"/>
              <a:t>, </a:t>
            </a:r>
            <a:r>
              <a:rPr lang="nl-NL" sz="2400" dirty="0" err="1" smtClean="0"/>
              <a:t>Unidirectional</a:t>
            </a:r>
            <a:endParaRPr lang="nl-NL" sz="2400" dirty="0"/>
          </a:p>
          <a:p>
            <a:pPr marL="920366" lvl="1" indent="-353987">
              <a:buFont typeface="Arial"/>
              <a:buChar char="•"/>
            </a:pPr>
            <a:r>
              <a:rPr lang="nl-NL" sz="2400" dirty="0" err="1" smtClean="0"/>
              <a:t>Otherwise</a:t>
            </a:r>
            <a:r>
              <a:rPr lang="nl-NL" sz="2400" dirty="0" smtClean="0"/>
              <a:t> ‘store 2 </a:t>
            </a:r>
            <a:r>
              <a:rPr lang="nl-NL" sz="2400" dirty="0" err="1" smtClean="0"/>
              <a:t>times</a:t>
            </a:r>
            <a:r>
              <a:rPr lang="nl-NL" sz="2400" dirty="0" smtClean="0"/>
              <a:t>’</a:t>
            </a:r>
            <a:endParaRPr lang="nl-NL" sz="2400" dirty="0"/>
          </a:p>
          <a:p>
            <a:pPr marL="1486746" lvl="2" indent="-353987">
              <a:buFont typeface="Arial"/>
              <a:buChar char="•"/>
            </a:pPr>
            <a:r>
              <a:rPr lang="nl-NL" sz="2400" dirty="0" smtClean="0"/>
              <a:t>‘I have </a:t>
            </a:r>
            <a:r>
              <a:rPr lang="nl-NL" sz="2400" dirty="0" err="1" smtClean="0"/>
              <a:t>you</a:t>
            </a:r>
            <a:r>
              <a:rPr lang="nl-NL" sz="2400" dirty="0" smtClean="0"/>
              <a:t> as </a:t>
            </a:r>
            <a:r>
              <a:rPr lang="nl-NL" sz="2400" dirty="0" err="1" smtClean="0"/>
              <a:t>friend</a:t>
            </a:r>
            <a:r>
              <a:rPr lang="nl-NL" sz="2400" dirty="0" smtClean="0"/>
              <a:t>’</a:t>
            </a:r>
            <a:endParaRPr lang="nl-NL" sz="2400" dirty="0"/>
          </a:p>
          <a:p>
            <a:pPr marL="1486746" lvl="2" indent="-353987">
              <a:buFont typeface="Arial"/>
              <a:buChar char="•"/>
            </a:pPr>
            <a:r>
              <a:rPr lang="nl-NL" sz="2400" dirty="0" smtClean="0"/>
              <a:t>‘</a:t>
            </a:r>
            <a:r>
              <a:rPr lang="nl-NL" sz="2400" dirty="0" err="1" smtClean="0"/>
              <a:t>you</a:t>
            </a:r>
            <a:r>
              <a:rPr lang="nl-NL" sz="2400" dirty="0" smtClean="0"/>
              <a:t> have me as </a:t>
            </a:r>
            <a:r>
              <a:rPr lang="nl-NL" sz="2400" dirty="0" err="1" smtClean="0"/>
              <a:t>friend</a:t>
            </a:r>
            <a:r>
              <a:rPr lang="nl-NL" sz="2400" dirty="0" smtClean="0"/>
              <a:t>’</a:t>
            </a:r>
            <a:endParaRPr lang="nl-NL" sz="2400" dirty="0"/>
          </a:p>
          <a:p>
            <a:pPr marL="353987" indent="-353987">
              <a:buFont typeface="Arial"/>
              <a:buChar char="•"/>
            </a:pPr>
            <a:r>
              <a:rPr lang="nl-NL" sz="2400" dirty="0" err="1" smtClean="0"/>
              <a:t>Rule</a:t>
            </a:r>
            <a:r>
              <a:rPr lang="nl-NL" sz="2400" dirty="0" smtClean="0"/>
              <a:t>: In </a:t>
            </a:r>
            <a:r>
              <a:rPr lang="nl-NL" sz="2400" dirty="0" err="1" smtClean="0"/>
              <a:t>unary</a:t>
            </a:r>
            <a:r>
              <a:rPr lang="nl-NL" sz="2400" dirty="0" smtClean="0"/>
              <a:t> </a:t>
            </a:r>
            <a:r>
              <a:rPr lang="nl-NL" sz="2400" dirty="0" err="1" smtClean="0"/>
              <a:t>associations</a:t>
            </a:r>
            <a:r>
              <a:rPr lang="nl-NL" sz="2400" dirty="0" smtClean="0"/>
              <a:t> </a:t>
            </a:r>
            <a:r>
              <a:rPr lang="nl-NL" sz="2400" dirty="0" err="1" smtClean="0"/>
              <a:t>based</a:t>
            </a:r>
            <a:r>
              <a:rPr lang="nl-NL" sz="2400" dirty="0" smtClean="0"/>
              <a:t> on </a:t>
            </a:r>
            <a:r>
              <a:rPr lang="nl-NL" sz="2400" i="1" dirty="0" err="1" smtClean="0"/>
              <a:t>equality</a:t>
            </a:r>
            <a:r>
              <a:rPr lang="nl-NL" sz="2400" dirty="0" smtClean="0"/>
              <a:t> (</a:t>
            </a:r>
            <a:r>
              <a:rPr lang="nl-NL" sz="2400" dirty="0" err="1" smtClean="0"/>
              <a:t>friends</a:t>
            </a:r>
            <a:r>
              <a:rPr lang="nl-NL" sz="2400" dirty="0" smtClean="0"/>
              <a:t>, </a:t>
            </a:r>
            <a:r>
              <a:rPr lang="nl-NL" sz="2400" dirty="0" err="1" smtClean="0"/>
              <a:t>neighbors</a:t>
            </a:r>
            <a:r>
              <a:rPr lang="nl-NL" sz="2400" dirty="0" smtClean="0"/>
              <a:t>, </a:t>
            </a:r>
            <a:r>
              <a:rPr lang="nl-NL" sz="2400" dirty="0" err="1" smtClean="0"/>
              <a:t>brother</a:t>
            </a:r>
            <a:r>
              <a:rPr lang="nl-NL" sz="2400" dirty="0" smtClean="0"/>
              <a:t>-sister, etc.) </a:t>
            </a:r>
            <a:r>
              <a:rPr lang="nl-NL" sz="2400" b="1" dirty="0" err="1" smtClean="0"/>
              <a:t>always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unidirectional</a:t>
            </a:r>
            <a:endParaRPr lang="nl-NL" sz="2400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8570240" y="863869"/>
            <a:ext cx="3473242" cy="5592805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sz="35600" dirty="0">
                <a:solidFill>
                  <a:srgbClr val="C0504D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0373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Navigability unary association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navigability of ‘is boss of’?</a:t>
            </a:r>
          </a:p>
          <a:p>
            <a:pPr lvl="1"/>
            <a:r>
              <a:rPr lang="en-US" i="1" dirty="0" smtClean="0"/>
              <a:t>Unequal </a:t>
            </a:r>
            <a:r>
              <a:rPr lang="en-US" dirty="0" smtClean="0"/>
              <a:t>relationship</a:t>
            </a:r>
          </a:p>
          <a:p>
            <a:pPr lvl="2"/>
            <a:r>
              <a:rPr lang="en-US" dirty="0" smtClean="0"/>
              <a:t>So unidirectional?</a:t>
            </a:r>
            <a:endParaRPr lang="en-US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6576927" y="2960205"/>
            <a:ext cx="5512113" cy="2516164"/>
            <a:chOff x="4930127" y="2661966"/>
            <a:chExt cx="4131933" cy="2262662"/>
          </a:xfrm>
        </p:grpSpPr>
        <p:grpSp>
          <p:nvGrpSpPr>
            <p:cNvPr id="5" name="Groeperen 4"/>
            <p:cNvGrpSpPr/>
            <p:nvPr/>
          </p:nvGrpSpPr>
          <p:grpSpPr>
            <a:xfrm>
              <a:off x="4930127" y="2661966"/>
              <a:ext cx="4131933" cy="2262662"/>
              <a:chOff x="2979281" y="3646595"/>
              <a:chExt cx="4131933" cy="2262662"/>
            </a:xfrm>
          </p:grpSpPr>
          <p:grpSp>
            <p:nvGrpSpPr>
              <p:cNvPr id="7" name="Groeperen 6"/>
              <p:cNvGrpSpPr/>
              <p:nvPr/>
            </p:nvGrpSpPr>
            <p:grpSpPr>
              <a:xfrm>
                <a:off x="2979281" y="4015927"/>
                <a:ext cx="2008539" cy="1893330"/>
                <a:chOff x="2853504" y="3411365"/>
                <a:chExt cx="2705057" cy="2714798"/>
              </a:xfrm>
              <a:solidFill>
                <a:schemeClr val="bg1"/>
              </a:solidFill>
            </p:grpSpPr>
            <p:sp>
              <p:nvSpPr>
                <p:cNvPr id="12" name="Rechthoek 11"/>
                <p:cNvSpPr/>
                <p:nvPr/>
              </p:nvSpPr>
              <p:spPr>
                <a:xfrm>
                  <a:off x="2853504" y="3411365"/>
                  <a:ext cx="2705057" cy="531057"/>
                </a:xfrm>
                <a:prstGeom prst="rect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nl-NL" sz="2000" dirty="0" smtClean="0">
                      <a:solidFill>
                        <a:srgbClr val="000000"/>
                      </a:solidFill>
                    </a:rPr>
                    <a:t>Employee</a:t>
                  </a:r>
                  <a:endParaRPr lang="nl-NL" sz="20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" name="Rechthoek 12"/>
                <p:cNvSpPr/>
                <p:nvPr/>
              </p:nvSpPr>
              <p:spPr>
                <a:xfrm>
                  <a:off x="2853504" y="3942422"/>
                  <a:ext cx="2705057" cy="1088702"/>
                </a:xfrm>
                <a:prstGeom prst="rect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smtClean="0">
                      <a:solidFill>
                        <a:srgbClr val="000000"/>
                      </a:solidFill>
                    </a:rPr>
                    <a:t>name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err="1" smtClean="0">
                      <a:solidFill>
                        <a:srgbClr val="000000"/>
                      </a:solidFill>
                    </a:rPr>
                    <a:t>salary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err="1" smtClean="0">
                      <a:solidFill>
                        <a:srgbClr val="000000"/>
                      </a:solidFill>
                    </a:rPr>
                    <a:t>dateOfBirth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" name="Rechthoek 13"/>
                <p:cNvSpPr/>
                <p:nvPr/>
              </p:nvSpPr>
              <p:spPr>
                <a:xfrm>
                  <a:off x="2853504" y="5037461"/>
                  <a:ext cx="2705057" cy="1088702"/>
                </a:xfrm>
                <a:prstGeom prst="rect">
                  <a:avLst/>
                </a:prstGeom>
                <a:grpFill/>
                <a:ln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err="1" smtClean="0">
                      <a:solidFill>
                        <a:srgbClr val="000000"/>
                      </a:solidFill>
                    </a:rPr>
                    <a:t>work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err="1" smtClean="0">
                      <a:solidFill>
                        <a:srgbClr val="000000"/>
                      </a:solidFill>
                    </a:rPr>
                    <a:t>spaceOut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  <a:p>
                  <a:pPr marL="424785" indent="-424785">
                    <a:buFont typeface="Lucida Grande"/>
                    <a:buChar char="-"/>
                  </a:pPr>
                  <a:r>
                    <a:rPr lang="nl-NL" sz="1700" dirty="0" err="1" smtClean="0">
                      <a:solidFill>
                        <a:srgbClr val="000000"/>
                      </a:solidFill>
                    </a:rPr>
                    <a:t>complain</a:t>
                  </a:r>
                  <a:endParaRPr lang="nl-NL" sz="17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" name="Tekstvak 7"/>
              <p:cNvSpPr txBox="1"/>
              <p:nvPr/>
            </p:nvSpPr>
            <p:spPr>
              <a:xfrm>
                <a:off x="3983551" y="3646595"/>
                <a:ext cx="412258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mtClean="0"/>
                  <a:t>0..1</a:t>
                </a:r>
                <a:endParaRPr lang="nl-NL" dirty="0"/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4987820" y="4391306"/>
                <a:ext cx="220129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*</a:t>
                </a:r>
                <a:endParaRPr lang="nl-NL" dirty="0"/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5644717" y="3646595"/>
                <a:ext cx="878629" cy="33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Is boss of</a:t>
                </a:r>
                <a:endParaRPr lang="nl-NL" dirty="0"/>
              </a:p>
            </p:txBody>
          </p:sp>
          <p:sp>
            <p:nvSpPr>
              <p:cNvPr id="11" name="Gelijkbenige driehoek 10"/>
              <p:cNvSpPr/>
              <p:nvPr/>
            </p:nvSpPr>
            <p:spPr>
              <a:xfrm rot="10800000">
                <a:off x="6905244" y="3767123"/>
                <a:ext cx="205970" cy="18096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6" name="Gebogen verbindingslijn 5"/>
            <p:cNvCxnSpPr>
              <a:stCxn id="12" idx="0"/>
              <a:endCxn id="13" idx="3"/>
            </p:cNvCxnSpPr>
            <p:nvPr/>
          </p:nvCxnSpPr>
          <p:spPr>
            <a:xfrm rot="16200000" flipH="1">
              <a:off x="6061530" y="2904165"/>
              <a:ext cx="750002" cy="1004269"/>
            </a:xfrm>
            <a:prstGeom prst="bentConnector4">
              <a:avLst>
                <a:gd name="adj1" fmla="val -55064"/>
                <a:gd name="adj2" fmla="val 153360"/>
              </a:avLst>
            </a:prstGeom>
            <a:ln w="38100" cmpd="sng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kstvak 14"/>
          <p:cNvSpPr txBox="1"/>
          <p:nvPr/>
        </p:nvSpPr>
        <p:spPr>
          <a:xfrm>
            <a:off x="35151" y="4965303"/>
            <a:ext cx="9522776" cy="2268818"/>
          </a:xfrm>
          <a:prstGeom prst="rect">
            <a:avLst/>
          </a:prstGeom>
          <a:noFill/>
        </p:spPr>
        <p:txBody>
          <a:bodyPr wrap="square" lIns="113276" tIns="56638" rIns="113276" bIns="56638" rtlCol="0">
            <a:spAutoFit/>
          </a:bodyPr>
          <a:lstStyle/>
          <a:p>
            <a:pPr marL="353987" indent="-353987">
              <a:buFont typeface="Arial"/>
              <a:buChar char="•"/>
            </a:pPr>
            <a:r>
              <a:rPr lang="en-US" sz="2800" dirty="0" smtClean="0"/>
              <a:t>Answer: </a:t>
            </a:r>
            <a:r>
              <a:rPr lang="en-US" sz="2800" dirty="0" smtClean="0">
                <a:solidFill>
                  <a:srgbClr val="8C3007"/>
                </a:solidFill>
              </a:rPr>
              <a:t>NO</a:t>
            </a:r>
            <a:r>
              <a:rPr lang="en-US" sz="2800" dirty="0" smtClean="0"/>
              <a:t>, both can happen</a:t>
            </a:r>
          </a:p>
          <a:p>
            <a:pPr marL="920366" lvl="1" indent="-353987">
              <a:buFont typeface="Arial"/>
              <a:buChar char="•"/>
            </a:pPr>
            <a:r>
              <a:rPr lang="en-US" sz="2800" dirty="0" smtClean="0"/>
              <a:t>If you know your boss and your boss knows its subordinates: bidirectional</a:t>
            </a:r>
          </a:p>
          <a:p>
            <a:pPr marL="920366" lvl="1" indent="-353987">
              <a:buFont typeface="Arial"/>
              <a:buChar char="•"/>
            </a:pPr>
            <a:r>
              <a:rPr lang="en-US" sz="2800" dirty="0" smtClean="0"/>
              <a:t>If 1 of you doesn’t know: unidirectional</a:t>
            </a:r>
          </a:p>
          <a:p>
            <a:pPr marL="920366" lvl="1" indent="-353987">
              <a:buFont typeface="Arial"/>
              <a:buChar char="•"/>
            </a:pPr>
            <a:r>
              <a:rPr lang="en-US" sz="2800" dirty="0" err="1" smtClean="0"/>
              <a:t>Rulein</a:t>
            </a:r>
            <a:r>
              <a:rPr lang="en-US" sz="2800" dirty="0" smtClean="0"/>
              <a:t> an </a:t>
            </a:r>
            <a:r>
              <a:rPr lang="en-US" sz="2800" i="1" dirty="0" smtClean="0"/>
              <a:t>unequal</a:t>
            </a:r>
            <a:r>
              <a:rPr lang="en-US" sz="2800" dirty="0" smtClean="0"/>
              <a:t> relationship: both are possible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58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5: Animal Kingdom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animals are able to move and breath. Animals are either feline or reptiles. All reptiles have a number of scales, lay eggs, all felines have a number of offspring and provide milk. Reptiles are either a snake, a lizard or a dinosaur. The feline family consists of tigers and domesticated cats</a:t>
            </a:r>
          </a:p>
        </p:txBody>
      </p:sp>
    </p:spTree>
    <p:extLst>
      <p:ext uri="{BB962C8B-B14F-4D97-AF65-F5344CB8AC3E}">
        <p14:creationId xmlns:p14="http://schemas.microsoft.com/office/powerpoint/2010/main" val="171678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5: Animal Kingdom</a:t>
            </a:r>
            <a:endParaRPr lang="en-US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496255" y="5670322"/>
            <a:ext cx="2679447" cy="1338715"/>
            <a:chOff x="2853504" y="3411365"/>
            <a:chExt cx="2705057" cy="1726155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smtClean="0">
                  <a:solidFill>
                    <a:srgbClr val="000000"/>
                  </a:solidFill>
                </a:rPr>
                <a:t>Cat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2853504" y="3942422"/>
              <a:ext cx="2705057" cy="66625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4608673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eperen 7"/>
          <p:cNvGrpSpPr/>
          <p:nvPr/>
        </p:nvGrpSpPr>
        <p:grpSpPr>
          <a:xfrm>
            <a:off x="3390000" y="5656653"/>
            <a:ext cx="2679447" cy="1355861"/>
            <a:chOff x="2853504" y="3411365"/>
            <a:chExt cx="2705057" cy="1748264"/>
          </a:xfrm>
          <a:solidFill>
            <a:schemeClr val="bg1"/>
          </a:solidFill>
        </p:grpSpPr>
        <p:sp>
          <p:nvSpPr>
            <p:cNvPr id="9" name="Rechthoek 8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smtClean="0">
                  <a:solidFill>
                    <a:srgbClr val="000000"/>
                  </a:solidFill>
                </a:rPr>
                <a:t>Tiger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2853504" y="3942423"/>
              <a:ext cx="2705057" cy="68387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853504" y="4630782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eperen 11"/>
          <p:cNvGrpSpPr/>
          <p:nvPr/>
        </p:nvGrpSpPr>
        <p:grpSpPr>
          <a:xfrm>
            <a:off x="6503671" y="5656653"/>
            <a:ext cx="2679447" cy="1337620"/>
            <a:chOff x="2853504" y="3411365"/>
            <a:chExt cx="2705057" cy="1724744"/>
          </a:xfrm>
          <a:solidFill>
            <a:schemeClr val="bg1"/>
          </a:solidFill>
        </p:grpSpPr>
        <p:sp>
          <p:nvSpPr>
            <p:cNvPr id="13" name="Rechthoek 12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err="1" smtClean="0">
                  <a:solidFill>
                    <a:srgbClr val="000000"/>
                  </a:solidFill>
                </a:rPr>
                <a:t>Snake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2853504" y="3942423"/>
              <a:ext cx="2705057" cy="68387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hthoek 14"/>
            <p:cNvSpPr/>
            <p:nvPr/>
          </p:nvSpPr>
          <p:spPr>
            <a:xfrm>
              <a:off x="2853504" y="4607262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eperen 15"/>
          <p:cNvGrpSpPr/>
          <p:nvPr/>
        </p:nvGrpSpPr>
        <p:grpSpPr>
          <a:xfrm>
            <a:off x="9357727" y="5670325"/>
            <a:ext cx="2679447" cy="1342190"/>
            <a:chOff x="2853504" y="3411366"/>
            <a:chExt cx="2705057" cy="1730636"/>
          </a:xfrm>
          <a:solidFill>
            <a:schemeClr val="bg1"/>
          </a:solidFill>
        </p:grpSpPr>
        <p:sp>
          <p:nvSpPr>
            <p:cNvPr id="17" name="Rechthoek 16"/>
            <p:cNvSpPr/>
            <p:nvPr/>
          </p:nvSpPr>
          <p:spPr>
            <a:xfrm>
              <a:off x="2853504" y="3411366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err="1" smtClean="0">
                  <a:solidFill>
                    <a:srgbClr val="000000"/>
                  </a:solidFill>
                </a:rPr>
                <a:t>Lizard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853504" y="3942422"/>
              <a:ext cx="2705057" cy="66625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>
              <a:off x="2853504" y="4613155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eperen 19"/>
          <p:cNvGrpSpPr/>
          <p:nvPr/>
        </p:nvGrpSpPr>
        <p:grpSpPr>
          <a:xfrm>
            <a:off x="1947061" y="3417714"/>
            <a:ext cx="2679447" cy="1213625"/>
            <a:chOff x="2853504" y="3411365"/>
            <a:chExt cx="2705057" cy="1564862"/>
          </a:xfrm>
          <a:solidFill>
            <a:schemeClr val="bg1"/>
          </a:solidFill>
        </p:grpSpPr>
        <p:sp>
          <p:nvSpPr>
            <p:cNvPr id="21" name="Rechthoek 20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smtClean="0">
                  <a:solidFill>
                    <a:srgbClr val="000000"/>
                  </a:solidFill>
                </a:rPr>
                <a:t>Feline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2853504" y="3942422"/>
              <a:ext cx="2705057" cy="50495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numberOfOffspring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2853504" y="4447380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provideMilk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eperen 23"/>
          <p:cNvGrpSpPr/>
          <p:nvPr/>
        </p:nvGrpSpPr>
        <p:grpSpPr>
          <a:xfrm>
            <a:off x="7926707" y="3387159"/>
            <a:ext cx="2679447" cy="1291667"/>
            <a:chOff x="2853504" y="3411365"/>
            <a:chExt cx="2705057" cy="1665491"/>
          </a:xfrm>
          <a:solidFill>
            <a:schemeClr val="bg1"/>
          </a:solidFill>
        </p:grpSpPr>
        <p:sp>
          <p:nvSpPr>
            <p:cNvPr id="25" name="Rechthoek 2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err="1" smtClean="0">
                  <a:solidFill>
                    <a:srgbClr val="000000"/>
                  </a:solidFill>
                </a:rPr>
                <a:t>Reptile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hthoek 25"/>
            <p:cNvSpPr/>
            <p:nvPr/>
          </p:nvSpPr>
          <p:spPr>
            <a:xfrm>
              <a:off x="2853504" y="3942422"/>
              <a:ext cx="2705057" cy="54435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numberOfScales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hthoek 26"/>
            <p:cNvSpPr/>
            <p:nvPr/>
          </p:nvSpPr>
          <p:spPr>
            <a:xfrm>
              <a:off x="2853504" y="4486774"/>
              <a:ext cx="2705057" cy="59008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layEggs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eperen 27"/>
          <p:cNvGrpSpPr/>
          <p:nvPr/>
        </p:nvGrpSpPr>
        <p:grpSpPr>
          <a:xfrm>
            <a:off x="4904212" y="1424272"/>
            <a:ext cx="2679447" cy="1585751"/>
            <a:chOff x="2853504" y="3411365"/>
            <a:chExt cx="2705057" cy="2044687"/>
          </a:xfrm>
          <a:solidFill>
            <a:schemeClr val="bg1"/>
          </a:solidFill>
        </p:grpSpPr>
        <p:sp>
          <p:nvSpPr>
            <p:cNvPr id="29" name="Rechthoek 28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err="1" smtClean="0">
                  <a:solidFill>
                    <a:srgbClr val="000000"/>
                  </a:solidFill>
                </a:rPr>
                <a:t>Animal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hthoek 29"/>
            <p:cNvSpPr/>
            <p:nvPr/>
          </p:nvSpPr>
          <p:spPr>
            <a:xfrm>
              <a:off x="2853504" y="3942423"/>
              <a:ext cx="2705057" cy="64783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hthoek 30"/>
            <p:cNvSpPr/>
            <p:nvPr/>
          </p:nvSpPr>
          <p:spPr>
            <a:xfrm>
              <a:off x="2853504" y="4590259"/>
              <a:ext cx="2705057" cy="865793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breath</a:t>
              </a:r>
              <a:endParaRPr lang="nl-NL" sz="17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1700" dirty="0" smtClean="0">
                  <a:solidFill>
                    <a:srgbClr val="000000"/>
                  </a:solidFill>
                </a:rPr>
                <a:t>move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3" name="Gebogen verbindingslijn 32"/>
          <p:cNvCxnSpPr>
            <a:stCxn id="31" idx="2"/>
            <a:endCxn id="26" idx="1"/>
          </p:cNvCxnSpPr>
          <p:nvPr/>
        </p:nvCxnSpPr>
        <p:spPr>
          <a:xfrm rot="16200000" flipH="1">
            <a:off x="6585279" y="2668678"/>
            <a:ext cx="1000082" cy="168277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bogen verbindingslijn 35"/>
          <p:cNvCxnSpPr>
            <a:stCxn id="31" idx="2"/>
            <a:endCxn id="22" idx="3"/>
          </p:cNvCxnSpPr>
          <p:nvPr/>
        </p:nvCxnSpPr>
        <p:spPr>
          <a:xfrm rot="5400000">
            <a:off x="4927542" y="2708988"/>
            <a:ext cx="1015359" cy="1617429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bogen verbindingslijn 37"/>
          <p:cNvCxnSpPr>
            <a:stCxn id="23" idx="2"/>
            <a:endCxn id="5" idx="0"/>
          </p:cNvCxnSpPr>
          <p:nvPr/>
        </p:nvCxnSpPr>
        <p:spPr>
          <a:xfrm rot="5400000">
            <a:off x="2041891" y="4425427"/>
            <a:ext cx="1038984" cy="145080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bogen verbindingslijn 39"/>
          <p:cNvCxnSpPr>
            <a:stCxn id="23" idx="2"/>
            <a:endCxn id="9" idx="0"/>
          </p:cNvCxnSpPr>
          <p:nvPr/>
        </p:nvCxnSpPr>
        <p:spPr>
          <a:xfrm rot="16200000" flipH="1">
            <a:off x="3495596" y="4422526"/>
            <a:ext cx="1025314" cy="1442939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bogen verbindingslijn 41"/>
          <p:cNvCxnSpPr>
            <a:stCxn id="27" idx="2"/>
            <a:endCxn id="13" idx="0"/>
          </p:cNvCxnSpPr>
          <p:nvPr/>
        </p:nvCxnSpPr>
        <p:spPr>
          <a:xfrm rot="5400000">
            <a:off x="8066002" y="4456222"/>
            <a:ext cx="977826" cy="1423035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bogen verbindingslijn 43"/>
          <p:cNvCxnSpPr>
            <a:stCxn id="27" idx="2"/>
            <a:endCxn id="17" idx="0"/>
          </p:cNvCxnSpPr>
          <p:nvPr/>
        </p:nvCxnSpPr>
        <p:spPr>
          <a:xfrm rot="16200000" flipH="1">
            <a:off x="9486193" y="4459064"/>
            <a:ext cx="991498" cy="143102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eperen 45"/>
          <p:cNvGrpSpPr/>
          <p:nvPr/>
        </p:nvGrpSpPr>
        <p:grpSpPr>
          <a:xfrm>
            <a:off x="9352281" y="1062428"/>
            <a:ext cx="2679447" cy="1416566"/>
            <a:chOff x="2853504" y="3411366"/>
            <a:chExt cx="2705057" cy="1826538"/>
          </a:xfrm>
          <a:solidFill>
            <a:schemeClr val="bg1"/>
          </a:solidFill>
        </p:grpSpPr>
        <p:sp>
          <p:nvSpPr>
            <p:cNvPr id="47" name="Rechthoek 46"/>
            <p:cNvSpPr/>
            <p:nvPr/>
          </p:nvSpPr>
          <p:spPr>
            <a:xfrm>
              <a:off x="2853504" y="3411366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smtClean="0">
                  <a:solidFill>
                    <a:srgbClr val="000000"/>
                  </a:solidFill>
                </a:rPr>
                <a:t>Dinosaur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48" name="Rechthoek 47"/>
            <p:cNvSpPr/>
            <p:nvPr/>
          </p:nvSpPr>
          <p:spPr>
            <a:xfrm>
              <a:off x="2853504" y="3942423"/>
              <a:ext cx="2705057" cy="75613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49" name="Rechthoek 48"/>
            <p:cNvSpPr/>
            <p:nvPr/>
          </p:nvSpPr>
          <p:spPr>
            <a:xfrm>
              <a:off x="2853504" y="4709057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1" name="Gebogen verbindingslijn 50"/>
          <p:cNvCxnSpPr>
            <a:stCxn id="25" idx="0"/>
            <a:endCxn id="49" idx="2"/>
          </p:cNvCxnSpPr>
          <p:nvPr/>
        </p:nvCxnSpPr>
        <p:spPr>
          <a:xfrm rot="5400000" flipH="1" flipV="1">
            <a:off x="9525135" y="2220290"/>
            <a:ext cx="908165" cy="142557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Gelijkbenige driehoek 63"/>
          <p:cNvSpPr/>
          <p:nvPr/>
        </p:nvSpPr>
        <p:spPr>
          <a:xfrm>
            <a:off x="5976025" y="3064519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65" name="Gelijkbenige driehoek 64"/>
          <p:cNvSpPr/>
          <p:nvPr/>
        </p:nvSpPr>
        <p:spPr>
          <a:xfrm>
            <a:off x="3022959" y="4645410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66" name="Gelijkbenige driehoek 65"/>
          <p:cNvSpPr/>
          <p:nvPr/>
        </p:nvSpPr>
        <p:spPr>
          <a:xfrm>
            <a:off x="9002607" y="4678825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67" name="Gelijkbenige driehoek 66"/>
          <p:cNvSpPr/>
          <p:nvPr/>
        </p:nvSpPr>
        <p:spPr>
          <a:xfrm flipV="1">
            <a:off x="9002606" y="3063005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3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5: Animal Kingdom</a:t>
            </a:r>
            <a:endParaRPr lang="en-US" dirty="0"/>
          </a:p>
        </p:txBody>
      </p:sp>
      <p:pic>
        <p:nvPicPr>
          <p:cNvPr id="4" name="Tijdelijke aanduiding voor inhoud 3" descr="savann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5" b="7815"/>
          <a:stretch>
            <a:fillRect/>
          </a:stretch>
        </p:blipFill>
        <p:spPr/>
      </p:pic>
      <p:pic>
        <p:nvPicPr>
          <p:cNvPr id="6" name="Afbeelding 5" descr="dinosaur245x28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503" y="4161924"/>
            <a:ext cx="2278696" cy="2240641"/>
          </a:xfrm>
          <a:prstGeom prst="rect">
            <a:avLst/>
          </a:prstGeom>
        </p:spPr>
      </p:pic>
      <p:pic>
        <p:nvPicPr>
          <p:cNvPr id="8" name="Afbeelding 7" descr="tiger_clipart_1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6047" y="5024419"/>
            <a:ext cx="1545272" cy="1590283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304234" y="4816093"/>
            <a:ext cx="2999252" cy="1653265"/>
          </a:xfrm>
          <a:prstGeom prst="rect">
            <a:avLst/>
          </a:prstGeom>
          <a:noFill/>
          <a:ln w="34925">
            <a:solidFill>
              <a:schemeClr val="accent3"/>
            </a:solidFill>
            <a:prstDash val="dash"/>
          </a:ln>
        </p:spPr>
        <p:txBody>
          <a:bodyPr wrap="square" lIns="113276" tIns="56638" rIns="113276" bIns="56638" rtlCol="0">
            <a:spAutoFit/>
          </a:bodyPr>
          <a:lstStyle/>
          <a:p>
            <a:pPr algn="ctr"/>
            <a:r>
              <a:rPr lang="nl-NL" dirty="0"/>
              <a:t>F</a:t>
            </a:r>
            <a:r>
              <a:rPr lang="nl-NL" dirty="0" smtClean="0"/>
              <a:t>eline</a:t>
            </a:r>
          </a:p>
          <a:p>
            <a:pPr algn="ctr"/>
            <a:r>
              <a:rPr lang="nl-NL" sz="8200" dirty="0">
                <a:solidFill>
                  <a:srgbClr val="C0504D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018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Analysis vs. Design Klassendiagram</a:t>
            </a:r>
            <a:endParaRPr lang="nl-NL" dirty="0"/>
          </a:p>
        </p:txBody>
      </p:sp>
      <p:pic>
        <p:nvPicPr>
          <p:cNvPr id="5" name="Afbeelding 4" descr="Schermafbeelding 2013-04-18 om 13.39.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14" y="2330274"/>
            <a:ext cx="10436366" cy="2965803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92932" y="5540603"/>
            <a:ext cx="6869952" cy="1268544"/>
          </a:xfrm>
          <a:prstGeom prst="rect">
            <a:avLst/>
          </a:prstGeom>
          <a:noFill/>
        </p:spPr>
        <p:txBody>
          <a:bodyPr wrap="square" lIns="113276" tIns="56638" rIns="113276" bIns="56638" rtlCol="0">
            <a:spAutoFit/>
          </a:bodyPr>
          <a:lstStyle/>
          <a:p>
            <a:pPr algn="ctr"/>
            <a:r>
              <a:rPr lang="nl-NL" sz="2500" dirty="0">
                <a:solidFill>
                  <a:schemeClr val="accent2"/>
                </a:solidFill>
              </a:rPr>
              <a:t>Alle Klassen zijn voor de business (klant / gebruiker) herkenbaar. De overerving is ook intuïtief</a:t>
            </a:r>
          </a:p>
        </p:txBody>
      </p:sp>
    </p:spTree>
    <p:extLst>
      <p:ext uri="{BB962C8B-B14F-4D97-AF65-F5344CB8AC3E}">
        <p14:creationId xmlns:p14="http://schemas.microsoft.com/office/powerpoint/2010/main" val="535456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Class: UML Syntax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918" y="1779482"/>
            <a:ext cx="8943258" cy="5033038"/>
          </a:xfrm>
        </p:spPr>
        <p:txBody>
          <a:bodyPr/>
          <a:lstStyle/>
          <a:p>
            <a:r>
              <a:rPr lang="en-US" dirty="0" smtClean="0"/>
              <a:t>Some classes are not meant to make objects of</a:t>
            </a:r>
          </a:p>
          <a:p>
            <a:pPr lvl="1"/>
            <a:r>
              <a:rPr lang="en-US" dirty="0" smtClean="0"/>
              <a:t>They are just a convenient tool to model similarity</a:t>
            </a:r>
          </a:p>
          <a:p>
            <a:r>
              <a:rPr lang="en-US" dirty="0" smtClean="0"/>
              <a:t>This is an </a:t>
            </a:r>
            <a:r>
              <a:rPr lang="en-US" i="1" dirty="0" smtClean="0"/>
              <a:t>abstract</a:t>
            </a:r>
            <a:r>
              <a:rPr lang="en-US" dirty="0" smtClean="0"/>
              <a:t> class</a:t>
            </a:r>
            <a:endParaRPr lang="en-US" i="1" dirty="0" smtClean="0"/>
          </a:p>
          <a:p>
            <a:pPr lvl="1"/>
            <a:r>
              <a:rPr lang="en-US" dirty="0" smtClean="0"/>
              <a:t>In UML: class name in </a:t>
            </a:r>
            <a:r>
              <a:rPr lang="en-US" i="1" dirty="0" smtClean="0"/>
              <a:t>italics</a:t>
            </a:r>
          </a:p>
          <a:p>
            <a:pPr lvl="1"/>
            <a:r>
              <a:rPr lang="en-US" dirty="0" smtClean="0"/>
              <a:t>You cannot create an object of an abstract class</a:t>
            </a:r>
            <a:endParaRPr lang="en-US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8442342" y="3964822"/>
            <a:ext cx="3460131" cy="1653635"/>
            <a:chOff x="2853504" y="3411365"/>
            <a:chExt cx="2705057" cy="1564862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500" i="1" dirty="0" smtClean="0">
                  <a:solidFill>
                    <a:srgbClr val="000000"/>
                  </a:solidFill>
                </a:rPr>
                <a:t>Feline</a:t>
              </a:r>
              <a:endParaRPr lang="nl-NL" sz="2500" i="1" dirty="0">
                <a:solidFill>
                  <a:srgbClr val="000000"/>
                </a:solidFill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2853504" y="3942422"/>
              <a:ext cx="2705057" cy="50495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2000" dirty="0" err="1" smtClean="0">
                  <a:solidFill>
                    <a:srgbClr val="000000"/>
                  </a:solidFill>
                </a:rPr>
                <a:t>numberOfOffspring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4447380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2000" dirty="0" err="1" smtClean="0">
                  <a:solidFill>
                    <a:srgbClr val="000000"/>
                  </a:solidFill>
                </a:rPr>
                <a:t>provideMilk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713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5: Animal Kingdom (extension)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animals move completely different. Reptiles usually move ‘close to the ground’, except snakes that crawl. Felines move ‘light on their feet’.</a:t>
            </a:r>
          </a:p>
        </p:txBody>
      </p:sp>
    </p:spTree>
    <p:extLst>
      <p:ext uri="{BB962C8B-B14F-4D97-AF65-F5344CB8AC3E}">
        <p14:creationId xmlns:p14="http://schemas.microsoft.com/office/powerpoint/2010/main" val="5033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methods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already saw an example where analysis text provides context for the possible contents of  an attribute.</a:t>
            </a:r>
          </a:p>
          <a:p>
            <a:r>
              <a:rPr lang="en-US" dirty="0" smtClean="0"/>
              <a:t>This also happens for methods where a description is </a:t>
            </a:r>
            <a:r>
              <a:rPr lang="en-US" dirty="0" err="1" smtClean="0"/>
              <a:t>proided</a:t>
            </a:r>
            <a:r>
              <a:rPr lang="en-US" dirty="0" smtClean="0"/>
              <a:t> </a:t>
            </a:r>
            <a:r>
              <a:rPr lang="en-US" b="1" dirty="0" smtClean="0"/>
              <a:t>how</a:t>
            </a:r>
            <a:r>
              <a:rPr lang="en-US" dirty="0" smtClean="0"/>
              <a:t> the method should be implemented (think chess moves)</a:t>
            </a:r>
          </a:p>
          <a:p>
            <a:pPr lvl="1"/>
            <a:r>
              <a:rPr lang="en-US" dirty="0" smtClean="0"/>
              <a:t>In super class: inheritance</a:t>
            </a:r>
          </a:p>
          <a:p>
            <a:pPr lvl="1"/>
            <a:r>
              <a:rPr lang="en-US" dirty="0" smtClean="0"/>
              <a:t>In super class: abstract method</a:t>
            </a:r>
          </a:p>
          <a:p>
            <a:pPr lvl="1"/>
            <a:r>
              <a:rPr lang="en-US" dirty="0" smtClean="0"/>
              <a:t>Also in child class: polymorphism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8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Method: UML Syntax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918" y="1779482"/>
            <a:ext cx="8332299" cy="5328797"/>
          </a:xfrm>
        </p:spPr>
        <p:txBody>
          <a:bodyPr>
            <a:normAutofit/>
          </a:bodyPr>
          <a:lstStyle/>
          <a:p>
            <a:r>
              <a:rPr lang="en-US" dirty="0" smtClean="0"/>
              <a:t>“Different animals move completely different”</a:t>
            </a:r>
          </a:p>
          <a:p>
            <a:pPr lvl="1"/>
            <a:r>
              <a:rPr lang="en-US" dirty="0" smtClean="0"/>
              <a:t>The superclass ‘knows’ all animals can move</a:t>
            </a:r>
          </a:p>
          <a:p>
            <a:pPr lvl="1"/>
            <a:r>
              <a:rPr lang="en-US" dirty="0" smtClean="0"/>
              <a:t>The super class has no idea hoe the </a:t>
            </a:r>
            <a:r>
              <a:rPr lang="en-US" b="1" dirty="0" smtClean="0"/>
              <a:t>implementation </a:t>
            </a:r>
            <a:r>
              <a:rPr lang="en-US" dirty="0" smtClean="0"/>
              <a:t>is.</a:t>
            </a:r>
          </a:p>
          <a:p>
            <a:pPr lvl="2"/>
            <a:r>
              <a:rPr lang="en-US" dirty="0" smtClean="0"/>
              <a:t>Since all sub classes have a ‘completely different’ implementation.</a:t>
            </a:r>
          </a:p>
          <a:p>
            <a:pPr marL="285750" lvl="2" indent="-285750">
              <a:buFont typeface="Arial"/>
              <a:buChar char="•"/>
            </a:pPr>
            <a:r>
              <a:rPr lang="en-US" dirty="0" smtClean="0"/>
              <a:t> This is an</a:t>
            </a:r>
            <a:r>
              <a:rPr lang="en-US" i="1" dirty="0" smtClean="0"/>
              <a:t> Abstract Method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 sub class should contain this method</a:t>
            </a:r>
          </a:p>
          <a:p>
            <a:pPr lvl="2"/>
            <a:r>
              <a:rPr lang="en-US" dirty="0" err="1" smtClean="0"/>
              <a:t>Implented</a:t>
            </a:r>
            <a:r>
              <a:rPr lang="en-US" dirty="0" smtClean="0"/>
              <a:t>, </a:t>
            </a:r>
            <a:r>
              <a:rPr lang="en-US" dirty="0" err="1" smtClean="0"/>
              <a:t>ór</a:t>
            </a:r>
            <a:endParaRPr lang="en-US" dirty="0" smtClean="0"/>
          </a:p>
          <a:p>
            <a:pPr lvl="2"/>
            <a:r>
              <a:rPr lang="en-US" dirty="0" smtClean="0"/>
              <a:t>Pass it on to its own sub classes (again abstract)</a:t>
            </a:r>
          </a:p>
          <a:p>
            <a:pPr lvl="1"/>
            <a:r>
              <a:rPr lang="en-US" dirty="0" smtClean="0"/>
              <a:t>Can only exist in an abstract class</a:t>
            </a:r>
          </a:p>
          <a:p>
            <a:pPr lvl="1"/>
            <a:r>
              <a:rPr lang="en-US" dirty="0" smtClean="0"/>
              <a:t>UML: method name in </a:t>
            </a:r>
            <a:r>
              <a:rPr lang="en-US" i="1" dirty="0" smtClean="0"/>
              <a:t>italics</a:t>
            </a:r>
            <a:endParaRPr lang="en-US" i="1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8431561" y="4798453"/>
            <a:ext cx="3262634" cy="2060711"/>
            <a:chOff x="2853504" y="3411365"/>
            <a:chExt cx="2705057" cy="2044687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3000" i="1" dirty="0" err="1" smtClean="0">
                  <a:solidFill>
                    <a:srgbClr val="000000"/>
                  </a:solidFill>
                </a:rPr>
                <a:t>Animal</a:t>
              </a:r>
              <a:endParaRPr lang="nl-NL" sz="3000" i="1" dirty="0">
                <a:solidFill>
                  <a:srgbClr val="000000"/>
                </a:solidFill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2853504" y="3942423"/>
              <a:ext cx="2705057" cy="64783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4590259"/>
              <a:ext cx="2705057" cy="865793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2500" dirty="0" err="1" smtClean="0">
                  <a:solidFill>
                    <a:srgbClr val="000000"/>
                  </a:solidFill>
                </a:rPr>
                <a:t>breath</a:t>
              </a:r>
              <a:endParaRPr lang="nl-NL" sz="25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2500" i="1" dirty="0" smtClean="0">
                  <a:solidFill>
                    <a:srgbClr val="000000"/>
                  </a:solidFill>
                </a:rPr>
                <a:t>move</a:t>
              </a:r>
              <a:endParaRPr lang="nl-NL" sz="2500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eperen 17"/>
          <p:cNvGrpSpPr/>
          <p:nvPr/>
        </p:nvGrpSpPr>
        <p:grpSpPr>
          <a:xfrm>
            <a:off x="7539335" y="3741167"/>
            <a:ext cx="2779464" cy="2680510"/>
            <a:chOff x="5597189" y="3910798"/>
            <a:chExt cx="2083514" cy="2410450"/>
          </a:xfrm>
        </p:grpSpPr>
        <p:sp>
          <p:nvSpPr>
            <p:cNvPr id="8" name="Tekstvak 7"/>
            <p:cNvSpPr txBox="1"/>
            <p:nvPr/>
          </p:nvSpPr>
          <p:spPr>
            <a:xfrm>
              <a:off x="5597189" y="3910798"/>
              <a:ext cx="2083514" cy="498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000" dirty="0" smtClean="0">
                  <a:solidFill>
                    <a:schemeClr val="accent2"/>
                  </a:solidFill>
                </a:rPr>
                <a:t>Both </a:t>
              </a:r>
              <a:r>
                <a:rPr lang="nl-NL" sz="3000" dirty="0">
                  <a:solidFill>
                    <a:schemeClr val="accent2"/>
                  </a:solidFill>
                </a:rPr>
                <a:t>Abstract!!</a:t>
              </a:r>
            </a:p>
          </p:txBody>
        </p:sp>
        <p:cxnSp>
          <p:nvCxnSpPr>
            <p:cNvPr id="9" name="Rechte verbindingslijn met pijl 8"/>
            <p:cNvCxnSpPr>
              <a:stCxn id="8" idx="2"/>
            </p:cNvCxnSpPr>
            <p:nvPr/>
          </p:nvCxnSpPr>
          <p:spPr>
            <a:xfrm>
              <a:off x="6638946" y="4408981"/>
              <a:ext cx="251580" cy="191226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10"/>
            <p:cNvCxnSpPr>
              <a:stCxn id="8" idx="2"/>
            </p:cNvCxnSpPr>
            <p:nvPr/>
          </p:nvCxnSpPr>
          <p:spPr>
            <a:xfrm>
              <a:off x="6638946" y="4408981"/>
              <a:ext cx="709561" cy="452582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046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917" y="1779482"/>
            <a:ext cx="10978516" cy="5846868"/>
          </a:xfrm>
        </p:spPr>
        <p:txBody>
          <a:bodyPr>
            <a:normAutofit/>
          </a:bodyPr>
          <a:lstStyle/>
          <a:p>
            <a:r>
              <a:rPr lang="en-US" dirty="0"/>
              <a:t>“Reptiles usually move ‘close to the ground’, except snakes that crawl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majority </a:t>
            </a:r>
            <a:r>
              <a:rPr lang="en-US" dirty="0" smtClean="0"/>
              <a:t>of sub classes have the same implementation of a certain method, you place that implementation in the super class.</a:t>
            </a:r>
          </a:p>
          <a:p>
            <a:pPr lvl="1"/>
            <a:r>
              <a:rPr lang="en-US" dirty="0" smtClean="0"/>
              <a:t>Divergent sub classes overwrite that method with an own variant</a:t>
            </a:r>
          </a:p>
          <a:p>
            <a:pPr lvl="1"/>
            <a:r>
              <a:rPr lang="en-US" dirty="0" smtClean="0"/>
              <a:t>This is called </a:t>
            </a:r>
            <a:r>
              <a:rPr lang="en-US" i="1" dirty="0" smtClean="0"/>
              <a:t>polymorphism</a:t>
            </a:r>
            <a:endParaRPr lang="en-US" dirty="0" smtClean="0"/>
          </a:p>
          <a:p>
            <a:pPr lvl="1"/>
            <a:r>
              <a:rPr lang="en-US" dirty="0" smtClean="0"/>
              <a:t>UML: just have a method with the same name in the sub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8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grpSp>
        <p:nvGrpSpPr>
          <p:cNvPr id="5" name="Groeperen 4"/>
          <p:cNvGrpSpPr/>
          <p:nvPr/>
        </p:nvGrpSpPr>
        <p:grpSpPr>
          <a:xfrm>
            <a:off x="5970564" y="1044188"/>
            <a:ext cx="5533502" cy="5950086"/>
            <a:chOff x="4875214" y="955389"/>
            <a:chExt cx="4147966" cy="5350619"/>
          </a:xfrm>
        </p:grpSpPr>
        <p:grpSp>
          <p:nvGrpSpPr>
            <p:cNvPr id="6" name="Groeperen 5"/>
            <p:cNvGrpSpPr/>
            <p:nvPr/>
          </p:nvGrpSpPr>
          <p:grpSpPr>
            <a:xfrm>
              <a:off x="4875214" y="5086749"/>
              <a:ext cx="2008539" cy="1202856"/>
              <a:chOff x="2853504" y="3411365"/>
              <a:chExt cx="2705057" cy="1724744"/>
            </a:xfrm>
            <a:solidFill>
              <a:schemeClr val="bg1"/>
            </a:solidFill>
          </p:grpSpPr>
          <p:sp>
            <p:nvSpPr>
              <p:cNvPr id="24" name="Rechthoek 23"/>
              <p:cNvSpPr/>
              <p:nvPr/>
            </p:nvSpPr>
            <p:spPr>
              <a:xfrm>
                <a:off x="2853504" y="3411365"/>
                <a:ext cx="2705057" cy="53105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000" dirty="0" err="1" smtClean="0">
                    <a:solidFill>
                      <a:srgbClr val="000000"/>
                    </a:solidFill>
                  </a:rPr>
                  <a:t>Snake</a:t>
                </a:r>
                <a:endParaRPr lang="nl-NL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hthoek 24"/>
              <p:cNvSpPr/>
              <p:nvPr/>
            </p:nvSpPr>
            <p:spPr>
              <a:xfrm>
                <a:off x="2853504" y="3942423"/>
                <a:ext cx="2705057" cy="683878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hthoek 25"/>
              <p:cNvSpPr/>
              <p:nvPr/>
            </p:nvSpPr>
            <p:spPr>
              <a:xfrm>
                <a:off x="2853504" y="4607262"/>
                <a:ext cx="2705057" cy="52884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r>
                  <a:rPr lang="nl-NL" sz="1700" dirty="0" smtClean="0">
                    <a:solidFill>
                      <a:srgbClr val="000000"/>
                    </a:solidFill>
                  </a:rPr>
                  <a:t>move</a:t>
                </a: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eperen 6"/>
            <p:cNvGrpSpPr/>
            <p:nvPr/>
          </p:nvGrpSpPr>
          <p:grpSpPr>
            <a:xfrm>
              <a:off x="7014641" y="5099043"/>
              <a:ext cx="2008539" cy="1206965"/>
              <a:chOff x="2853504" y="3411366"/>
              <a:chExt cx="2705057" cy="1730636"/>
            </a:xfrm>
            <a:solidFill>
              <a:schemeClr val="bg1"/>
            </a:solidFill>
          </p:grpSpPr>
          <p:sp>
            <p:nvSpPr>
              <p:cNvPr id="21" name="Rechthoek 20"/>
              <p:cNvSpPr/>
              <p:nvPr/>
            </p:nvSpPr>
            <p:spPr>
              <a:xfrm>
                <a:off x="2853504" y="3411366"/>
                <a:ext cx="2705057" cy="53105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000" dirty="0" err="1" smtClean="0">
                    <a:solidFill>
                      <a:srgbClr val="000000"/>
                    </a:solidFill>
                  </a:rPr>
                  <a:t>Lizard</a:t>
                </a:r>
                <a:endParaRPr lang="nl-NL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hthoek 21"/>
              <p:cNvSpPr/>
              <p:nvPr/>
            </p:nvSpPr>
            <p:spPr>
              <a:xfrm>
                <a:off x="2853504" y="3942422"/>
                <a:ext cx="2705057" cy="666251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hthoek 22"/>
              <p:cNvSpPr/>
              <p:nvPr/>
            </p:nvSpPr>
            <p:spPr>
              <a:xfrm>
                <a:off x="2853504" y="4613155"/>
                <a:ext cx="2705057" cy="52884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eperen 7"/>
            <p:cNvGrpSpPr/>
            <p:nvPr/>
          </p:nvGrpSpPr>
          <p:grpSpPr>
            <a:xfrm>
              <a:off x="5941935" y="3045906"/>
              <a:ext cx="2008539" cy="1329168"/>
              <a:chOff x="2853504" y="3411365"/>
              <a:chExt cx="2705057" cy="1905859"/>
            </a:xfrm>
            <a:solidFill>
              <a:schemeClr val="bg1"/>
            </a:solidFill>
          </p:grpSpPr>
          <p:sp>
            <p:nvSpPr>
              <p:cNvPr id="18" name="Rechthoek 17"/>
              <p:cNvSpPr/>
              <p:nvPr/>
            </p:nvSpPr>
            <p:spPr>
              <a:xfrm>
                <a:off x="2853504" y="3411365"/>
                <a:ext cx="2705057" cy="53105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000" i="1" dirty="0" err="1" smtClean="0">
                    <a:solidFill>
                      <a:srgbClr val="000000"/>
                    </a:solidFill>
                  </a:rPr>
                  <a:t>Reptile</a:t>
                </a:r>
                <a:endParaRPr lang="nl-NL" sz="2000" i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hthoek 18"/>
              <p:cNvSpPr/>
              <p:nvPr/>
            </p:nvSpPr>
            <p:spPr>
              <a:xfrm>
                <a:off x="2853504" y="3942422"/>
                <a:ext cx="2705057" cy="767625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r>
                  <a:rPr lang="nl-NL" sz="1700" dirty="0" err="1" smtClean="0">
                    <a:solidFill>
                      <a:srgbClr val="000000"/>
                    </a:solidFill>
                  </a:rPr>
                  <a:t>numerOfScales</a:t>
                </a: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Rechthoek 19"/>
              <p:cNvSpPr/>
              <p:nvPr/>
            </p:nvSpPr>
            <p:spPr>
              <a:xfrm>
                <a:off x="2853504" y="4441348"/>
                <a:ext cx="2705057" cy="875876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r>
                  <a:rPr lang="nl-NL" sz="1700" dirty="0" err="1" smtClean="0">
                    <a:solidFill>
                      <a:srgbClr val="000000"/>
                    </a:solidFill>
                  </a:rPr>
                  <a:t>layEggs</a:t>
                </a:r>
                <a:endParaRPr lang="nl-NL" sz="1700" dirty="0">
                  <a:solidFill>
                    <a:srgbClr val="000000"/>
                  </a:solidFill>
                </a:endParaRPr>
              </a:p>
              <a:p>
                <a:pPr marL="424785" indent="-424785">
                  <a:buFont typeface="Lucida Grande"/>
                  <a:buChar char="-"/>
                </a:pPr>
                <a:r>
                  <a:rPr lang="nl-NL" sz="1700" dirty="0" smtClean="0">
                    <a:solidFill>
                      <a:srgbClr val="000000"/>
                    </a:solidFill>
                  </a:rPr>
                  <a:t>move</a:t>
                </a:r>
                <a:endParaRPr lang="nl-NL" sz="1700" dirty="0">
                  <a:solidFill>
                    <a:srgbClr val="000000"/>
                  </a:solidFill>
                </a:endParaRPr>
              </a:p>
              <a:p>
                <a:pPr marL="424785" indent="-424785">
                  <a:buFont typeface="Lucida Grande"/>
                  <a:buChar char="-"/>
                </a:pP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9" name="Gebogen verbindingslijn 8"/>
            <p:cNvCxnSpPr>
              <a:stCxn id="20" idx="2"/>
              <a:endCxn id="24" idx="0"/>
            </p:cNvCxnSpPr>
            <p:nvPr/>
          </p:nvCxnSpPr>
          <p:spPr>
            <a:xfrm rot="5400000">
              <a:off x="6057008" y="4197551"/>
              <a:ext cx="711675" cy="1066721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bogen verbindingslijn 9"/>
            <p:cNvCxnSpPr>
              <a:stCxn id="20" idx="2"/>
              <a:endCxn id="21" idx="0"/>
            </p:cNvCxnSpPr>
            <p:nvPr/>
          </p:nvCxnSpPr>
          <p:spPr>
            <a:xfrm rot="16200000" flipH="1">
              <a:off x="7120574" y="4200705"/>
              <a:ext cx="723969" cy="1072706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eperen 10"/>
            <p:cNvGrpSpPr/>
            <p:nvPr/>
          </p:nvGrpSpPr>
          <p:grpSpPr>
            <a:xfrm>
              <a:off x="7010559" y="955389"/>
              <a:ext cx="2008539" cy="1273848"/>
              <a:chOff x="2853504" y="3411366"/>
              <a:chExt cx="2705057" cy="1826538"/>
            </a:xfrm>
            <a:solidFill>
              <a:schemeClr val="bg1"/>
            </a:solidFill>
          </p:grpSpPr>
          <p:sp>
            <p:nvSpPr>
              <p:cNvPr id="15" name="Rechthoek 14"/>
              <p:cNvSpPr/>
              <p:nvPr/>
            </p:nvSpPr>
            <p:spPr>
              <a:xfrm>
                <a:off x="2853504" y="3411366"/>
                <a:ext cx="2705057" cy="53105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000" dirty="0" smtClean="0">
                    <a:solidFill>
                      <a:srgbClr val="000000"/>
                    </a:solidFill>
                  </a:rPr>
                  <a:t>Dinosaur</a:t>
                </a:r>
                <a:endParaRPr lang="nl-NL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hthoek 15"/>
              <p:cNvSpPr/>
              <p:nvPr/>
            </p:nvSpPr>
            <p:spPr>
              <a:xfrm>
                <a:off x="2853504" y="3942423"/>
                <a:ext cx="2705057" cy="75613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hthoek 16"/>
              <p:cNvSpPr/>
              <p:nvPr/>
            </p:nvSpPr>
            <p:spPr>
              <a:xfrm>
                <a:off x="2853504" y="4709057"/>
                <a:ext cx="2705057" cy="52884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2" name="Gebogen verbindingslijn 11"/>
            <p:cNvCxnSpPr>
              <a:stCxn id="18" idx="0"/>
              <a:endCxn id="17" idx="2"/>
            </p:cNvCxnSpPr>
            <p:nvPr/>
          </p:nvCxnSpPr>
          <p:spPr>
            <a:xfrm rot="5400000" flipH="1" flipV="1">
              <a:off x="7072183" y="2103259"/>
              <a:ext cx="816668" cy="1068624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elijkbenige driehoek 12"/>
            <p:cNvSpPr/>
            <p:nvPr/>
          </p:nvSpPr>
          <p:spPr>
            <a:xfrm>
              <a:off x="6748440" y="4374004"/>
              <a:ext cx="395529" cy="290135"/>
            </a:xfrm>
            <a:prstGeom prst="triangl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Gelijkbenige driehoek 13"/>
            <p:cNvSpPr/>
            <p:nvPr/>
          </p:nvSpPr>
          <p:spPr>
            <a:xfrm flipV="1">
              <a:off x="6748439" y="2754409"/>
              <a:ext cx="395529" cy="290135"/>
            </a:xfrm>
            <a:prstGeom prst="triangl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7" name="Groeperen 26"/>
          <p:cNvGrpSpPr/>
          <p:nvPr/>
        </p:nvGrpSpPr>
        <p:grpSpPr>
          <a:xfrm>
            <a:off x="1714683" y="3654332"/>
            <a:ext cx="6061158" cy="3152945"/>
            <a:chOff x="4972670" y="5887607"/>
            <a:chExt cx="4543502" cy="2835288"/>
          </a:xfrm>
        </p:grpSpPr>
        <p:sp>
          <p:nvSpPr>
            <p:cNvPr id="28" name="Tekstvak 27"/>
            <p:cNvSpPr txBox="1"/>
            <p:nvPr/>
          </p:nvSpPr>
          <p:spPr>
            <a:xfrm>
              <a:off x="4972670" y="5887607"/>
              <a:ext cx="2208557" cy="498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000" dirty="0" err="1" smtClean="0">
                  <a:solidFill>
                    <a:schemeClr val="accent2"/>
                  </a:solidFill>
                </a:rPr>
                <a:t>Polymorphism</a:t>
              </a:r>
              <a:r>
                <a:rPr lang="nl-NL" sz="3000" dirty="0" smtClean="0">
                  <a:solidFill>
                    <a:schemeClr val="accent2"/>
                  </a:solidFill>
                </a:rPr>
                <a:t>!</a:t>
              </a:r>
              <a:r>
                <a:rPr lang="nl-NL" sz="3000" dirty="0">
                  <a:solidFill>
                    <a:schemeClr val="accent2"/>
                  </a:solidFill>
                </a:rPr>
                <a:t>!</a:t>
              </a:r>
            </a:p>
          </p:txBody>
        </p:sp>
        <p:cxnSp>
          <p:nvCxnSpPr>
            <p:cNvPr id="29" name="Rechte verbindingslijn met pijl 28"/>
            <p:cNvCxnSpPr>
              <a:stCxn id="28" idx="2"/>
            </p:cNvCxnSpPr>
            <p:nvPr/>
          </p:nvCxnSpPr>
          <p:spPr>
            <a:xfrm>
              <a:off x="6076948" y="6385790"/>
              <a:ext cx="2398359" cy="2337105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met pijl 29"/>
            <p:cNvCxnSpPr>
              <a:stCxn id="28" idx="2"/>
            </p:cNvCxnSpPr>
            <p:nvPr/>
          </p:nvCxnSpPr>
          <p:spPr>
            <a:xfrm>
              <a:off x="6076948" y="6385790"/>
              <a:ext cx="3439224" cy="35908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eperen 32"/>
          <p:cNvGrpSpPr/>
          <p:nvPr/>
        </p:nvGrpSpPr>
        <p:grpSpPr>
          <a:xfrm>
            <a:off x="1714683" y="2247334"/>
            <a:ext cx="5595606" cy="2128776"/>
            <a:chOff x="4972670" y="5887607"/>
            <a:chExt cx="4194520" cy="1914303"/>
          </a:xfrm>
        </p:grpSpPr>
        <p:sp>
          <p:nvSpPr>
            <p:cNvPr id="34" name="Tekstvak 33"/>
            <p:cNvSpPr txBox="1"/>
            <p:nvPr/>
          </p:nvSpPr>
          <p:spPr>
            <a:xfrm>
              <a:off x="4972670" y="5887607"/>
              <a:ext cx="2375002" cy="498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000" dirty="0" smtClean="0">
                  <a:solidFill>
                    <a:schemeClr val="accent2"/>
                  </a:solidFill>
                </a:rPr>
                <a:t>Standard Method</a:t>
              </a:r>
              <a:endParaRPr lang="nl-NL" sz="3000" dirty="0">
                <a:solidFill>
                  <a:schemeClr val="accent2"/>
                </a:solidFill>
              </a:endParaRPr>
            </a:p>
          </p:txBody>
        </p:sp>
        <p:cxnSp>
          <p:nvCxnSpPr>
            <p:cNvPr id="36" name="Rechte verbindingslijn met pijl 35"/>
            <p:cNvCxnSpPr>
              <a:stCxn id="34" idx="2"/>
            </p:cNvCxnSpPr>
            <p:nvPr/>
          </p:nvCxnSpPr>
          <p:spPr>
            <a:xfrm>
              <a:off x="6160172" y="6385790"/>
              <a:ext cx="3007018" cy="141612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eperen 37"/>
          <p:cNvGrpSpPr/>
          <p:nvPr/>
        </p:nvGrpSpPr>
        <p:grpSpPr>
          <a:xfrm>
            <a:off x="1249132" y="5196720"/>
            <a:ext cx="4672615" cy="1610557"/>
            <a:chOff x="4972670" y="5887607"/>
            <a:chExt cx="3502637" cy="1448294"/>
          </a:xfrm>
        </p:grpSpPr>
        <p:sp>
          <p:nvSpPr>
            <p:cNvPr id="39" name="Tekstvak 38"/>
            <p:cNvSpPr txBox="1"/>
            <p:nvPr/>
          </p:nvSpPr>
          <p:spPr>
            <a:xfrm>
              <a:off x="4972670" y="5887607"/>
              <a:ext cx="1566720" cy="498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3000" dirty="0" err="1" smtClean="0">
                  <a:solidFill>
                    <a:schemeClr val="accent2"/>
                  </a:solidFill>
                </a:rPr>
                <a:t>Divergence</a:t>
              </a:r>
              <a:endParaRPr lang="nl-NL" sz="3000" dirty="0">
                <a:solidFill>
                  <a:schemeClr val="accent2"/>
                </a:solidFill>
              </a:endParaRPr>
            </a:p>
          </p:txBody>
        </p:sp>
        <p:cxnSp>
          <p:nvCxnSpPr>
            <p:cNvPr id="41" name="Rechte verbindingslijn met pijl 40"/>
            <p:cNvCxnSpPr>
              <a:stCxn id="39" idx="2"/>
            </p:cNvCxnSpPr>
            <p:nvPr/>
          </p:nvCxnSpPr>
          <p:spPr>
            <a:xfrm>
              <a:off x="5756030" y="6385790"/>
              <a:ext cx="2719277" cy="950111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259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5: Animal Kingdom</a:t>
            </a:r>
            <a:endParaRPr lang="en-US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496255" y="5670322"/>
            <a:ext cx="2679447" cy="1338715"/>
            <a:chOff x="2853504" y="3411365"/>
            <a:chExt cx="2705057" cy="1726155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smtClean="0">
                  <a:solidFill>
                    <a:srgbClr val="000000"/>
                  </a:solidFill>
                </a:rPr>
                <a:t>Cat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2853504" y="3942422"/>
              <a:ext cx="2705057" cy="66625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4608673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eperen 7"/>
          <p:cNvGrpSpPr/>
          <p:nvPr/>
        </p:nvGrpSpPr>
        <p:grpSpPr>
          <a:xfrm>
            <a:off x="3390000" y="5656653"/>
            <a:ext cx="2679447" cy="1355861"/>
            <a:chOff x="2853504" y="3411365"/>
            <a:chExt cx="2705057" cy="1748264"/>
          </a:xfrm>
          <a:solidFill>
            <a:schemeClr val="bg1"/>
          </a:solidFill>
        </p:grpSpPr>
        <p:sp>
          <p:nvSpPr>
            <p:cNvPr id="9" name="Rechthoek 8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smtClean="0">
                  <a:solidFill>
                    <a:srgbClr val="000000"/>
                  </a:solidFill>
                </a:rPr>
                <a:t>Tiger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2853504" y="3942423"/>
              <a:ext cx="2705057" cy="68387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853504" y="4630782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eperen 11"/>
          <p:cNvGrpSpPr/>
          <p:nvPr/>
        </p:nvGrpSpPr>
        <p:grpSpPr>
          <a:xfrm>
            <a:off x="6503671" y="5656653"/>
            <a:ext cx="2679447" cy="1337620"/>
            <a:chOff x="2853504" y="3411365"/>
            <a:chExt cx="2705057" cy="1724744"/>
          </a:xfrm>
          <a:solidFill>
            <a:schemeClr val="bg1"/>
          </a:solidFill>
        </p:grpSpPr>
        <p:sp>
          <p:nvSpPr>
            <p:cNvPr id="13" name="Rechthoek 12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err="1" smtClean="0">
                  <a:solidFill>
                    <a:srgbClr val="000000"/>
                  </a:solidFill>
                </a:rPr>
                <a:t>Snake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2853504" y="3942423"/>
              <a:ext cx="2705057" cy="68387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hthoek 14"/>
            <p:cNvSpPr/>
            <p:nvPr/>
          </p:nvSpPr>
          <p:spPr>
            <a:xfrm>
              <a:off x="2853504" y="4607262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smtClean="0">
                  <a:solidFill>
                    <a:srgbClr val="000000"/>
                  </a:solidFill>
                </a:rPr>
                <a:t>move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eperen 15"/>
          <p:cNvGrpSpPr/>
          <p:nvPr/>
        </p:nvGrpSpPr>
        <p:grpSpPr>
          <a:xfrm>
            <a:off x="9357727" y="5670325"/>
            <a:ext cx="2679447" cy="1342190"/>
            <a:chOff x="2853504" y="3411366"/>
            <a:chExt cx="2705057" cy="1730636"/>
          </a:xfrm>
          <a:solidFill>
            <a:schemeClr val="bg1"/>
          </a:solidFill>
        </p:grpSpPr>
        <p:sp>
          <p:nvSpPr>
            <p:cNvPr id="17" name="Rechthoek 16"/>
            <p:cNvSpPr/>
            <p:nvPr/>
          </p:nvSpPr>
          <p:spPr>
            <a:xfrm>
              <a:off x="2853504" y="3411366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err="1" smtClean="0">
                  <a:solidFill>
                    <a:srgbClr val="000000"/>
                  </a:solidFill>
                </a:rPr>
                <a:t>Lizard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853504" y="3942422"/>
              <a:ext cx="2705057" cy="66625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>
              <a:off x="2853504" y="4613155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eperen 19"/>
          <p:cNvGrpSpPr/>
          <p:nvPr/>
        </p:nvGrpSpPr>
        <p:grpSpPr>
          <a:xfrm>
            <a:off x="1947061" y="3417714"/>
            <a:ext cx="2679447" cy="1375233"/>
            <a:chOff x="2853504" y="3411365"/>
            <a:chExt cx="2705057" cy="1564862"/>
          </a:xfrm>
          <a:solidFill>
            <a:schemeClr val="bg1"/>
          </a:solidFill>
        </p:grpSpPr>
        <p:sp>
          <p:nvSpPr>
            <p:cNvPr id="21" name="Rechthoek 20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i="1" dirty="0" smtClean="0">
                  <a:solidFill>
                    <a:srgbClr val="000000"/>
                  </a:solidFill>
                </a:rPr>
                <a:t>Feline</a:t>
              </a:r>
              <a:endParaRPr lang="nl-NL" sz="2000" i="1" dirty="0">
                <a:solidFill>
                  <a:srgbClr val="000000"/>
                </a:solidFill>
              </a:endParaRP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2853504" y="3942422"/>
              <a:ext cx="2705057" cy="50495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dirty="0" err="1" smtClean="0">
                  <a:solidFill>
                    <a:srgbClr val="000000"/>
                  </a:solidFill>
                </a:rPr>
                <a:t>NumberOfOffspring</a:t>
              </a:r>
              <a:endParaRPr lang="nl-NL" dirty="0">
                <a:solidFill>
                  <a:srgbClr val="000000"/>
                </a:solidFill>
              </a:endParaRPr>
            </a:p>
          </p:txBody>
        </p:sp>
        <p:sp>
          <p:nvSpPr>
            <p:cNvPr id="23" name="Rechthoek 22"/>
            <p:cNvSpPr/>
            <p:nvPr/>
          </p:nvSpPr>
          <p:spPr>
            <a:xfrm>
              <a:off x="2853504" y="4341863"/>
              <a:ext cx="2705057" cy="634364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provideMilk</a:t>
              </a:r>
              <a:endParaRPr lang="nl-NL" sz="17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1700" dirty="0" smtClean="0">
                  <a:solidFill>
                    <a:srgbClr val="000000"/>
                  </a:solidFill>
                </a:rPr>
                <a:t>move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eperen 23"/>
          <p:cNvGrpSpPr/>
          <p:nvPr/>
        </p:nvGrpSpPr>
        <p:grpSpPr>
          <a:xfrm>
            <a:off x="7926707" y="3401424"/>
            <a:ext cx="2679447" cy="1434363"/>
            <a:chOff x="2853504" y="3411365"/>
            <a:chExt cx="2705057" cy="1849486"/>
          </a:xfrm>
          <a:solidFill>
            <a:schemeClr val="bg1"/>
          </a:solidFill>
        </p:grpSpPr>
        <p:sp>
          <p:nvSpPr>
            <p:cNvPr id="25" name="Rechthoek 24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i="1" dirty="0" err="1" smtClean="0">
                  <a:solidFill>
                    <a:srgbClr val="000000"/>
                  </a:solidFill>
                </a:rPr>
                <a:t>Reptile</a:t>
              </a:r>
              <a:endParaRPr lang="nl-NL" sz="2000" i="1" dirty="0">
                <a:solidFill>
                  <a:srgbClr val="000000"/>
                </a:solidFill>
              </a:endParaRPr>
            </a:p>
          </p:txBody>
        </p:sp>
        <p:sp>
          <p:nvSpPr>
            <p:cNvPr id="26" name="Rechthoek 25"/>
            <p:cNvSpPr/>
            <p:nvPr/>
          </p:nvSpPr>
          <p:spPr>
            <a:xfrm>
              <a:off x="2853504" y="3942422"/>
              <a:ext cx="2705057" cy="54435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numberOfScales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hthoek 26"/>
            <p:cNvSpPr/>
            <p:nvPr/>
          </p:nvSpPr>
          <p:spPr>
            <a:xfrm>
              <a:off x="2853504" y="4486774"/>
              <a:ext cx="2705057" cy="77407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layEggs</a:t>
              </a:r>
              <a:endParaRPr lang="nl-NL" sz="17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1700" dirty="0" smtClean="0">
                  <a:solidFill>
                    <a:srgbClr val="000000"/>
                  </a:solidFill>
                </a:rPr>
                <a:t>move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eperen 27"/>
          <p:cNvGrpSpPr/>
          <p:nvPr/>
        </p:nvGrpSpPr>
        <p:grpSpPr>
          <a:xfrm>
            <a:off x="4904212" y="1424272"/>
            <a:ext cx="2679447" cy="1585751"/>
            <a:chOff x="2853504" y="3411365"/>
            <a:chExt cx="2705057" cy="2044687"/>
          </a:xfrm>
          <a:solidFill>
            <a:schemeClr val="bg1"/>
          </a:solidFill>
        </p:grpSpPr>
        <p:sp>
          <p:nvSpPr>
            <p:cNvPr id="29" name="Rechthoek 28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i="1" dirty="0" err="1" smtClean="0">
                  <a:solidFill>
                    <a:srgbClr val="000000"/>
                  </a:solidFill>
                </a:rPr>
                <a:t>Animal</a:t>
              </a:r>
              <a:endParaRPr lang="nl-NL" sz="2000" i="1" dirty="0">
                <a:solidFill>
                  <a:srgbClr val="000000"/>
                </a:solidFill>
              </a:endParaRPr>
            </a:p>
          </p:txBody>
        </p:sp>
        <p:sp>
          <p:nvSpPr>
            <p:cNvPr id="30" name="Rechthoek 29"/>
            <p:cNvSpPr/>
            <p:nvPr/>
          </p:nvSpPr>
          <p:spPr>
            <a:xfrm>
              <a:off x="2853504" y="3942423"/>
              <a:ext cx="2705057" cy="647836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hthoek 30"/>
            <p:cNvSpPr/>
            <p:nvPr/>
          </p:nvSpPr>
          <p:spPr>
            <a:xfrm>
              <a:off x="2853504" y="4590259"/>
              <a:ext cx="2705057" cy="865793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breath</a:t>
              </a:r>
              <a:endParaRPr lang="nl-NL" sz="17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1700" i="1" dirty="0" smtClean="0">
                  <a:solidFill>
                    <a:srgbClr val="000000"/>
                  </a:solidFill>
                </a:rPr>
                <a:t>move</a:t>
              </a:r>
              <a:endParaRPr lang="nl-NL" sz="1700" i="1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2" name="Gebogen verbindingslijn 31"/>
          <p:cNvCxnSpPr>
            <a:stCxn id="31" idx="2"/>
            <a:endCxn id="26" idx="1"/>
          </p:cNvCxnSpPr>
          <p:nvPr/>
        </p:nvCxnSpPr>
        <p:spPr>
          <a:xfrm rot="16200000" flipH="1">
            <a:off x="6578147" y="2675811"/>
            <a:ext cx="1014347" cy="168277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bogen verbindingslijn 32"/>
          <p:cNvCxnSpPr>
            <a:stCxn id="31" idx="2"/>
          </p:cNvCxnSpPr>
          <p:nvPr/>
        </p:nvCxnSpPr>
        <p:spPr>
          <a:xfrm rot="5400000">
            <a:off x="4979655" y="2760091"/>
            <a:ext cx="1014349" cy="151421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bogen verbindingslijn 33"/>
          <p:cNvCxnSpPr>
            <a:stCxn id="23" idx="2"/>
            <a:endCxn id="5" idx="0"/>
          </p:cNvCxnSpPr>
          <p:nvPr/>
        </p:nvCxnSpPr>
        <p:spPr>
          <a:xfrm rot="5400000">
            <a:off x="2122695" y="4506231"/>
            <a:ext cx="877376" cy="145080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bogen verbindingslijn 34"/>
          <p:cNvCxnSpPr>
            <a:stCxn id="23" idx="2"/>
            <a:endCxn id="9" idx="0"/>
          </p:cNvCxnSpPr>
          <p:nvPr/>
        </p:nvCxnSpPr>
        <p:spPr>
          <a:xfrm rot="16200000" flipH="1">
            <a:off x="3576400" y="4503330"/>
            <a:ext cx="863706" cy="1442939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bogen verbindingslijn 35"/>
          <p:cNvCxnSpPr>
            <a:stCxn id="27" idx="2"/>
            <a:endCxn id="13" idx="0"/>
          </p:cNvCxnSpPr>
          <p:nvPr/>
        </p:nvCxnSpPr>
        <p:spPr>
          <a:xfrm rot="5400000">
            <a:off x="8144480" y="4534704"/>
            <a:ext cx="820866" cy="1423035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bogen verbindingslijn 36"/>
          <p:cNvCxnSpPr>
            <a:stCxn id="27" idx="2"/>
            <a:endCxn id="17" idx="0"/>
          </p:cNvCxnSpPr>
          <p:nvPr/>
        </p:nvCxnSpPr>
        <p:spPr>
          <a:xfrm rot="16200000" flipH="1">
            <a:off x="9564672" y="4537546"/>
            <a:ext cx="834537" cy="143102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eperen 37"/>
          <p:cNvGrpSpPr/>
          <p:nvPr/>
        </p:nvGrpSpPr>
        <p:grpSpPr>
          <a:xfrm>
            <a:off x="9352281" y="1062428"/>
            <a:ext cx="2679447" cy="1416566"/>
            <a:chOff x="2853504" y="3411366"/>
            <a:chExt cx="2705057" cy="1826538"/>
          </a:xfrm>
          <a:solidFill>
            <a:schemeClr val="bg1"/>
          </a:solidFill>
        </p:grpSpPr>
        <p:sp>
          <p:nvSpPr>
            <p:cNvPr id="39" name="Rechthoek 38"/>
            <p:cNvSpPr/>
            <p:nvPr/>
          </p:nvSpPr>
          <p:spPr>
            <a:xfrm>
              <a:off x="2853504" y="3411366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 smtClean="0">
                  <a:solidFill>
                    <a:srgbClr val="000000"/>
                  </a:solidFill>
                </a:rPr>
                <a:t>Dinosaur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hthoek 39"/>
            <p:cNvSpPr/>
            <p:nvPr/>
          </p:nvSpPr>
          <p:spPr>
            <a:xfrm>
              <a:off x="2853504" y="3942423"/>
              <a:ext cx="2705057" cy="75613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41" name="Rechthoek 40"/>
            <p:cNvSpPr/>
            <p:nvPr/>
          </p:nvSpPr>
          <p:spPr>
            <a:xfrm>
              <a:off x="2853504" y="4709057"/>
              <a:ext cx="2705057" cy="52884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2" name="Gebogen verbindingslijn 41"/>
          <p:cNvCxnSpPr>
            <a:stCxn id="25" idx="0"/>
            <a:endCxn id="41" idx="2"/>
          </p:cNvCxnSpPr>
          <p:nvPr/>
        </p:nvCxnSpPr>
        <p:spPr>
          <a:xfrm rot="5400000" flipH="1" flipV="1">
            <a:off x="9518002" y="2227422"/>
            <a:ext cx="922430" cy="142557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Gelijkbenige driehoek 42"/>
          <p:cNvSpPr/>
          <p:nvPr/>
        </p:nvSpPr>
        <p:spPr>
          <a:xfrm>
            <a:off x="5976025" y="3064519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44" name="Gelijkbenige driehoek 43"/>
          <p:cNvSpPr/>
          <p:nvPr/>
        </p:nvSpPr>
        <p:spPr>
          <a:xfrm>
            <a:off x="3022959" y="4788062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45" name="Gelijkbenige driehoek 44"/>
          <p:cNvSpPr/>
          <p:nvPr/>
        </p:nvSpPr>
        <p:spPr>
          <a:xfrm>
            <a:off x="9002607" y="4821477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sp>
        <p:nvSpPr>
          <p:cNvPr id="46" name="Gelijkbenige driehoek 45"/>
          <p:cNvSpPr/>
          <p:nvPr/>
        </p:nvSpPr>
        <p:spPr>
          <a:xfrm flipV="1">
            <a:off x="9002606" y="3063005"/>
            <a:ext cx="527647" cy="322641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60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Analysis vs. Design Klassendiagram</a:t>
            </a:r>
          </a:p>
        </p:txBody>
      </p:sp>
      <p:pic>
        <p:nvPicPr>
          <p:cNvPr id="4" name="Afbeelding 3" descr="Schermafbeelding 2013-04-18 om 13.36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53" y="1780407"/>
            <a:ext cx="11482563" cy="5845943"/>
          </a:xfrm>
          <a:prstGeom prst="rect">
            <a:avLst/>
          </a:prstGeom>
        </p:spPr>
      </p:pic>
      <p:grpSp>
        <p:nvGrpSpPr>
          <p:cNvPr id="8" name="Groeperen 7"/>
          <p:cNvGrpSpPr/>
          <p:nvPr/>
        </p:nvGrpSpPr>
        <p:grpSpPr>
          <a:xfrm>
            <a:off x="5629050" y="1922283"/>
            <a:ext cx="3504923" cy="1208739"/>
            <a:chOff x="3608665" y="1420814"/>
            <a:chExt cx="2791104" cy="1185755"/>
          </a:xfrm>
        </p:grpSpPr>
        <p:sp>
          <p:nvSpPr>
            <p:cNvPr id="6" name="Tekstvak 5"/>
            <p:cNvSpPr txBox="1"/>
            <p:nvPr/>
          </p:nvSpPr>
          <p:spPr>
            <a:xfrm>
              <a:off x="3608665" y="2138586"/>
              <a:ext cx="2791104" cy="467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>
                  <a:solidFill>
                    <a:schemeClr val="accent2"/>
                  </a:solidFill>
                </a:rPr>
                <a:t>Nieuwe Klasse</a:t>
              </a:r>
            </a:p>
          </p:txBody>
        </p:sp>
        <p:sp>
          <p:nvSpPr>
            <p:cNvPr id="7" name="Ovaal 6"/>
            <p:cNvSpPr/>
            <p:nvPr/>
          </p:nvSpPr>
          <p:spPr>
            <a:xfrm>
              <a:off x="4354484" y="1420814"/>
              <a:ext cx="1369021" cy="775279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" name="Groeperen 8"/>
          <p:cNvGrpSpPr/>
          <p:nvPr/>
        </p:nvGrpSpPr>
        <p:grpSpPr>
          <a:xfrm>
            <a:off x="4730643" y="4811310"/>
            <a:ext cx="7009848" cy="790307"/>
            <a:chOff x="3608666" y="1420814"/>
            <a:chExt cx="5582207" cy="775279"/>
          </a:xfrm>
        </p:grpSpPr>
        <p:sp>
          <p:nvSpPr>
            <p:cNvPr id="10" name="Tekstvak 9"/>
            <p:cNvSpPr txBox="1"/>
            <p:nvPr/>
          </p:nvSpPr>
          <p:spPr>
            <a:xfrm>
              <a:off x="6399769" y="1610731"/>
              <a:ext cx="2791104" cy="467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>
                  <a:solidFill>
                    <a:schemeClr val="accent2"/>
                  </a:solidFill>
                </a:rPr>
                <a:t>Interne overerving</a:t>
              </a:r>
            </a:p>
          </p:txBody>
        </p:sp>
        <p:sp>
          <p:nvSpPr>
            <p:cNvPr id="11" name="Ovaal 10"/>
            <p:cNvSpPr/>
            <p:nvPr/>
          </p:nvSpPr>
          <p:spPr>
            <a:xfrm>
              <a:off x="3608666" y="1420814"/>
              <a:ext cx="3005528" cy="775279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" name="Groeperen 20"/>
          <p:cNvGrpSpPr/>
          <p:nvPr/>
        </p:nvGrpSpPr>
        <p:grpSpPr>
          <a:xfrm>
            <a:off x="882861" y="5169220"/>
            <a:ext cx="5835997" cy="2150392"/>
            <a:chOff x="102919" y="4478317"/>
            <a:chExt cx="4647425" cy="2109503"/>
          </a:xfrm>
        </p:grpSpPr>
        <p:sp>
          <p:nvSpPr>
            <p:cNvPr id="13" name="Tekstvak 12"/>
            <p:cNvSpPr txBox="1"/>
            <p:nvPr/>
          </p:nvSpPr>
          <p:spPr>
            <a:xfrm>
              <a:off x="2771034" y="6119837"/>
              <a:ext cx="1979310" cy="467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>
                  <a:solidFill>
                    <a:schemeClr val="accent2"/>
                  </a:solidFill>
                </a:rPr>
                <a:t>Interface Klasse</a:t>
              </a:r>
            </a:p>
          </p:txBody>
        </p:sp>
        <p:sp>
          <p:nvSpPr>
            <p:cNvPr id="14" name="Ovaal 13"/>
            <p:cNvSpPr/>
            <p:nvPr/>
          </p:nvSpPr>
          <p:spPr>
            <a:xfrm>
              <a:off x="102919" y="4478317"/>
              <a:ext cx="2321736" cy="1117882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5" name="Rechte verbindingslijn met pijl 14"/>
            <p:cNvCxnSpPr>
              <a:stCxn id="13" idx="1"/>
              <a:endCxn id="14" idx="5"/>
            </p:cNvCxnSpPr>
            <p:nvPr/>
          </p:nvCxnSpPr>
          <p:spPr>
            <a:xfrm flipH="1" flipV="1">
              <a:off x="2084645" y="5432489"/>
              <a:ext cx="686389" cy="921339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eperen 21"/>
          <p:cNvGrpSpPr/>
          <p:nvPr/>
        </p:nvGrpSpPr>
        <p:grpSpPr>
          <a:xfrm>
            <a:off x="5571842" y="2295639"/>
            <a:ext cx="5649218" cy="1453681"/>
            <a:chOff x="-2479312" y="4838791"/>
            <a:chExt cx="4498687" cy="1426040"/>
          </a:xfrm>
        </p:grpSpPr>
        <p:sp>
          <p:nvSpPr>
            <p:cNvPr id="23" name="Tekstvak 22"/>
            <p:cNvSpPr txBox="1"/>
            <p:nvPr/>
          </p:nvSpPr>
          <p:spPr>
            <a:xfrm>
              <a:off x="-2479312" y="5419443"/>
              <a:ext cx="2769435" cy="845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>
                  <a:solidFill>
                    <a:schemeClr val="accent2"/>
                  </a:solidFill>
                </a:rPr>
                <a:t>Belegging van verantwoordelijkheden</a:t>
              </a:r>
            </a:p>
          </p:txBody>
        </p:sp>
        <p:sp>
          <p:nvSpPr>
            <p:cNvPr id="24" name="Ovaal 23"/>
            <p:cNvSpPr/>
            <p:nvPr/>
          </p:nvSpPr>
          <p:spPr>
            <a:xfrm>
              <a:off x="531770" y="4838791"/>
              <a:ext cx="1487605" cy="417981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5" name="Rechte verbindingslijn met pijl 24"/>
            <p:cNvCxnSpPr>
              <a:stCxn id="23" idx="3"/>
              <a:endCxn id="24" idx="3"/>
            </p:cNvCxnSpPr>
            <p:nvPr/>
          </p:nvCxnSpPr>
          <p:spPr>
            <a:xfrm flipV="1">
              <a:off x="290123" y="5195561"/>
              <a:ext cx="459502" cy="646576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eperen 48"/>
          <p:cNvGrpSpPr/>
          <p:nvPr/>
        </p:nvGrpSpPr>
        <p:grpSpPr>
          <a:xfrm>
            <a:off x="995403" y="2789087"/>
            <a:ext cx="6613155" cy="1847439"/>
            <a:chOff x="-153088" y="2196093"/>
            <a:chExt cx="5266305" cy="1812311"/>
          </a:xfrm>
        </p:grpSpPr>
        <p:sp>
          <p:nvSpPr>
            <p:cNvPr id="34" name="Tekstvak 33"/>
            <p:cNvSpPr txBox="1"/>
            <p:nvPr/>
          </p:nvSpPr>
          <p:spPr>
            <a:xfrm>
              <a:off x="2581446" y="2196093"/>
              <a:ext cx="2531771" cy="845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>
                  <a:solidFill>
                    <a:schemeClr val="accent2"/>
                  </a:solidFill>
                </a:rPr>
                <a:t>Interne operatie / attribuut</a:t>
              </a:r>
            </a:p>
          </p:txBody>
        </p:sp>
        <p:sp>
          <p:nvSpPr>
            <p:cNvPr id="35" name="Ovaal 34"/>
            <p:cNvSpPr/>
            <p:nvPr/>
          </p:nvSpPr>
          <p:spPr>
            <a:xfrm>
              <a:off x="0" y="3661999"/>
              <a:ext cx="1220575" cy="346405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6" name="Rechte verbindingslijn met pijl 35"/>
            <p:cNvCxnSpPr>
              <a:stCxn id="34" idx="1"/>
              <a:endCxn id="35" idx="7"/>
            </p:cNvCxnSpPr>
            <p:nvPr/>
          </p:nvCxnSpPr>
          <p:spPr>
            <a:xfrm flipH="1">
              <a:off x="1041826" y="2618787"/>
              <a:ext cx="1539620" cy="1093942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met pijl 44"/>
            <p:cNvCxnSpPr>
              <a:stCxn id="34" idx="1"/>
              <a:endCxn id="47" idx="6"/>
            </p:cNvCxnSpPr>
            <p:nvPr/>
          </p:nvCxnSpPr>
          <p:spPr>
            <a:xfrm flipH="1">
              <a:off x="1698908" y="2618787"/>
              <a:ext cx="882538" cy="495326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al 46"/>
            <p:cNvSpPr/>
            <p:nvPr/>
          </p:nvSpPr>
          <p:spPr>
            <a:xfrm>
              <a:off x="-153088" y="2940910"/>
              <a:ext cx="1851996" cy="346405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4" name="Groeperen 53"/>
          <p:cNvGrpSpPr/>
          <p:nvPr/>
        </p:nvGrpSpPr>
        <p:grpSpPr>
          <a:xfrm>
            <a:off x="7554390" y="3610585"/>
            <a:ext cx="3642808" cy="2204334"/>
            <a:chOff x="5206445" y="3066650"/>
            <a:chExt cx="2900907" cy="2162420"/>
          </a:xfrm>
        </p:grpSpPr>
        <p:sp>
          <p:nvSpPr>
            <p:cNvPr id="51" name="Tekstvak 50"/>
            <p:cNvSpPr txBox="1"/>
            <p:nvPr/>
          </p:nvSpPr>
          <p:spPr>
            <a:xfrm>
              <a:off x="6090329" y="3908036"/>
              <a:ext cx="2017023" cy="845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 err="1">
                  <a:solidFill>
                    <a:schemeClr val="accent2"/>
                  </a:solidFill>
                </a:rPr>
                <a:t>Navigabiliteit</a:t>
              </a:r>
              <a:r>
                <a:rPr lang="nl-NL" sz="2500" dirty="0">
                  <a:solidFill>
                    <a:schemeClr val="accent2"/>
                  </a:solidFill>
                </a:rPr>
                <a:t> &amp; composities</a:t>
              </a:r>
            </a:p>
          </p:txBody>
        </p:sp>
        <p:sp>
          <p:nvSpPr>
            <p:cNvPr id="52" name="Ovaal 51"/>
            <p:cNvSpPr/>
            <p:nvPr/>
          </p:nvSpPr>
          <p:spPr>
            <a:xfrm>
              <a:off x="5937931" y="3066650"/>
              <a:ext cx="899671" cy="646079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al 52"/>
            <p:cNvSpPr/>
            <p:nvPr/>
          </p:nvSpPr>
          <p:spPr>
            <a:xfrm>
              <a:off x="5206445" y="4742019"/>
              <a:ext cx="731486" cy="487051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8008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want to</a:t>
            </a:r>
          </a:p>
          <a:p>
            <a:pPr lvl="1"/>
            <a:r>
              <a:rPr lang="en-US" dirty="0" smtClean="0"/>
              <a:t>Offer a simple interface to other ‘components’</a:t>
            </a:r>
          </a:p>
          <a:p>
            <a:pPr lvl="2"/>
            <a:r>
              <a:rPr lang="en-US" dirty="0" smtClean="0"/>
              <a:t>With less methods</a:t>
            </a:r>
          </a:p>
          <a:p>
            <a:pPr lvl="2"/>
            <a:r>
              <a:rPr lang="en-US" dirty="0" smtClean="0"/>
              <a:t>This is good for understandability</a:t>
            </a:r>
          </a:p>
          <a:p>
            <a:pPr lvl="1"/>
            <a:r>
              <a:rPr lang="en-US" dirty="0" smtClean="0"/>
              <a:t>Handout a task, but don’t care what class performs that task</a:t>
            </a:r>
          </a:p>
          <a:p>
            <a:r>
              <a:rPr lang="en-US" dirty="0" smtClean="0"/>
              <a:t>Possible solution: abstract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7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But! Sometimes you want</a:t>
            </a:r>
          </a:p>
          <a:p>
            <a:pPr lvl="1"/>
            <a:r>
              <a:rPr lang="en-US" dirty="0" smtClean="0"/>
              <a:t>Explicitly forbid other ‘components’ to see some functionality</a:t>
            </a:r>
          </a:p>
          <a:p>
            <a:pPr lvl="1"/>
            <a:r>
              <a:rPr lang="en-US" dirty="0" smtClean="0"/>
              <a:t>To have different implementations</a:t>
            </a:r>
          </a:p>
          <a:p>
            <a:r>
              <a:rPr lang="en-US" dirty="0"/>
              <a:t>A</a:t>
            </a:r>
            <a:r>
              <a:rPr lang="en-US" dirty="0" smtClean="0"/>
              <a:t>nd…</a:t>
            </a:r>
          </a:p>
          <a:p>
            <a:pPr lvl="1"/>
            <a:r>
              <a:rPr lang="en-US" dirty="0" smtClean="0"/>
              <a:t>Sometimes there is no ‘natural’ inheritance.</a:t>
            </a:r>
          </a:p>
          <a:p>
            <a:r>
              <a:rPr lang="en-US" dirty="0" smtClean="0"/>
              <a:t>Solution: </a:t>
            </a:r>
            <a:r>
              <a:rPr lang="en-US" i="1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7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 van ontwerp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systeemontwerp</a:t>
            </a:r>
          </a:p>
          <a:p>
            <a:pPr lvl="1"/>
            <a:r>
              <a:rPr lang="nl-NL" dirty="0" smtClean="0"/>
              <a:t>Is onderdeel van een ontwikkelingscyclus (WS 1)</a:t>
            </a:r>
          </a:p>
          <a:p>
            <a:pPr lvl="1"/>
            <a:r>
              <a:rPr lang="nl-NL" dirty="0" smtClean="0"/>
              <a:t>Dient als input bij het maken van ‘code’</a:t>
            </a:r>
          </a:p>
          <a:p>
            <a:r>
              <a:rPr lang="nl-NL" dirty="0" smtClean="0"/>
              <a:t>Het is belangrijk dat al bij het ontwerp kwalitatief goede keuzes worden gemaakt.</a:t>
            </a:r>
            <a:endParaRPr lang="nl-NL" dirty="0"/>
          </a:p>
        </p:txBody>
      </p:sp>
      <p:pic>
        <p:nvPicPr>
          <p:cNvPr id="4" name="Afbeelding 3" descr="podium4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4" t="10761" r="19180" b="5665"/>
          <a:stretch/>
        </p:blipFill>
        <p:spPr>
          <a:xfrm>
            <a:off x="4408858" y="5192162"/>
            <a:ext cx="2878005" cy="185147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143665" y="4749279"/>
            <a:ext cx="1124818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C0504D"/>
                </a:solidFill>
              </a:rPr>
              <a:t>Ontwerp</a:t>
            </a:r>
            <a:endParaRPr lang="nl-NL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287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i="1" dirty="0" smtClean="0"/>
              <a:t>interface</a:t>
            </a:r>
            <a:r>
              <a:rPr lang="en-US" dirty="0" smtClean="0"/>
              <a:t> is collection of methods ‘to be implemented’ by other classes</a:t>
            </a:r>
          </a:p>
          <a:p>
            <a:pPr lvl="1"/>
            <a:r>
              <a:rPr lang="en-US" dirty="0" smtClean="0"/>
              <a:t>These classes can be sub classes of another class</a:t>
            </a:r>
          </a:p>
          <a:p>
            <a:pPr lvl="1"/>
            <a:r>
              <a:rPr lang="en-US" dirty="0" smtClean="0"/>
              <a:t>An interface has no method implementation</a:t>
            </a:r>
          </a:p>
          <a:p>
            <a:pPr lvl="1"/>
            <a:r>
              <a:rPr lang="en-US" dirty="0" smtClean="0"/>
              <a:t>An interface has no attributes</a:t>
            </a:r>
          </a:p>
          <a:p>
            <a:pPr lvl="1"/>
            <a:r>
              <a:rPr lang="en-US" dirty="0" smtClean="0"/>
              <a:t>One cannot make an object of an interface</a:t>
            </a:r>
          </a:p>
          <a:p>
            <a:pPr lvl="1"/>
            <a:r>
              <a:rPr lang="en-US" dirty="0" smtClean="0"/>
              <a:t>A class that </a:t>
            </a:r>
            <a:r>
              <a:rPr lang="en-US" i="1" dirty="0" smtClean="0"/>
              <a:t>implements</a:t>
            </a:r>
            <a:r>
              <a:rPr lang="en-US" dirty="0" smtClean="0"/>
              <a:t> an interface must provide implementation for each method in it (or pass it on to sub classes)</a:t>
            </a:r>
          </a:p>
          <a:p>
            <a:r>
              <a:rPr lang="en-US" dirty="0" smtClean="0"/>
              <a:t>An interface offers functionality to other classes without specifying which classes will fulfill the role</a:t>
            </a:r>
          </a:p>
          <a:p>
            <a:pPr lvl="1"/>
            <a:r>
              <a:rPr lang="en-US" dirty="0" smtClean="0"/>
              <a:t>An interface can be seen as a diploma; you don’t care who exactly does the job, as long as he / she is qualified.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5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Interface: UML Syntax</a:t>
            </a:r>
            <a:endParaRPr lang="en-US" dirty="0"/>
          </a:p>
        </p:txBody>
      </p:sp>
      <p:grpSp>
        <p:nvGrpSpPr>
          <p:cNvPr id="4" name="Groeperen 3"/>
          <p:cNvGrpSpPr/>
          <p:nvPr/>
        </p:nvGrpSpPr>
        <p:grpSpPr>
          <a:xfrm>
            <a:off x="8254686" y="1397543"/>
            <a:ext cx="2408870" cy="1265705"/>
            <a:chOff x="2853504" y="3411365"/>
            <a:chExt cx="2705057" cy="1774267"/>
          </a:xfrm>
          <a:solidFill>
            <a:schemeClr val="bg1"/>
          </a:solidFill>
        </p:grpSpPr>
        <p:sp>
          <p:nvSpPr>
            <p:cNvPr id="5" name="Rechthoek 4"/>
            <p:cNvSpPr/>
            <p:nvPr/>
          </p:nvSpPr>
          <p:spPr>
            <a:xfrm>
              <a:off x="2853504" y="3411365"/>
              <a:ext cx="2705057" cy="8437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dirty="0">
                  <a:solidFill>
                    <a:srgbClr val="000000"/>
                  </a:solidFill>
                </a:rPr>
                <a:t>&lt;&lt; interface &gt;&gt;</a:t>
              </a:r>
            </a:p>
            <a:p>
              <a:pPr algn="ctr"/>
              <a:r>
                <a:rPr lang="nl-NL" dirty="0" err="1" smtClean="0">
                  <a:solidFill>
                    <a:srgbClr val="000000"/>
                  </a:solidFill>
                </a:rPr>
                <a:t>CoffeeGetter</a:t>
              </a:r>
              <a:endParaRPr lang="nl-NL" dirty="0">
                <a:solidFill>
                  <a:srgbClr val="000000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2853504" y="4255122"/>
              <a:ext cx="2705057" cy="93051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2000" dirty="0" err="1" smtClean="0">
                  <a:solidFill>
                    <a:srgbClr val="000000"/>
                  </a:solidFill>
                </a:rPr>
                <a:t>getCoffee</a:t>
              </a:r>
              <a:endParaRPr lang="nl-NL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eperen 7"/>
          <p:cNvGrpSpPr/>
          <p:nvPr/>
        </p:nvGrpSpPr>
        <p:grpSpPr>
          <a:xfrm>
            <a:off x="8119397" y="4508376"/>
            <a:ext cx="2679447" cy="2105453"/>
            <a:chOff x="2853504" y="3411365"/>
            <a:chExt cx="2705057" cy="2714798"/>
          </a:xfrm>
          <a:solidFill>
            <a:schemeClr val="bg1"/>
          </a:solidFill>
        </p:grpSpPr>
        <p:sp>
          <p:nvSpPr>
            <p:cNvPr id="9" name="Rechthoek 8"/>
            <p:cNvSpPr/>
            <p:nvPr/>
          </p:nvSpPr>
          <p:spPr>
            <a:xfrm>
              <a:off x="2853504" y="3411365"/>
              <a:ext cx="2705057" cy="531057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Student</a:t>
              </a:r>
            </a:p>
          </p:txBody>
        </p:sp>
        <p:sp>
          <p:nvSpPr>
            <p:cNvPr id="10" name="Rechthoek 9"/>
            <p:cNvSpPr/>
            <p:nvPr/>
          </p:nvSpPr>
          <p:spPr>
            <a:xfrm>
              <a:off x="2853504" y="3942422"/>
              <a:ext cx="2705057" cy="108870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>
                  <a:solidFill>
                    <a:srgbClr val="000000"/>
                  </a:solidFill>
                </a:rPr>
                <a:t>c</a:t>
              </a:r>
              <a:r>
                <a:rPr lang="nl-NL" sz="1700" dirty="0" smtClean="0">
                  <a:solidFill>
                    <a:srgbClr val="000000"/>
                  </a:solidFill>
                </a:rPr>
                <a:t>ode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853504" y="5037461"/>
              <a:ext cx="2705057" cy="108870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getCoffee</a:t>
              </a:r>
              <a:endParaRPr lang="nl-NL" sz="17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study</a:t>
              </a:r>
              <a:endParaRPr lang="nl-NL" sz="17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1700" dirty="0" err="1" smtClean="0">
                  <a:solidFill>
                    <a:srgbClr val="000000"/>
                  </a:solidFill>
                </a:rPr>
                <a:t>doExam</a:t>
              </a:r>
              <a:endParaRPr lang="nl-NL" sz="17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2" name="Gebogen verbindingslijn 11"/>
          <p:cNvCxnSpPr>
            <a:stCxn id="7" idx="2"/>
            <a:endCxn id="9" idx="0"/>
          </p:cNvCxnSpPr>
          <p:nvPr/>
        </p:nvCxnSpPr>
        <p:spPr>
          <a:xfrm rot="5400000">
            <a:off x="8536558" y="3585812"/>
            <a:ext cx="1845129" cy="1"/>
          </a:xfrm>
          <a:prstGeom prst="bentConnector3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Gelijkbenige driehoek 12"/>
          <p:cNvSpPr/>
          <p:nvPr/>
        </p:nvSpPr>
        <p:spPr>
          <a:xfrm>
            <a:off x="9236220" y="2671546"/>
            <a:ext cx="445805" cy="341799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276" tIns="56638" rIns="113276" bIns="56638" rtlCol="0" anchor="ctr"/>
          <a:lstStyle/>
          <a:p>
            <a:pPr algn="ctr"/>
            <a:endParaRPr lang="nl-NL"/>
          </a:p>
        </p:txBody>
      </p:sp>
      <p:grpSp>
        <p:nvGrpSpPr>
          <p:cNvPr id="29" name="Groeperen 28"/>
          <p:cNvGrpSpPr/>
          <p:nvPr/>
        </p:nvGrpSpPr>
        <p:grpSpPr>
          <a:xfrm>
            <a:off x="1196743" y="1536073"/>
            <a:ext cx="7057943" cy="1265705"/>
            <a:chOff x="897090" y="1381315"/>
            <a:chExt cx="5290702" cy="1138186"/>
          </a:xfrm>
        </p:grpSpPr>
        <p:grpSp>
          <p:nvGrpSpPr>
            <p:cNvPr id="16" name="Groeperen 15"/>
            <p:cNvGrpSpPr/>
            <p:nvPr/>
          </p:nvGrpSpPr>
          <p:grpSpPr>
            <a:xfrm>
              <a:off x="897090" y="1381315"/>
              <a:ext cx="1805712" cy="1138186"/>
              <a:chOff x="2853504" y="3411365"/>
              <a:chExt cx="2705057" cy="1774267"/>
            </a:xfrm>
            <a:solidFill>
              <a:schemeClr val="bg1"/>
            </a:solidFill>
          </p:grpSpPr>
          <p:sp>
            <p:nvSpPr>
              <p:cNvPr id="17" name="Rechthoek 16"/>
              <p:cNvSpPr/>
              <p:nvPr/>
            </p:nvSpPr>
            <p:spPr>
              <a:xfrm>
                <a:off x="2853504" y="3411365"/>
                <a:ext cx="2705057" cy="843757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000" dirty="0" smtClean="0">
                    <a:solidFill>
                      <a:srgbClr val="000000"/>
                    </a:solidFill>
                  </a:rPr>
                  <a:t>Director</a:t>
                </a:r>
                <a:endParaRPr lang="nl-NL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hthoek 17"/>
              <p:cNvSpPr/>
              <p:nvPr/>
            </p:nvSpPr>
            <p:spPr>
              <a:xfrm>
                <a:off x="2853504" y="4255122"/>
                <a:ext cx="2705057" cy="930510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+"/>
                </a:pPr>
                <a:r>
                  <a:rPr lang="nl-NL" sz="2000" dirty="0" smtClean="0">
                    <a:solidFill>
                      <a:srgbClr val="000000"/>
                    </a:solidFill>
                  </a:rPr>
                  <a:t>manage</a:t>
                </a:r>
                <a:endParaRPr lang="nl-NL" sz="2000" dirty="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9" name="Gebogen verbindingslijn 18"/>
            <p:cNvCxnSpPr/>
            <p:nvPr/>
          </p:nvCxnSpPr>
          <p:spPr>
            <a:xfrm flipV="1">
              <a:off x="2702802" y="1922582"/>
              <a:ext cx="3484990" cy="2"/>
            </a:xfrm>
            <a:prstGeom prst="bentConnector3">
              <a:avLst>
                <a:gd name="adj1" fmla="val 50000"/>
              </a:avLst>
            </a:prstGeom>
            <a:ln w="28575" cmpd="sng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vak 24"/>
            <p:cNvSpPr txBox="1"/>
            <p:nvPr/>
          </p:nvSpPr>
          <p:spPr>
            <a:xfrm>
              <a:off x="3694120" y="1553250"/>
              <a:ext cx="471146" cy="332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uses</a:t>
              </a:r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2702802" y="2019642"/>
              <a:ext cx="220129" cy="332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*</a:t>
              </a:r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5888161" y="2025595"/>
              <a:ext cx="212778" cy="332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</a:t>
              </a:r>
              <a:endParaRPr lang="nl-NL" dirty="0"/>
            </a:p>
          </p:txBody>
        </p:sp>
        <p:sp>
          <p:nvSpPr>
            <p:cNvPr id="28" name="Gelijkbenige driehoek 27"/>
            <p:cNvSpPr/>
            <p:nvPr/>
          </p:nvSpPr>
          <p:spPr>
            <a:xfrm rot="5400000">
              <a:off x="4574016" y="1635635"/>
              <a:ext cx="205970" cy="18096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eren 29"/>
          <p:cNvGrpSpPr/>
          <p:nvPr/>
        </p:nvGrpSpPr>
        <p:grpSpPr>
          <a:xfrm>
            <a:off x="4005329" y="3174490"/>
            <a:ext cx="5230891" cy="477054"/>
            <a:chOff x="-229968" y="4927828"/>
            <a:chExt cx="3921126" cy="428991"/>
          </a:xfrm>
        </p:grpSpPr>
        <p:sp>
          <p:nvSpPr>
            <p:cNvPr id="31" name="Tekstvak 30"/>
            <p:cNvSpPr txBox="1"/>
            <p:nvPr/>
          </p:nvSpPr>
          <p:spPr>
            <a:xfrm>
              <a:off x="-229968" y="4927828"/>
              <a:ext cx="2146699" cy="428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 err="1" smtClean="0">
                  <a:solidFill>
                    <a:schemeClr val="accent2"/>
                  </a:solidFill>
                </a:rPr>
                <a:t>Dotted</a:t>
              </a:r>
              <a:r>
                <a:rPr lang="nl-NL" sz="2500" dirty="0" smtClean="0">
                  <a:solidFill>
                    <a:schemeClr val="accent2"/>
                  </a:solidFill>
                </a:rPr>
                <a:t> line</a:t>
              </a:r>
              <a:endParaRPr lang="nl-NL" sz="2500" dirty="0">
                <a:solidFill>
                  <a:schemeClr val="accent2"/>
                </a:solidFill>
              </a:endParaRPr>
            </a:p>
          </p:txBody>
        </p:sp>
        <p:cxnSp>
          <p:nvCxnSpPr>
            <p:cNvPr id="33" name="Rechte verbindingslijn met pijl 32"/>
            <p:cNvCxnSpPr>
              <a:stCxn id="31" idx="3"/>
            </p:cNvCxnSpPr>
            <p:nvPr/>
          </p:nvCxnSpPr>
          <p:spPr>
            <a:xfrm>
              <a:off x="1916731" y="5142324"/>
              <a:ext cx="1774427" cy="139448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eperen 34"/>
          <p:cNvGrpSpPr/>
          <p:nvPr/>
        </p:nvGrpSpPr>
        <p:grpSpPr>
          <a:xfrm>
            <a:off x="4928061" y="1727275"/>
            <a:ext cx="3726987" cy="1106623"/>
            <a:chOff x="-230735" y="3455427"/>
            <a:chExt cx="3767307" cy="995131"/>
          </a:xfrm>
        </p:grpSpPr>
        <p:sp>
          <p:nvSpPr>
            <p:cNvPr id="36" name="Tekstvak 35"/>
            <p:cNvSpPr txBox="1"/>
            <p:nvPr/>
          </p:nvSpPr>
          <p:spPr>
            <a:xfrm>
              <a:off x="-230735" y="4021567"/>
              <a:ext cx="1679960" cy="428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>
                  <a:solidFill>
                    <a:schemeClr val="accent2"/>
                  </a:solidFill>
                </a:rPr>
                <a:t>I</a:t>
              </a:r>
              <a:r>
                <a:rPr lang="nl-NL" sz="2500" dirty="0" smtClean="0">
                  <a:solidFill>
                    <a:schemeClr val="accent2"/>
                  </a:solidFill>
                </a:rPr>
                <a:t>nterface</a:t>
              </a:r>
              <a:endParaRPr lang="nl-NL" sz="2500" dirty="0">
                <a:solidFill>
                  <a:schemeClr val="accent2"/>
                </a:solidFill>
              </a:endParaRPr>
            </a:p>
          </p:txBody>
        </p:sp>
        <p:cxnSp>
          <p:nvCxnSpPr>
            <p:cNvPr id="38" name="Rechte verbindingslijn met pijl 37"/>
            <p:cNvCxnSpPr>
              <a:stCxn id="36" idx="3"/>
            </p:cNvCxnSpPr>
            <p:nvPr/>
          </p:nvCxnSpPr>
          <p:spPr>
            <a:xfrm flipV="1">
              <a:off x="1449225" y="3455427"/>
              <a:ext cx="2087347" cy="780636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kstvak 46"/>
          <p:cNvSpPr txBox="1"/>
          <p:nvPr/>
        </p:nvSpPr>
        <p:spPr>
          <a:xfrm>
            <a:off x="368845" y="4315146"/>
            <a:ext cx="5120216" cy="2807427"/>
          </a:xfrm>
          <a:prstGeom prst="rect">
            <a:avLst/>
          </a:prstGeom>
          <a:noFill/>
        </p:spPr>
        <p:txBody>
          <a:bodyPr wrap="square" lIns="113276" tIns="56638" rIns="113276" bIns="56638" rtlCol="0">
            <a:spAutoFit/>
          </a:bodyPr>
          <a:lstStyle/>
          <a:p>
            <a:pPr algn="ctr"/>
            <a:r>
              <a:rPr lang="nl-NL" sz="2500" dirty="0" smtClean="0">
                <a:solidFill>
                  <a:schemeClr val="accent2"/>
                </a:solidFill>
              </a:rPr>
              <a:t>Director </a:t>
            </a:r>
            <a:r>
              <a:rPr lang="nl-NL" sz="2500" dirty="0" err="1" smtClean="0">
                <a:solidFill>
                  <a:schemeClr val="accent2"/>
                </a:solidFill>
              </a:rPr>
              <a:t>doesn’t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know</a:t>
            </a:r>
            <a:r>
              <a:rPr lang="nl-NL" sz="2500" dirty="0" smtClean="0">
                <a:solidFill>
                  <a:schemeClr val="accent2"/>
                </a:solidFill>
              </a:rPr>
              <a:t> (or </a:t>
            </a:r>
            <a:r>
              <a:rPr lang="nl-NL" sz="2500" dirty="0" err="1" smtClean="0">
                <a:solidFill>
                  <a:schemeClr val="accent2"/>
                </a:solidFill>
              </a:rPr>
              <a:t>cares</a:t>
            </a:r>
            <a:r>
              <a:rPr lang="nl-NL" sz="2500" dirty="0" smtClean="0">
                <a:solidFill>
                  <a:schemeClr val="accent2"/>
                </a:solidFill>
              </a:rPr>
              <a:t>) </a:t>
            </a:r>
            <a:r>
              <a:rPr lang="nl-NL" sz="2500" dirty="0" err="1" smtClean="0">
                <a:solidFill>
                  <a:schemeClr val="accent2"/>
                </a:solidFill>
              </a:rPr>
              <a:t>who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exactly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delivers</a:t>
            </a:r>
            <a:r>
              <a:rPr lang="nl-NL" sz="2500" dirty="0" smtClean="0">
                <a:solidFill>
                  <a:schemeClr val="accent2"/>
                </a:solidFill>
              </a:rPr>
              <a:t> the coffee AS LONG as </a:t>
            </a:r>
            <a:r>
              <a:rPr lang="nl-NL" sz="2500" dirty="0" err="1" smtClean="0">
                <a:solidFill>
                  <a:schemeClr val="accent2"/>
                </a:solidFill>
              </a:rPr>
              <a:t>it</a:t>
            </a:r>
            <a:r>
              <a:rPr lang="nl-NL" sz="2500" dirty="0" smtClean="0">
                <a:solidFill>
                  <a:schemeClr val="accent2"/>
                </a:solidFill>
              </a:rPr>
              <a:t> is </a:t>
            </a:r>
            <a:r>
              <a:rPr lang="nl-NL" sz="2500" dirty="0" err="1" smtClean="0">
                <a:solidFill>
                  <a:schemeClr val="accent2"/>
                </a:solidFill>
              </a:rPr>
              <a:t>being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done</a:t>
            </a:r>
            <a:r>
              <a:rPr lang="nl-NL" sz="2500" dirty="0" smtClean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nl-NL" sz="2500" dirty="0" err="1" smtClean="0">
                <a:solidFill>
                  <a:schemeClr val="accent2"/>
                </a:solidFill>
              </a:rPr>
              <a:t>Having</a:t>
            </a:r>
            <a:r>
              <a:rPr lang="nl-NL" sz="2500" dirty="0" smtClean="0">
                <a:solidFill>
                  <a:schemeClr val="accent2"/>
                </a:solidFill>
              </a:rPr>
              <a:t> a </a:t>
            </a:r>
            <a:r>
              <a:rPr lang="nl-NL" sz="2500" dirty="0" err="1" smtClean="0">
                <a:solidFill>
                  <a:schemeClr val="accent2"/>
                </a:solidFill>
              </a:rPr>
              <a:t>connection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to</a:t>
            </a:r>
            <a:r>
              <a:rPr lang="nl-NL" sz="2500" dirty="0" smtClean="0">
                <a:solidFill>
                  <a:schemeClr val="accent2"/>
                </a:solidFill>
              </a:rPr>
              <a:t> the interface </a:t>
            </a:r>
            <a:r>
              <a:rPr lang="nl-NL" sz="2500" dirty="0" err="1" smtClean="0">
                <a:solidFill>
                  <a:schemeClr val="accent2"/>
                </a:solidFill>
              </a:rPr>
              <a:t>quarantees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this</a:t>
            </a:r>
            <a:r>
              <a:rPr lang="nl-NL" sz="2500" dirty="0" smtClean="0">
                <a:solidFill>
                  <a:schemeClr val="accent2"/>
                </a:solidFill>
              </a:rPr>
              <a:t>. Run</a:t>
            </a:r>
            <a:r>
              <a:rPr lang="nl-NL" sz="2500" dirty="0">
                <a:solidFill>
                  <a:schemeClr val="accent2"/>
                </a:solidFill>
              </a:rPr>
              <a:t>-time </a:t>
            </a:r>
            <a:r>
              <a:rPr lang="nl-NL" sz="2500" dirty="0" smtClean="0">
                <a:solidFill>
                  <a:schemeClr val="accent2"/>
                </a:solidFill>
              </a:rPr>
              <a:t>a Student </a:t>
            </a:r>
            <a:r>
              <a:rPr lang="nl-NL" sz="2500" dirty="0" err="1" smtClean="0">
                <a:solidFill>
                  <a:schemeClr val="accent2"/>
                </a:solidFill>
              </a:rPr>
              <a:t>can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perform</a:t>
            </a:r>
            <a:r>
              <a:rPr lang="nl-NL" sz="2500" dirty="0" smtClean="0">
                <a:solidFill>
                  <a:schemeClr val="accent2"/>
                </a:solidFill>
              </a:rPr>
              <a:t> the </a:t>
            </a:r>
            <a:r>
              <a:rPr lang="nl-NL" sz="2500" dirty="0" err="1" smtClean="0">
                <a:solidFill>
                  <a:schemeClr val="accent2"/>
                </a:solidFill>
              </a:rPr>
              <a:t>task</a:t>
            </a:r>
            <a:endParaRPr lang="nl-NL" sz="2500" dirty="0">
              <a:solidFill>
                <a:schemeClr val="accent2"/>
              </a:solidFill>
            </a:endParaRPr>
          </a:p>
        </p:txBody>
      </p:sp>
      <p:grpSp>
        <p:nvGrpSpPr>
          <p:cNvPr id="51" name="Groeperen 50"/>
          <p:cNvGrpSpPr/>
          <p:nvPr/>
        </p:nvGrpSpPr>
        <p:grpSpPr>
          <a:xfrm>
            <a:off x="2381282" y="5547023"/>
            <a:ext cx="6273765" cy="861774"/>
            <a:chOff x="-1011716" y="4927828"/>
            <a:chExt cx="4702874" cy="774951"/>
          </a:xfrm>
        </p:grpSpPr>
        <p:sp>
          <p:nvSpPr>
            <p:cNvPr id="52" name="Tekstvak 51"/>
            <p:cNvSpPr txBox="1"/>
            <p:nvPr/>
          </p:nvSpPr>
          <p:spPr>
            <a:xfrm>
              <a:off x="-1011716" y="4927828"/>
              <a:ext cx="2928447" cy="774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 smtClean="0">
                  <a:solidFill>
                    <a:schemeClr val="accent2"/>
                  </a:solidFill>
                </a:rPr>
                <a:t>Student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implements</a:t>
              </a:r>
              <a:r>
                <a:rPr lang="nl-NL" sz="2500" dirty="0" smtClean="0">
                  <a:solidFill>
                    <a:schemeClr val="accent2"/>
                  </a:solidFill>
                </a:rPr>
                <a:t> the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mandatory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method</a:t>
              </a:r>
              <a:endParaRPr lang="nl-NL" sz="2500" dirty="0">
                <a:solidFill>
                  <a:schemeClr val="accent2"/>
                </a:solidFill>
              </a:endParaRPr>
            </a:p>
          </p:txBody>
        </p:sp>
        <p:cxnSp>
          <p:nvCxnSpPr>
            <p:cNvPr id="53" name="Rechte verbindingslijn met pijl 52"/>
            <p:cNvCxnSpPr>
              <a:stCxn id="52" idx="3"/>
            </p:cNvCxnSpPr>
            <p:nvPr/>
          </p:nvCxnSpPr>
          <p:spPr>
            <a:xfrm flipV="1">
              <a:off x="1916731" y="5281772"/>
              <a:ext cx="1774427" cy="33531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695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 for interface</a:t>
            </a:r>
            <a:endParaRPr lang="en-US" dirty="0"/>
          </a:p>
        </p:txBody>
      </p:sp>
      <p:pic>
        <p:nvPicPr>
          <p:cNvPr id="4" name="Afbeelding 3" descr="Schermafbeelding 2013-04-18 om 16.52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133" y="1766659"/>
            <a:ext cx="3710331" cy="4335721"/>
          </a:xfrm>
          <a:prstGeom prst="rect">
            <a:avLst/>
          </a:prstGeom>
        </p:spPr>
      </p:pic>
      <p:grpSp>
        <p:nvGrpSpPr>
          <p:cNvPr id="5" name="Groeperen 4"/>
          <p:cNvGrpSpPr/>
          <p:nvPr/>
        </p:nvGrpSpPr>
        <p:grpSpPr>
          <a:xfrm>
            <a:off x="5038870" y="2349020"/>
            <a:ext cx="6549562" cy="2015935"/>
            <a:chOff x="-1601914" y="4927828"/>
            <a:chExt cx="4909614" cy="1812832"/>
          </a:xfrm>
        </p:grpSpPr>
        <p:sp>
          <p:nvSpPr>
            <p:cNvPr id="6" name="Tekstvak 5"/>
            <p:cNvSpPr txBox="1"/>
            <p:nvPr/>
          </p:nvSpPr>
          <p:spPr>
            <a:xfrm>
              <a:off x="-229968" y="4927828"/>
              <a:ext cx="3537668" cy="181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 smtClean="0">
                  <a:solidFill>
                    <a:schemeClr val="accent2"/>
                  </a:solidFill>
                </a:rPr>
                <a:t>Users of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our</a:t>
              </a:r>
              <a:r>
                <a:rPr lang="nl-NL" sz="2500" dirty="0" smtClean="0">
                  <a:solidFill>
                    <a:schemeClr val="accent2"/>
                  </a:solidFill>
                </a:rPr>
                <a:t> database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library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can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only</a:t>
              </a:r>
              <a:r>
                <a:rPr lang="nl-NL" sz="2500" dirty="0" smtClean="0">
                  <a:solidFill>
                    <a:schemeClr val="accent2"/>
                  </a:solidFill>
                </a:rPr>
                <a:t> access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this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functionality</a:t>
              </a:r>
              <a:r>
                <a:rPr lang="nl-NL" sz="2500" dirty="0" smtClean="0">
                  <a:solidFill>
                    <a:schemeClr val="accent2"/>
                  </a:solidFill>
                </a:rPr>
                <a:t>. The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internal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mechanics</a:t>
              </a:r>
              <a:r>
                <a:rPr lang="nl-NL" sz="2500" dirty="0" smtClean="0">
                  <a:solidFill>
                    <a:schemeClr val="accent2"/>
                  </a:solidFill>
                </a:rPr>
                <a:t> are (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deliberately</a:t>
              </a:r>
              <a:r>
                <a:rPr lang="nl-NL" sz="2500" dirty="0" smtClean="0">
                  <a:solidFill>
                    <a:schemeClr val="accent2"/>
                  </a:solidFill>
                </a:rPr>
                <a:t>)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unknown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to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them</a:t>
              </a:r>
              <a:endParaRPr lang="nl-NL" sz="2500" dirty="0">
                <a:solidFill>
                  <a:schemeClr val="accent2"/>
                </a:solidFill>
              </a:endParaRPr>
            </a:p>
          </p:txBody>
        </p:sp>
        <p:cxnSp>
          <p:nvCxnSpPr>
            <p:cNvPr id="7" name="Rechte verbindingslijn met pijl 6"/>
            <p:cNvCxnSpPr>
              <a:stCxn id="6" idx="1"/>
            </p:cNvCxnSpPr>
            <p:nvPr/>
          </p:nvCxnSpPr>
          <p:spPr>
            <a:xfrm flipH="1" flipV="1">
              <a:off x="-1601914" y="5127892"/>
              <a:ext cx="1371946" cy="706353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14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chermafbeelding 2013-04-19 om 12.23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7" y="1719585"/>
            <a:ext cx="10656614" cy="550791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69085" y="1720629"/>
            <a:ext cx="4719347" cy="2422706"/>
          </a:xfrm>
          <a:prstGeom prst="rect">
            <a:avLst/>
          </a:prstGeom>
          <a:noFill/>
        </p:spPr>
        <p:txBody>
          <a:bodyPr wrap="square" lIns="113276" tIns="56638" rIns="113276" bIns="56638" rtlCol="0">
            <a:spAutoFit/>
          </a:bodyPr>
          <a:lstStyle/>
          <a:p>
            <a:pPr algn="ctr"/>
            <a:r>
              <a:rPr lang="nl-NL" sz="2500" dirty="0">
                <a:solidFill>
                  <a:schemeClr val="accent2"/>
                </a:solidFill>
              </a:rPr>
              <a:t>Een </a:t>
            </a:r>
            <a:r>
              <a:rPr lang="nl-NL" sz="2500" dirty="0" err="1">
                <a:solidFill>
                  <a:schemeClr val="accent2"/>
                </a:solidFill>
              </a:rPr>
              <a:t>Facebook</a:t>
            </a:r>
            <a:r>
              <a:rPr lang="nl-NL" sz="2500" dirty="0">
                <a:solidFill>
                  <a:schemeClr val="accent2"/>
                </a:solidFill>
              </a:rPr>
              <a:t> account genereert verschillende ‘gebeurtenissen’ (events). Verschillende klassen kunnen zich aanmelden om hierop te reageren.</a:t>
            </a:r>
          </a:p>
        </p:txBody>
      </p:sp>
      <p:grpSp>
        <p:nvGrpSpPr>
          <p:cNvPr id="6" name="Groeperen 5"/>
          <p:cNvGrpSpPr/>
          <p:nvPr/>
        </p:nvGrpSpPr>
        <p:grpSpPr>
          <a:xfrm>
            <a:off x="6699664" y="4585899"/>
            <a:ext cx="4719347" cy="2257058"/>
            <a:chOff x="-229968" y="3673118"/>
            <a:chExt cx="3537668" cy="2029661"/>
          </a:xfrm>
        </p:grpSpPr>
        <p:sp>
          <p:nvSpPr>
            <p:cNvPr id="7" name="Tekstvak 6"/>
            <p:cNvSpPr txBox="1"/>
            <p:nvPr/>
          </p:nvSpPr>
          <p:spPr>
            <a:xfrm>
              <a:off x="-229968" y="4927828"/>
              <a:ext cx="3537668" cy="774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 smtClean="0">
                  <a:solidFill>
                    <a:schemeClr val="accent2"/>
                  </a:solidFill>
                </a:rPr>
                <a:t>Classes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can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enlist</a:t>
              </a:r>
              <a:r>
                <a:rPr lang="nl-NL" sz="2500" dirty="0" smtClean="0">
                  <a:solidFill>
                    <a:schemeClr val="accent2"/>
                  </a:solidFill>
                </a:rPr>
                <a:t> or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remove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themselves</a:t>
              </a:r>
              <a:r>
                <a:rPr lang="nl-NL" sz="2500" dirty="0" smtClean="0">
                  <a:solidFill>
                    <a:schemeClr val="accent2"/>
                  </a:solidFill>
                </a:rPr>
                <a:t> as ‘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listener</a:t>
              </a:r>
              <a:r>
                <a:rPr lang="nl-NL" sz="2500" dirty="0" smtClean="0">
                  <a:solidFill>
                    <a:schemeClr val="accent2"/>
                  </a:solidFill>
                </a:rPr>
                <a:t>’</a:t>
              </a:r>
              <a:endParaRPr lang="nl-NL" sz="2500" dirty="0">
                <a:solidFill>
                  <a:schemeClr val="accent2"/>
                </a:solidFill>
              </a:endParaRPr>
            </a:p>
          </p:txBody>
        </p:sp>
        <p:cxnSp>
          <p:nvCxnSpPr>
            <p:cNvPr id="8" name="Rechte verbindingslijn met pijl 7"/>
            <p:cNvCxnSpPr>
              <a:stCxn id="7" idx="0"/>
            </p:cNvCxnSpPr>
            <p:nvPr/>
          </p:nvCxnSpPr>
          <p:spPr>
            <a:xfrm flipV="1">
              <a:off x="1538866" y="3673118"/>
              <a:ext cx="0" cy="1254710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eren 10"/>
          <p:cNvGrpSpPr/>
          <p:nvPr/>
        </p:nvGrpSpPr>
        <p:grpSpPr>
          <a:xfrm>
            <a:off x="7131361" y="1576466"/>
            <a:ext cx="4719347" cy="3156308"/>
            <a:chOff x="-229968" y="4927828"/>
            <a:chExt cx="3537668" cy="2838312"/>
          </a:xfrm>
        </p:grpSpPr>
        <p:sp>
          <p:nvSpPr>
            <p:cNvPr id="12" name="Tekstvak 11"/>
            <p:cNvSpPr txBox="1"/>
            <p:nvPr/>
          </p:nvSpPr>
          <p:spPr>
            <a:xfrm>
              <a:off x="-229968" y="4927828"/>
              <a:ext cx="3537668" cy="1577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chemeClr val="accent2"/>
                  </a:solidFill>
                </a:rPr>
                <a:t>Bij elke gebeurtenis roept het account </a:t>
              </a:r>
              <a:r>
                <a:rPr lang="nl-NL" i="1" dirty="0" err="1" smtClean="0">
                  <a:solidFill>
                    <a:schemeClr val="accent2"/>
                  </a:solidFill>
                </a:rPr>
                <a:t>notify</a:t>
              </a:r>
              <a:r>
                <a:rPr lang="nl-NL" dirty="0">
                  <a:solidFill>
                    <a:schemeClr val="accent2"/>
                  </a:solidFill>
                </a:rPr>
                <a:t> </a:t>
              </a:r>
              <a:r>
                <a:rPr lang="nl-NL" dirty="0" smtClean="0">
                  <a:solidFill>
                    <a:schemeClr val="accent2"/>
                  </a:solidFill>
                </a:rPr>
                <a:t>aan.</a:t>
              </a:r>
            </a:p>
            <a:p>
              <a:pPr algn="ctr"/>
              <a:r>
                <a:rPr lang="nl-NL" dirty="0" smtClean="0">
                  <a:solidFill>
                    <a:schemeClr val="accent2"/>
                  </a:solidFill>
                </a:rPr>
                <a:t>Hierin wordt van elke luisteraar (in </a:t>
              </a:r>
              <a:r>
                <a:rPr lang="nl-NL" i="1" dirty="0" err="1" smtClean="0">
                  <a:solidFill>
                    <a:schemeClr val="accent2"/>
                  </a:solidFill>
                </a:rPr>
                <a:t>listeners</a:t>
              </a:r>
              <a:r>
                <a:rPr lang="nl-NL" i="1" dirty="0" smtClean="0">
                  <a:solidFill>
                    <a:schemeClr val="accent2"/>
                  </a:solidFill>
                </a:rPr>
                <a:t>)</a:t>
              </a:r>
              <a:r>
                <a:rPr lang="nl-NL" dirty="0" smtClean="0">
                  <a:solidFill>
                    <a:schemeClr val="accent2"/>
                  </a:solidFill>
                </a:rPr>
                <a:t> de methode </a:t>
              </a:r>
              <a:r>
                <a:rPr lang="nl-NL" dirty="0" err="1" smtClean="0">
                  <a:solidFill>
                    <a:schemeClr val="accent2"/>
                  </a:solidFill>
                </a:rPr>
                <a:t>faceBookEvent</a:t>
              </a:r>
              <a:r>
                <a:rPr lang="nl-NL" dirty="0" smtClean="0">
                  <a:solidFill>
                    <a:schemeClr val="accent2"/>
                  </a:solidFill>
                </a:rPr>
                <a:t> aangeroepen. Deze bestaat, want al deze klassen implementeren de interface</a:t>
              </a:r>
              <a:endParaRPr lang="nl-NL" dirty="0">
                <a:solidFill>
                  <a:schemeClr val="accent2"/>
                </a:solidFill>
              </a:endParaRPr>
            </a:p>
          </p:txBody>
        </p:sp>
        <p:cxnSp>
          <p:nvCxnSpPr>
            <p:cNvPr id="13" name="Rechte verbindingslijn met pijl 12"/>
            <p:cNvCxnSpPr>
              <a:stCxn id="12" idx="2"/>
            </p:cNvCxnSpPr>
            <p:nvPr/>
          </p:nvCxnSpPr>
          <p:spPr>
            <a:xfrm flipH="1">
              <a:off x="448781" y="6505408"/>
              <a:ext cx="1090085" cy="1260732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eperen 13"/>
          <p:cNvGrpSpPr/>
          <p:nvPr/>
        </p:nvGrpSpPr>
        <p:grpSpPr>
          <a:xfrm>
            <a:off x="4264594" y="2139106"/>
            <a:ext cx="6549563" cy="477054"/>
            <a:chOff x="-1601915" y="4927828"/>
            <a:chExt cx="4909615" cy="428991"/>
          </a:xfrm>
        </p:grpSpPr>
        <p:sp>
          <p:nvSpPr>
            <p:cNvPr id="15" name="Tekstvak 14"/>
            <p:cNvSpPr txBox="1"/>
            <p:nvPr/>
          </p:nvSpPr>
          <p:spPr>
            <a:xfrm>
              <a:off x="-229968" y="4927828"/>
              <a:ext cx="3537668" cy="428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500" dirty="0" smtClean="0">
                  <a:solidFill>
                    <a:schemeClr val="accent2"/>
                  </a:solidFill>
                </a:rPr>
                <a:t>These are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all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dirty="0" err="1" smtClean="0">
                  <a:solidFill>
                    <a:schemeClr val="accent2"/>
                  </a:solidFill>
                </a:rPr>
                <a:t>possible</a:t>
              </a:r>
              <a:r>
                <a:rPr lang="nl-NL" sz="2500" dirty="0" smtClean="0">
                  <a:solidFill>
                    <a:schemeClr val="accent2"/>
                  </a:solidFill>
                </a:rPr>
                <a:t> </a:t>
              </a:r>
              <a:r>
                <a:rPr lang="nl-NL" sz="2500" i="1" dirty="0" smtClean="0">
                  <a:solidFill>
                    <a:schemeClr val="accent2"/>
                  </a:solidFill>
                </a:rPr>
                <a:t>events</a:t>
              </a:r>
              <a:endParaRPr lang="nl-NL" sz="2500" dirty="0">
                <a:solidFill>
                  <a:schemeClr val="accent2"/>
                </a:solidFill>
              </a:endParaRPr>
            </a:p>
          </p:txBody>
        </p:sp>
        <p:cxnSp>
          <p:nvCxnSpPr>
            <p:cNvPr id="16" name="Rechte verbindingslijn met pijl 15"/>
            <p:cNvCxnSpPr>
              <a:stCxn id="15" idx="1"/>
            </p:cNvCxnSpPr>
            <p:nvPr/>
          </p:nvCxnSpPr>
          <p:spPr>
            <a:xfrm flipH="1" flipV="1">
              <a:off x="-1601915" y="5127891"/>
              <a:ext cx="1371947" cy="14433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eperen 16"/>
          <p:cNvGrpSpPr/>
          <p:nvPr/>
        </p:nvGrpSpPr>
        <p:grpSpPr>
          <a:xfrm>
            <a:off x="5243402" y="1617951"/>
            <a:ext cx="6360431" cy="2217423"/>
            <a:chOff x="-4997808" y="4648657"/>
            <a:chExt cx="4767840" cy="1994019"/>
          </a:xfrm>
        </p:grpSpPr>
        <p:sp>
          <p:nvSpPr>
            <p:cNvPr id="18" name="Tekstvak 17"/>
            <p:cNvSpPr txBox="1"/>
            <p:nvPr/>
          </p:nvSpPr>
          <p:spPr>
            <a:xfrm>
              <a:off x="-3767636" y="4648657"/>
              <a:ext cx="3537668" cy="1577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chemeClr val="accent2"/>
                  </a:solidFill>
                </a:rPr>
                <a:t>Het interesseert Account niet OF, HOEVEEL &amp; WELKE Klassen luisteren naar events. Hiervoor is een </a:t>
              </a:r>
              <a:r>
                <a:rPr lang="nl-NL" i="1" dirty="0" smtClean="0">
                  <a:solidFill>
                    <a:schemeClr val="accent2"/>
                  </a:solidFill>
                </a:rPr>
                <a:t>interface</a:t>
              </a:r>
              <a:r>
                <a:rPr lang="nl-NL" dirty="0" smtClean="0">
                  <a:solidFill>
                    <a:schemeClr val="accent2"/>
                  </a:solidFill>
                </a:rPr>
                <a:t> erg geschikt. Later kunnen nu nog onbekende klassen ook luisteraar worden als ze de methode maar implementeren</a:t>
              </a:r>
              <a:endParaRPr lang="nl-NL" dirty="0">
                <a:solidFill>
                  <a:schemeClr val="accent2"/>
                </a:solidFill>
              </a:endParaRPr>
            </a:p>
          </p:txBody>
        </p:sp>
        <p:cxnSp>
          <p:nvCxnSpPr>
            <p:cNvPr id="19" name="Rechte verbindingslijn met pijl 18"/>
            <p:cNvCxnSpPr>
              <a:stCxn id="18" idx="1"/>
            </p:cNvCxnSpPr>
            <p:nvPr/>
          </p:nvCxnSpPr>
          <p:spPr>
            <a:xfrm flipH="1">
              <a:off x="-4997808" y="5437446"/>
              <a:ext cx="1230172" cy="1205230"/>
            </a:xfrm>
            <a:prstGeom prst="straightConnector1">
              <a:avLst/>
            </a:prstGeom>
            <a:ln w="38100" cmpd="sng"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kstvak 20"/>
          <p:cNvSpPr txBox="1"/>
          <p:nvPr/>
        </p:nvSpPr>
        <p:spPr>
          <a:xfrm>
            <a:off x="7479003" y="5074197"/>
            <a:ext cx="4719347" cy="1653265"/>
          </a:xfrm>
          <a:prstGeom prst="rect">
            <a:avLst/>
          </a:prstGeom>
          <a:noFill/>
        </p:spPr>
        <p:txBody>
          <a:bodyPr wrap="square" lIns="113276" tIns="56638" rIns="113276" bIns="56638" rtlCol="0">
            <a:spAutoFit/>
          </a:bodyPr>
          <a:lstStyle/>
          <a:p>
            <a:pPr algn="ctr"/>
            <a:r>
              <a:rPr lang="nl-NL" sz="2500" dirty="0">
                <a:solidFill>
                  <a:schemeClr val="accent2"/>
                </a:solidFill>
              </a:rPr>
              <a:t>NB: </a:t>
            </a:r>
            <a:r>
              <a:rPr lang="nl-NL" sz="2500" dirty="0" smtClean="0">
                <a:solidFill>
                  <a:schemeClr val="accent2"/>
                </a:solidFill>
              </a:rPr>
              <a:t>in </a:t>
            </a:r>
            <a:r>
              <a:rPr lang="nl-NL" sz="2500" dirty="0" err="1" smtClean="0">
                <a:solidFill>
                  <a:schemeClr val="accent2"/>
                </a:solidFill>
              </a:rPr>
              <a:t>reality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this</a:t>
            </a:r>
            <a:r>
              <a:rPr lang="nl-NL" sz="2500" dirty="0" smtClean="0">
                <a:solidFill>
                  <a:schemeClr val="accent2"/>
                </a:solidFill>
              </a:rPr>
              <a:t> system </a:t>
            </a:r>
            <a:r>
              <a:rPr lang="nl-NL" sz="2500" dirty="0" err="1" smtClean="0">
                <a:solidFill>
                  <a:schemeClr val="accent2"/>
                </a:solidFill>
              </a:rPr>
              <a:t>doesn’t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exist</a:t>
            </a:r>
            <a:r>
              <a:rPr lang="nl-NL" sz="2500" dirty="0" smtClean="0">
                <a:solidFill>
                  <a:schemeClr val="accent2"/>
                </a:solidFill>
              </a:rPr>
              <a:t>; </a:t>
            </a:r>
            <a:r>
              <a:rPr lang="nl-NL" sz="2500" dirty="0" err="1" smtClean="0">
                <a:solidFill>
                  <a:schemeClr val="accent2"/>
                </a:solidFill>
              </a:rPr>
              <a:t>its</a:t>
            </a:r>
            <a:r>
              <a:rPr lang="nl-NL" sz="2500" dirty="0" smtClean="0">
                <a:solidFill>
                  <a:schemeClr val="accent2"/>
                </a:solidFill>
              </a:rPr>
              <a:t> component </a:t>
            </a:r>
            <a:r>
              <a:rPr lang="nl-NL" sz="2500" dirty="0" err="1" smtClean="0">
                <a:solidFill>
                  <a:schemeClr val="accent2"/>
                </a:solidFill>
              </a:rPr>
              <a:t>would</a:t>
            </a:r>
            <a:r>
              <a:rPr lang="nl-NL" sz="2500" dirty="0" smtClean="0">
                <a:solidFill>
                  <a:schemeClr val="accent2"/>
                </a:solidFill>
              </a:rPr>
              <a:t> run on different </a:t>
            </a:r>
            <a:r>
              <a:rPr lang="nl-NL" sz="2500" dirty="0" err="1" smtClean="0">
                <a:solidFill>
                  <a:schemeClr val="accent2"/>
                </a:solidFill>
              </a:rPr>
              <a:t>devices</a:t>
            </a:r>
            <a:r>
              <a:rPr lang="nl-NL" sz="2500" dirty="0" smtClean="0">
                <a:solidFill>
                  <a:schemeClr val="accent2"/>
                </a:solidFill>
              </a:rPr>
              <a:t>. It is </a:t>
            </a:r>
            <a:r>
              <a:rPr lang="nl-NL" sz="2500" dirty="0" err="1" smtClean="0">
                <a:solidFill>
                  <a:schemeClr val="accent2"/>
                </a:solidFill>
              </a:rPr>
              <a:t>just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an</a:t>
            </a:r>
            <a:r>
              <a:rPr lang="nl-NL" sz="2500" dirty="0" smtClean="0">
                <a:solidFill>
                  <a:schemeClr val="accent2"/>
                </a:solidFill>
              </a:rPr>
              <a:t> </a:t>
            </a:r>
            <a:r>
              <a:rPr lang="nl-NL" sz="2500" dirty="0" err="1" smtClean="0">
                <a:solidFill>
                  <a:schemeClr val="accent2"/>
                </a:solidFill>
              </a:rPr>
              <a:t>illustration</a:t>
            </a:r>
            <a:endParaRPr lang="nl-NL" sz="2500" dirty="0">
              <a:solidFill>
                <a:schemeClr val="accent2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application for interface:</a:t>
            </a:r>
            <a:br>
              <a:rPr lang="en-US" smtClean="0"/>
            </a:br>
            <a:r>
              <a:rPr lang="en-US" smtClean="0"/>
              <a:t>Observer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9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Next up…</a:t>
            </a:r>
            <a:endParaRPr lang="en-US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en-US" noProof="0" dirty="0" smtClean="0"/>
              <a:t>Continue with assignment 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592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Software wordt niet 1 keer geschreven en daarna nooit meer veranderd (zoals een boek)</a:t>
            </a:r>
          </a:p>
          <a:p>
            <a:r>
              <a:rPr lang="nl-NL" dirty="0" smtClean="0"/>
              <a:t>Software wordt uitgebreid, aangepast, geupdate, onderhouden, gecorrigeerd, </a:t>
            </a:r>
            <a:r>
              <a:rPr lang="nl-NL" dirty="0" err="1" smtClean="0"/>
              <a:t>geport</a:t>
            </a:r>
            <a:r>
              <a:rPr lang="nl-NL" dirty="0" smtClean="0"/>
              <a:t>.</a:t>
            </a:r>
          </a:p>
          <a:p>
            <a:r>
              <a:rPr lang="nl-NL" dirty="0" smtClean="0"/>
              <a:t>Dit wordt gedaan door verschillende mensen gedaan op verschillende momenten</a:t>
            </a:r>
          </a:p>
          <a:p>
            <a:pPr lvl="1"/>
            <a:r>
              <a:rPr lang="nl-NL" dirty="0" smtClean="0"/>
              <a:t>Vaak veel mensen</a:t>
            </a:r>
          </a:p>
          <a:p>
            <a:pPr lvl="1"/>
            <a:r>
              <a:rPr lang="nl-NL" dirty="0" smtClean="0"/>
              <a:t>Vaak over een lange tijd</a:t>
            </a:r>
          </a:p>
          <a:p>
            <a:r>
              <a:rPr lang="nl-NL" dirty="0" smtClean="0"/>
              <a:t>Dit gegeven moet worden ondersteund.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313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Begrijpelijkheid</a:t>
            </a:r>
            <a:r>
              <a:rPr lang="nl-NL" dirty="0" smtClean="0"/>
              <a:t> (</a:t>
            </a:r>
            <a:r>
              <a:rPr lang="nl-NL" i="1" dirty="0" err="1" smtClean="0"/>
              <a:t>understandability</a:t>
            </a:r>
            <a:r>
              <a:rPr lang="nl-NL" dirty="0" smtClean="0"/>
              <a:t>):</a:t>
            </a:r>
          </a:p>
          <a:p>
            <a:pPr lvl="1"/>
            <a:r>
              <a:rPr lang="nl-NL" dirty="0" smtClean="0"/>
              <a:t>Iedere vakman moet binnen afzienbare tijd begrijpen hoe het systeem in elkaar zit</a:t>
            </a:r>
          </a:p>
          <a:p>
            <a:r>
              <a:rPr lang="nl-NL" i="1" dirty="0" smtClean="0"/>
              <a:t>Uitbreidbaarheid</a:t>
            </a:r>
            <a:r>
              <a:rPr lang="nl-NL" dirty="0" smtClean="0"/>
              <a:t> (</a:t>
            </a:r>
            <a:r>
              <a:rPr lang="nl-NL" i="1" dirty="0" err="1" smtClean="0"/>
              <a:t>Expandability</a:t>
            </a:r>
            <a:r>
              <a:rPr lang="nl-NL" dirty="0" smtClean="0"/>
              <a:t>):</a:t>
            </a:r>
          </a:p>
          <a:p>
            <a:pPr lvl="1"/>
            <a:r>
              <a:rPr lang="nl-NL" dirty="0" smtClean="0"/>
              <a:t>Het systeem moet makkelijk voorzien kunnen worden van nieuwe functionaliteit</a:t>
            </a:r>
          </a:p>
          <a:p>
            <a:r>
              <a:rPr lang="nl-NL" i="1" dirty="0" smtClean="0"/>
              <a:t>Aanpasbaarheid</a:t>
            </a:r>
            <a:r>
              <a:rPr lang="nl-NL" dirty="0" smtClean="0"/>
              <a:t> (</a:t>
            </a:r>
            <a:r>
              <a:rPr lang="nl-NL" i="1" dirty="0" err="1" smtClean="0"/>
              <a:t>adaptability</a:t>
            </a:r>
            <a:r>
              <a:rPr lang="nl-NL" dirty="0" smtClean="0"/>
              <a:t>):</a:t>
            </a:r>
          </a:p>
          <a:p>
            <a:pPr lvl="1"/>
            <a:r>
              <a:rPr lang="nl-NL" dirty="0" smtClean="0"/>
              <a:t>Het systeem moet makkelijk aangepast kunnen worden aan veranderde omstandigheden</a:t>
            </a:r>
            <a:endParaRPr lang="nl-NL" dirty="0"/>
          </a:p>
        </p:txBody>
      </p:sp>
      <p:grpSp>
        <p:nvGrpSpPr>
          <p:cNvPr id="12" name="Groeperen 11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16" name="Tekstvak 15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14021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Kwaliteitscriteria: Compleetheid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 smtClean="0"/>
              <a:t>Een Klasse verricht alle taken die de naam doet vermoeden</a:t>
            </a:r>
          </a:p>
          <a:p>
            <a:pPr lvl="1"/>
            <a:r>
              <a:rPr lang="nl-NL" dirty="0" smtClean="0"/>
              <a:t>Naamgeving is dus belangrijk!</a:t>
            </a:r>
          </a:p>
          <a:p>
            <a:r>
              <a:rPr lang="nl-NL" dirty="0" smtClean="0"/>
              <a:t>Dit heet </a:t>
            </a:r>
            <a:r>
              <a:rPr lang="nl-NL" i="1" dirty="0" smtClean="0"/>
              <a:t>compleetheid</a:t>
            </a:r>
            <a:r>
              <a:rPr lang="nl-NL" dirty="0" smtClean="0"/>
              <a:t> (</a:t>
            </a:r>
            <a:r>
              <a:rPr lang="nl-NL" i="1" dirty="0" err="1" smtClean="0"/>
              <a:t>Completeness</a:t>
            </a:r>
            <a:r>
              <a:rPr lang="nl-NL" dirty="0" smtClean="0"/>
              <a:t>).</a:t>
            </a:r>
          </a:p>
          <a:p>
            <a:pPr lvl="1"/>
            <a:r>
              <a:rPr lang="nl-NL" dirty="0" smtClean="0"/>
              <a:t>Doel: hoog</a:t>
            </a:r>
            <a:endParaRPr lang="nl-NL" dirty="0"/>
          </a:p>
        </p:txBody>
      </p:sp>
      <p:grpSp>
        <p:nvGrpSpPr>
          <p:cNvPr id="19" name="Groeperen 18"/>
          <p:cNvGrpSpPr/>
          <p:nvPr/>
        </p:nvGrpSpPr>
        <p:grpSpPr>
          <a:xfrm>
            <a:off x="5893671" y="4831025"/>
            <a:ext cx="3111110" cy="2105453"/>
            <a:chOff x="2853504" y="3411366"/>
            <a:chExt cx="2705057" cy="2714797"/>
          </a:xfrm>
          <a:solidFill>
            <a:schemeClr val="bg1"/>
          </a:solidFill>
        </p:grpSpPr>
        <p:sp>
          <p:nvSpPr>
            <p:cNvPr id="20" name="Rechthoek 19"/>
            <p:cNvSpPr/>
            <p:nvPr/>
          </p:nvSpPr>
          <p:spPr>
            <a:xfrm>
              <a:off x="2853504" y="3411366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1700" dirty="0">
                  <a:solidFill>
                    <a:srgbClr val="000000"/>
                  </a:solidFill>
                </a:rPr>
                <a:t>Bankrekening</a:t>
              </a:r>
            </a:p>
          </p:txBody>
        </p:sp>
        <p:sp>
          <p:nvSpPr>
            <p:cNvPr id="21" name="Rechthoek 20"/>
            <p:cNvSpPr/>
            <p:nvPr/>
          </p:nvSpPr>
          <p:spPr>
            <a:xfrm>
              <a:off x="2853504" y="394242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2000" dirty="0">
                  <a:solidFill>
                    <a:srgbClr val="000000"/>
                  </a:solidFill>
                </a:rPr>
                <a:t>tegoed</a:t>
              </a:r>
            </a:p>
          </p:txBody>
        </p:sp>
        <p:sp>
          <p:nvSpPr>
            <p:cNvPr id="22" name="Rechthoek 21"/>
            <p:cNvSpPr/>
            <p:nvPr/>
          </p:nvSpPr>
          <p:spPr>
            <a:xfrm>
              <a:off x="2853504" y="503746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2000" dirty="0">
                  <a:solidFill>
                    <a:srgbClr val="000000"/>
                  </a:solidFill>
                </a:rPr>
                <a:t>opnemen</a:t>
              </a:r>
              <a:endParaRPr lang="nl-NL" sz="2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5" name="Groeperen 14"/>
          <p:cNvGrpSpPr/>
          <p:nvPr/>
        </p:nvGrpSpPr>
        <p:grpSpPr>
          <a:xfrm>
            <a:off x="5894485" y="4831681"/>
            <a:ext cx="3111110" cy="2105453"/>
            <a:chOff x="2853504" y="3411366"/>
            <a:chExt cx="2705057" cy="2714797"/>
          </a:xfrm>
          <a:solidFill>
            <a:schemeClr val="bg1"/>
          </a:solidFill>
        </p:grpSpPr>
        <p:sp>
          <p:nvSpPr>
            <p:cNvPr id="16" name="Rechthoek 15"/>
            <p:cNvSpPr/>
            <p:nvPr/>
          </p:nvSpPr>
          <p:spPr>
            <a:xfrm>
              <a:off x="2853504" y="3411366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1700" dirty="0">
                  <a:solidFill>
                    <a:srgbClr val="000000"/>
                  </a:solidFill>
                </a:rPr>
                <a:t>Bankrekening</a:t>
              </a:r>
            </a:p>
          </p:txBody>
        </p:sp>
        <p:sp>
          <p:nvSpPr>
            <p:cNvPr id="17" name="Rechthoek 16"/>
            <p:cNvSpPr/>
            <p:nvPr/>
          </p:nvSpPr>
          <p:spPr>
            <a:xfrm>
              <a:off x="2853504" y="394242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2000" dirty="0">
                  <a:solidFill>
                    <a:srgbClr val="000000"/>
                  </a:solidFill>
                </a:rPr>
                <a:t>tegoed</a:t>
              </a: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853504" y="503746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1700" dirty="0">
                  <a:solidFill>
                    <a:srgbClr val="000000"/>
                  </a:solidFill>
                </a:rPr>
                <a:t>opnemen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700" dirty="0">
                  <a:solidFill>
                    <a:schemeClr val="accent2"/>
                  </a:solidFill>
                </a:rPr>
                <a:t>storten</a:t>
              </a:r>
            </a:p>
          </p:txBody>
        </p:sp>
      </p:grpSp>
      <p:sp>
        <p:nvSpPr>
          <p:cNvPr id="23" name="Tekstvak 22"/>
          <p:cNvSpPr txBox="1"/>
          <p:nvPr/>
        </p:nvSpPr>
        <p:spPr>
          <a:xfrm>
            <a:off x="9285642" y="3100762"/>
            <a:ext cx="1651630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</p:txBody>
      </p:sp>
      <p:cxnSp>
        <p:nvCxnSpPr>
          <p:cNvPr id="24" name="Rechte verbindingslijn met pijl 23"/>
          <p:cNvCxnSpPr>
            <a:stCxn id="23" idx="0"/>
            <a:endCxn id="31" idx="2"/>
          </p:cNvCxnSpPr>
          <p:nvPr/>
        </p:nvCxnSpPr>
        <p:spPr>
          <a:xfrm flipV="1">
            <a:off x="10111457" y="1601228"/>
            <a:ext cx="4882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30" name="Groeperen 29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31" name="Tekstvak 30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23017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Kwaliteitscriteria: </a:t>
            </a:r>
            <a:r>
              <a:rPr lang="nl-NL" dirty="0" err="1" smtClean="0"/>
              <a:t>Uitsluitendheid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 smtClean="0"/>
              <a:t>Een klasse verricht </a:t>
            </a:r>
            <a:r>
              <a:rPr lang="nl-NL" b="1" dirty="0" smtClean="0"/>
              <a:t>alleen</a:t>
            </a:r>
            <a:r>
              <a:rPr lang="nl-NL" dirty="0" smtClean="0"/>
              <a:t> de taken die de naam doet vermoeden.</a:t>
            </a:r>
          </a:p>
          <a:p>
            <a:pPr lvl="1"/>
            <a:r>
              <a:rPr lang="nl-NL" dirty="0" smtClean="0"/>
              <a:t>Naamgeving is dus belangrijk</a:t>
            </a:r>
          </a:p>
          <a:p>
            <a:r>
              <a:rPr lang="nl-NL" dirty="0" smtClean="0"/>
              <a:t>Dit heet </a:t>
            </a:r>
            <a:r>
              <a:rPr lang="nl-NL" i="1" dirty="0" err="1" smtClean="0"/>
              <a:t>uitsluitendheid</a:t>
            </a:r>
            <a:r>
              <a:rPr lang="nl-NL" dirty="0" smtClean="0"/>
              <a:t> (</a:t>
            </a:r>
            <a:r>
              <a:rPr lang="nl-NL" i="1" dirty="0" err="1" smtClean="0"/>
              <a:t>sufficiency</a:t>
            </a:r>
            <a:r>
              <a:rPr lang="nl-NL" i="1" dirty="0" smtClean="0"/>
              <a:t>)</a:t>
            </a:r>
          </a:p>
          <a:p>
            <a:pPr lvl="1"/>
            <a:r>
              <a:rPr lang="nl-NL" i="1" dirty="0" smtClean="0"/>
              <a:t>Doel hoog</a:t>
            </a:r>
            <a:endParaRPr lang="nl-NL" dirty="0"/>
          </a:p>
        </p:txBody>
      </p:sp>
      <p:grpSp>
        <p:nvGrpSpPr>
          <p:cNvPr id="33" name="Groeperen 32"/>
          <p:cNvGrpSpPr/>
          <p:nvPr/>
        </p:nvGrpSpPr>
        <p:grpSpPr>
          <a:xfrm>
            <a:off x="2206073" y="4389239"/>
            <a:ext cx="7856753" cy="2573080"/>
            <a:chOff x="3254503" y="4451399"/>
            <a:chExt cx="5889497" cy="2313844"/>
          </a:xfrm>
        </p:grpSpPr>
        <p:grpSp>
          <p:nvGrpSpPr>
            <p:cNvPr id="15" name="Groeperen 14"/>
            <p:cNvGrpSpPr/>
            <p:nvPr/>
          </p:nvGrpSpPr>
          <p:grpSpPr>
            <a:xfrm>
              <a:off x="3254503" y="4511246"/>
              <a:ext cx="2666209" cy="2235238"/>
              <a:chOff x="2853504" y="3411366"/>
              <a:chExt cx="2705057" cy="2714797"/>
            </a:xfrm>
            <a:solidFill>
              <a:schemeClr val="bg1"/>
            </a:solidFill>
          </p:grpSpPr>
          <p:sp>
            <p:nvSpPr>
              <p:cNvPr id="16" name="Rechthoek 15"/>
              <p:cNvSpPr/>
              <p:nvPr/>
            </p:nvSpPr>
            <p:spPr>
              <a:xfrm>
                <a:off x="2853504" y="3411366"/>
                <a:ext cx="2705057" cy="531057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2000" dirty="0">
                    <a:solidFill>
                      <a:srgbClr val="000000"/>
                    </a:solidFill>
                  </a:rPr>
                  <a:t>Bankrekening</a:t>
                </a:r>
              </a:p>
            </p:txBody>
          </p:sp>
          <p:sp>
            <p:nvSpPr>
              <p:cNvPr id="17" name="Rechthoek 16"/>
              <p:cNvSpPr/>
              <p:nvPr/>
            </p:nvSpPr>
            <p:spPr>
              <a:xfrm>
                <a:off x="2853504" y="3942421"/>
                <a:ext cx="2705057" cy="1088702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r>
                  <a:rPr lang="nl-NL" sz="1700" dirty="0">
                    <a:solidFill>
                      <a:srgbClr val="000000"/>
                    </a:solidFill>
                  </a:rPr>
                  <a:t>tegoed</a:t>
                </a:r>
              </a:p>
            </p:txBody>
          </p:sp>
          <p:sp>
            <p:nvSpPr>
              <p:cNvPr id="18" name="Rechthoek 17"/>
              <p:cNvSpPr/>
              <p:nvPr/>
            </p:nvSpPr>
            <p:spPr>
              <a:xfrm>
                <a:off x="2853504" y="4881173"/>
                <a:ext cx="2705057" cy="1244990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+"/>
                </a:pPr>
                <a:r>
                  <a:rPr lang="nl-NL" sz="1700" dirty="0">
                    <a:solidFill>
                      <a:srgbClr val="000000"/>
                    </a:solidFill>
                  </a:rPr>
                  <a:t>opnemen</a:t>
                </a:r>
              </a:p>
              <a:p>
                <a:pPr marL="424785" indent="-424785">
                  <a:buFont typeface="Lucida Grande"/>
                  <a:buChar char="+"/>
                </a:pPr>
                <a:r>
                  <a:rPr lang="nl-NL" sz="1700" dirty="0">
                    <a:solidFill>
                      <a:srgbClr val="000000"/>
                    </a:solidFill>
                  </a:rPr>
                  <a:t>storten</a:t>
                </a:r>
                <a:endParaRPr lang="nl-NL" sz="1700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9" name="Groeperen 18"/>
            <p:cNvGrpSpPr/>
            <p:nvPr/>
          </p:nvGrpSpPr>
          <p:grpSpPr>
            <a:xfrm>
              <a:off x="6477791" y="4451399"/>
              <a:ext cx="2666209" cy="1090009"/>
              <a:chOff x="2853504" y="3411366"/>
              <a:chExt cx="2705057" cy="1766906"/>
            </a:xfrm>
            <a:solidFill>
              <a:schemeClr val="bg1"/>
            </a:solidFill>
          </p:grpSpPr>
          <p:sp>
            <p:nvSpPr>
              <p:cNvPr id="20" name="Rechthoek 19"/>
              <p:cNvSpPr/>
              <p:nvPr/>
            </p:nvSpPr>
            <p:spPr>
              <a:xfrm>
                <a:off x="2853504" y="3411366"/>
                <a:ext cx="2705057" cy="531057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1700" dirty="0" err="1">
                    <a:solidFill>
                      <a:srgbClr val="000000"/>
                    </a:solidFill>
                  </a:rPr>
                  <a:t>CreditCard</a:t>
                </a:r>
                <a:endParaRPr lang="nl-NL" sz="17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hthoek 21"/>
              <p:cNvSpPr/>
              <p:nvPr/>
            </p:nvSpPr>
            <p:spPr>
              <a:xfrm>
                <a:off x="2853504" y="4563611"/>
                <a:ext cx="2705057" cy="614661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+"/>
                </a:pPr>
                <a:r>
                  <a:rPr lang="nl-NL" sz="1700" dirty="0">
                    <a:solidFill>
                      <a:srgbClr val="000000"/>
                    </a:solidFill>
                  </a:rPr>
                  <a:t>check</a:t>
                </a:r>
                <a:endParaRPr lang="nl-NL" sz="17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1" name="Rechthoek 20"/>
              <p:cNvSpPr/>
              <p:nvPr/>
            </p:nvSpPr>
            <p:spPr>
              <a:xfrm>
                <a:off x="2853504" y="3942421"/>
                <a:ext cx="2705057" cy="635794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r>
                  <a:rPr lang="nl-NL" sz="1700" dirty="0">
                    <a:solidFill>
                      <a:srgbClr val="000000"/>
                    </a:solidFill>
                  </a:rPr>
                  <a:t>credit</a:t>
                </a:r>
              </a:p>
            </p:txBody>
          </p:sp>
        </p:grpSp>
        <p:grpSp>
          <p:nvGrpSpPr>
            <p:cNvPr id="23" name="Groeperen 22"/>
            <p:cNvGrpSpPr/>
            <p:nvPr/>
          </p:nvGrpSpPr>
          <p:grpSpPr>
            <a:xfrm>
              <a:off x="6477791" y="5675234"/>
              <a:ext cx="2666209" cy="1090009"/>
              <a:chOff x="2853504" y="3411366"/>
              <a:chExt cx="2705057" cy="1766906"/>
            </a:xfrm>
            <a:solidFill>
              <a:schemeClr val="bg1"/>
            </a:solidFill>
          </p:grpSpPr>
          <p:sp>
            <p:nvSpPr>
              <p:cNvPr id="24" name="Rechthoek 23"/>
              <p:cNvSpPr/>
              <p:nvPr/>
            </p:nvSpPr>
            <p:spPr>
              <a:xfrm>
                <a:off x="2853504" y="3411366"/>
                <a:ext cx="2705057" cy="531057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nl-NL" sz="1700" dirty="0">
                    <a:solidFill>
                      <a:srgbClr val="000000"/>
                    </a:solidFill>
                  </a:rPr>
                  <a:t>Verzekering</a:t>
                </a:r>
              </a:p>
            </p:txBody>
          </p:sp>
          <p:sp>
            <p:nvSpPr>
              <p:cNvPr id="25" name="Rechthoek 24"/>
              <p:cNvSpPr/>
              <p:nvPr/>
            </p:nvSpPr>
            <p:spPr>
              <a:xfrm>
                <a:off x="2853504" y="3942421"/>
                <a:ext cx="2705057" cy="635794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-"/>
                </a:pPr>
                <a:r>
                  <a:rPr lang="nl-NL" sz="1700" dirty="0">
                    <a:solidFill>
                      <a:srgbClr val="000000"/>
                    </a:solidFill>
                  </a:rPr>
                  <a:t>bedrag</a:t>
                </a:r>
              </a:p>
            </p:txBody>
          </p:sp>
          <p:sp>
            <p:nvSpPr>
              <p:cNvPr id="26" name="Rechthoek 25"/>
              <p:cNvSpPr/>
              <p:nvPr/>
            </p:nvSpPr>
            <p:spPr>
              <a:xfrm>
                <a:off x="2853504" y="4563611"/>
                <a:ext cx="2705057" cy="614661"/>
              </a:xfrm>
              <a:prstGeom prst="rect">
                <a:avLst/>
              </a:prstGeom>
              <a:grpFill/>
              <a:ln>
                <a:solidFill>
                  <a:srgbClr val="ACBE2A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marL="424785" indent="-424785">
                  <a:buFont typeface="Lucida Grande"/>
                  <a:buChar char="+"/>
                </a:pPr>
                <a:r>
                  <a:rPr lang="nl-NL" sz="1700" dirty="0">
                    <a:solidFill>
                      <a:srgbClr val="000000"/>
                    </a:solidFill>
                  </a:rPr>
                  <a:t>check()</a:t>
                </a:r>
                <a:endParaRPr lang="nl-NL" sz="1700" dirty="0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28" name="Rechte verbindingslijn met pijl 27"/>
            <p:cNvCxnSpPr>
              <a:stCxn id="17" idx="3"/>
              <a:endCxn id="21" idx="1"/>
            </p:cNvCxnSpPr>
            <p:nvPr/>
          </p:nvCxnSpPr>
          <p:spPr>
            <a:xfrm flipV="1">
              <a:off x="5920712" y="4975119"/>
              <a:ext cx="557079" cy="421567"/>
            </a:xfrm>
            <a:prstGeom prst="straightConnector1">
              <a:avLst/>
            </a:prstGeom>
            <a:ln w="38100" cmpd="sng">
              <a:solidFill>
                <a:srgbClr val="ACBE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met pijl 31"/>
            <p:cNvCxnSpPr>
              <a:stCxn id="17" idx="3"/>
              <a:endCxn id="25" idx="1"/>
            </p:cNvCxnSpPr>
            <p:nvPr/>
          </p:nvCxnSpPr>
          <p:spPr>
            <a:xfrm>
              <a:off x="5920712" y="5396686"/>
              <a:ext cx="557079" cy="802268"/>
            </a:xfrm>
            <a:prstGeom prst="straightConnector1">
              <a:avLst/>
            </a:prstGeom>
            <a:ln w="38100" cmpd="sng">
              <a:solidFill>
                <a:srgbClr val="ACBE2A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eperen 8"/>
          <p:cNvGrpSpPr/>
          <p:nvPr/>
        </p:nvGrpSpPr>
        <p:grpSpPr>
          <a:xfrm>
            <a:off x="2225362" y="4437762"/>
            <a:ext cx="3556797" cy="2485667"/>
            <a:chOff x="2853504" y="3411366"/>
            <a:chExt cx="2705057" cy="2714797"/>
          </a:xfrm>
          <a:solidFill>
            <a:schemeClr val="bg1"/>
          </a:solidFill>
        </p:grpSpPr>
        <p:sp>
          <p:nvSpPr>
            <p:cNvPr id="12" name="Rechthoek 11"/>
            <p:cNvSpPr/>
            <p:nvPr/>
          </p:nvSpPr>
          <p:spPr>
            <a:xfrm>
              <a:off x="2853504" y="3411366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Bankrekening</a:t>
              </a: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2853504" y="394242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500" dirty="0">
                  <a:solidFill>
                    <a:srgbClr val="000000"/>
                  </a:solidFill>
                </a:rPr>
                <a:t>tegoed</a:t>
              </a:r>
            </a:p>
            <a:p>
              <a:pPr marL="424785" indent="-424785">
                <a:buFont typeface="Lucida Grande"/>
                <a:buChar char="-"/>
              </a:pPr>
              <a:r>
                <a:rPr lang="nl-NL" sz="1500" dirty="0" err="1">
                  <a:solidFill>
                    <a:srgbClr val="000000"/>
                  </a:solidFill>
                </a:rPr>
                <a:t>verzekeringsBedrag</a:t>
              </a:r>
              <a:endParaRPr lang="nl-NL" sz="15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-"/>
              </a:pPr>
              <a:r>
                <a:rPr lang="nl-NL" sz="1500" dirty="0">
                  <a:solidFill>
                    <a:srgbClr val="000000"/>
                  </a:solidFill>
                </a:rPr>
                <a:t>credit</a:t>
              </a: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2853504" y="4881173"/>
              <a:ext cx="2705057" cy="1244990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1500" dirty="0">
                  <a:solidFill>
                    <a:srgbClr val="000000"/>
                  </a:solidFill>
                </a:rPr>
                <a:t>opnemen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500" dirty="0">
                  <a:solidFill>
                    <a:srgbClr val="000000"/>
                  </a:solidFill>
                </a:rPr>
                <a:t>storten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500" dirty="0" err="1">
                  <a:solidFill>
                    <a:srgbClr val="000000"/>
                  </a:solidFill>
                </a:rPr>
                <a:t>checkVerzekering</a:t>
              </a:r>
              <a:endParaRPr lang="nl-NL" sz="15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500" dirty="0" err="1">
                  <a:solidFill>
                    <a:srgbClr val="000000"/>
                  </a:solidFill>
                </a:rPr>
                <a:t>checkCreditCard</a:t>
              </a:r>
              <a:endParaRPr lang="nl-NL" sz="15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5" name="Tekstvak 34"/>
          <p:cNvSpPr txBox="1"/>
          <p:nvPr/>
        </p:nvSpPr>
        <p:spPr>
          <a:xfrm>
            <a:off x="9199869" y="3100762"/>
            <a:ext cx="1823176" cy="668380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</p:txBody>
      </p:sp>
      <p:cxnSp>
        <p:nvCxnSpPr>
          <p:cNvPr id="39" name="Rechte verbindingslijn met pijl 38"/>
          <p:cNvCxnSpPr>
            <a:stCxn id="35" idx="0"/>
            <a:endCxn id="42" idx="2"/>
          </p:cNvCxnSpPr>
          <p:nvPr/>
        </p:nvCxnSpPr>
        <p:spPr>
          <a:xfrm flipV="1">
            <a:off x="10111457" y="1601228"/>
            <a:ext cx="4882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41" name="Groeperen 40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42" name="Tekstvak 41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43" name="Tekstvak 42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93870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Kwaliteitscriteria: </a:t>
            </a:r>
            <a:r>
              <a:rPr lang="nl-NL" dirty="0" err="1" smtClean="0"/>
              <a:t>Primitiefheid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 smtClean="0"/>
              <a:t>Een klasse biedt slechts een enkele manier om iets te doen</a:t>
            </a:r>
          </a:p>
          <a:p>
            <a:r>
              <a:rPr lang="nl-NL" dirty="0" smtClean="0"/>
              <a:t>Dit heet </a:t>
            </a:r>
            <a:r>
              <a:rPr lang="nl-NL" i="1" dirty="0" err="1" smtClean="0"/>
              <a:t>primitiefheid</a:t>
            </a:r>
            <a:r>
              <a:rPr lang="nl-NL" dirty="0" smtClean="0"/>
              <a:t> (</a:t>
            </a:r>
            <a:r>
              <a:rPr lang="nl-NL" i="1" dirty="0" err="1" smtClean="0"/>
              <a:t>primitiveness</a:t>
            </a:r>
            <a:r>
              <a:rPr lang="nl-NL" dirty="0" smtClean="0"/>
              <a:t>).</a:t>
            </a:r>
          </a:p>
          <a:p>
            <a:pPr lvl="1"/>
            <a:r>
              <a:rPr lang="nl-NL" dirty="0" smtClean="0"/>
              <a:t>Doel: hoog</a:t>
            </a:r>
            <a:endParaRPr lang="nl-NL" dirty="0"/>
          </a:p>
        </p:txBody>
      </p:sp>
      <p:grpSp>
        <p:nvGrpSpPr>
          <p:cNvPr id="9" name="Groeperen 8"/>
          <p:cNvGrpSpPr/>
          <p:nvPr/>
        </p:nvGrpSpPr>
        <p:grpSpPr>
          <a:xfrm>
            <a:off x="4138289" y="4409787"/>
            <a:ext cx="4536546" cy="2485669"/>
            <a:chOff x="2853504" y="3411365"/>
            <a:chExt cx="2705058" cy="2714798"/>
          </a:xfrm>
          <a:solidFill>
            <a:schemeClr val="bg1"/>
          </a:solidFill>
        </p:grpSpPr>
        <p:sp>
          <p:nvSpPr>
            <p:cNvPr id="12" name="Rechthoek 11"/>
            <p:cNvSpPr/>
            <p:nvPr/>
          </p:nvSpPr>
          <p:spPr>
            <a:xfrm>
              <a:off x="2853505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Bankrekening</a:t>
              </a: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2853504" y="394242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>
                  <a:solidFill>
                    <a:srgbClr val="000000"/>
                  </a:solidFill>
                </a:rPr>
                <a:t>tegoed</a:t>
              </a: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2853504" y="4881173"/>
              <a:ext cx="2705057" cy="1244990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1500" dirty="0">
                  <a:solidFill>
                    <a:srgbClr val="000000"/>
                  </a:solidFill>
                </a:rPr>
                <a:t>opnemen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500" dirty="0">
                  <a:solidFill>
                    <a:srgbClr val="000000"/>
                  </a:solidFill>
                </a:rPr>
                <a:t>storten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500" dirty="0" err="1">
                  <a:solidFill>
                    <a:srgbClr val="000000"/>
                  </a:solidFill>
                </a:rPr>
                <a:t>stortGrootBedrag</a:t>
              </a:r>
              <a:endParaRPr lang="nl-NL" sz="1500" dirty="0">
                <a:solidFill>
                  <a:srgbClr val="000000"/>
                </a:solidFill>
              </a:endParaRPr>
            </a:p>
            <a:p>
              <a:pPr marL="424785" indent="-424785">
                <a:buFont typeface="Lucida Grande"/>
                <a:buChar char="+"/>
              </a:pPr>
              <a:r>
                <a:rPr lang="nl-NL" sz="1500" dirty="0" err="1">
                  <a:solidFill>
                    <a:srgbClr val="000000"/>
                  </a:solidFill>
                </a:rPr>
                <a:t>meerStortingen</a:t>
              </a:r>
              <a:endParaRPr lang="nl-NL" sz="15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5" name="Groeperen 14"/>
          <p:cNvGrpSpPr/>
          <p:nvPr/>
        </p:nvGrpSpPr>
        <p:grpSpPr>
          <a:xfrm>
            <a:off x="4137475" y="4389239"/>
            <a:ext cx="4536546" cy="2485669"/>
            <a:chOff x="2853504" y="3411365"/>
            <a:chExt cx="2705058" cy="2714798"/>
          </a:xfrm>
          <a:solidFill>
            <a:schemeClr val="bg1"/>
          </a:solidFill>
        </p:grpSpPr>
        <p:sp>
          <p:nvSpPr>
            <p:cNvPr id="16" name="Rechthoek 15"/>
            <p:cNvSpPr/>
            <p:nvPr/>
          </p:nvSpPr>
          <p:spPr>
            <a:xfrm>
              <a:off x="2853505" y="3411365"/>
              <a:ext cx="2705057" cy="531057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nl-NL" sz="2000" dirty="0">
                  <a:solidFill>
                    <a:srgbClr val="000000"/>
                  </a:solidFill>
                </a:rPr>
                <a:t>Bankrekening</a:t>
              </a:r>
            </a:p>
          </p:txBody>
        </p:sp>
        <p:sp>
          <p:nvSpPr>
            <p:cNvPr id="17" name="Rechthoek 16"/>
            <p:cNvSpPr/>
            <p:nvPr/>
          </p:nvSpPr>
          <p:spPr>
            <a:xfrm>
              <a:off x="2853504" y="3942421"/>
              <a:ext cx="2705057" cy="1088702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-"/>
              </a:pPr>
              <a:r>
                <a:rPr lang="nl-NL" sz="1700" dirty="0">
                  <a:solidFill>
                    <a:srgbClr val="000000"/>
                  </a:solidFill>
                </a:rPr>
                <a:t>tegoed</a:t>
              </a:r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853504" y="4881173"/>
              <a:ext cx="2705057" cy="1244990"/>
            </a:xfrm>
            <a:prstGeom prst="rect">
              <a:avLst/>
            </a:prstGeom>
            <a:grpFill/>
            <a:ln>
              <a:solidFill>
                <a:srgbClr val="ACBE2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424785" indent="-424785">
                <a:buFont typeface="Lucida Grande"/>
                <a:buChar char="+"/>
              </a:pPr>
              <a:r>
                <a:rPr lang="nl-NL" sz="1700" dirty="0">
                  <a:solidFill>
                    <a:srgbClr val="000000"/>
                  </a:solidFill>
                </a:rPr>
                <a:t>opnemen</a:t>
              </a:r>
            </a:p>
            <a:p>
              <a:pPr marL="424785" indent="-424785">
                <a:buFont typeface="Lucida Grande"/>
                <a:buChar char="+"/>
              </a:pPr>
              <a:r>
                <a:rPr lang="nl-NL" sz="1700" dirty="0">
                  <a:solidFill>
                    <a:srgbClr val="000000"/>
                  </a:solidFill>
                </a:rPr>
                <a:t>storten</a:t>
              </a:r>
              <a:endParaRPr lang="nl-NL" sz="17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6" name="Tekstvak 5"/>
          <p:cNvSpPr txBox="1"/>
          <p:nvPr/>
        </p:nvSpPr>
        <p:spPr>
          <a:xfrm>
            <a:off x="5299938" y="6057620"/>
            <a:ext cx="60990" cy="806879"/>
          </a:xfrm>
          <a:prstGeom prst="rect">
            <a:avLst/>
          </a:prstGeom>
          <a:noFill/>
          <a:ln>
            <a:noFill/>
          </a:ln>
        </p:spPr>
        <p:txBody>
          <a:bodyPr wrap="square" lIns="113276" tIns="56638" rIns="113276" bIns="56638" rtlCol="0">
            <a:spAutoFit/>
          </a:bodyPr>
          <a:lstStyle/>
          <a:p>
            <a:r>
              <a:rPr lang="nl-NL" sz="4500" b="1" dirty="0">
                <a:solidFill>
                  <a:srgbClr val="C0504D"/>
                </a:solidFill>
              </a:rPr>
              <a:t>X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9199869" y="3100762"/>
            <a:ext cx="1823176" cy="945379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pPr algn="ctr"/>
            <a:r>
              <a:rPr lang="nl-NL" dirty="0" smtClean="0">
                <a:solidFill>
                  <a:srgbClr val="ACBE2A"/>
                </a:solidFill>
              </a:rPr>
              <a:t>Compleetheid</a:t>
            </a: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Uitsluitendheid</a:t>
            </a:r>
            <a:endParaRPr lang="nl-NL" dirty="0" smtClean="0">
              <a:solidFill>
                <a:srgbClr val="ACBE2A"/>
              </a:solidFill>
            </a:endParaRPr>
          </a:p>
          <a:p>
            <a:pPr algn="ctr"/>
            <a:r>
              <a:rPr lang="nl-NL" dirty="0" err="1" smtClean="0">
                <a:solidFill>
                  <a:srgbClr val="ACBE2A"/>
                </a:solidFill>
              </a:rPr>
              <a:t>Primitiefheid</a:t>
            </a:r>
            <a:endParaRPr lang="nl-NL" dirty="0" smtClean="0">
              <a:solidFill>
                <a:srgbClr val="ACBE2A"/>
              </a:solidFill>
            </a:endParaRPr>
          </a:p>
        </p:txBody>
      </p:sp>
      <p:cxnSp>
        <p:nvCxnSpPr>
          <p:cNvPr id="27" name="Rechte verbindingslijn met pijl 26"/>
          <p:cNvCxnSpPr>
            <a:stCxn id="23" idx="0"/>
            <a:endCxn id="30" idx="2"/>
          </p:cNvCxnSpPr>
          <p:nvPr/>
        </p:nvCxnSpPr>
        <p:spPr>
          <a:xfrm flipV="1">
            <a:off x="10111457" y="1601228"/>
            <a:ext cx="4882" cy="149953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 rot="5400000">
            <a:off x="10902958" y="3617904"/>
            <a:ext cx="1008951" cy="391381"/>
          </a:xfrm>
          <a:prstGeom prst="rect">
            <a:avLst/>
          </a:prstGeom>
          <a:noFill/>
        </p:spPr>
        <p:txBody>
          <a:bodyPr wrap="none" lIns="113276" tIns="56638" rIns="113276" bIns="56638" rtlCol="0">
            <a:spAutoFit/>
          </a:bodyPr>
          <a:lstStyle/>
          <a:p>
            <a:r>
              <a:rPr lang="nl-NL" dirty="0" smtClean="0">
                <a:solidFill>
                  <a:srgbClr val="8592BC"/>
                </a:solidFill>
              </a:rPr>
              <a:t>Criteria</a:t>
            </a:r>
            <a:endParaRPr lang="nl-NL" dirty="0">
              <a:solidFill>
                <a:srgbClr val="8592BC"/>
              </a:solidFill>
            </a:endParaRPr>
          </a:p>
        </p:txBody>
      </p:sp>
      <p:grpSp>
        <p:nvGrpSpPr>
          <p:cNvPr id="29" name="Groeperen 28"/>
          <p:cNvGrpSpPr/>
          <p:nvPr/>
        </p:nvGrpSpPr>
        <p:grpSpPr>
          <a:xfrm>
            <a:off x="9143957" y="644824"/>
            <a:ext cx="2437115" cy="956404"/>
            <a:chOff x="6774534" y="1570458"/>
            <a:chExt cx="1826885" cy="860047"/>
          </a:xfrm>
        </p:grpSpPr>
        <p:sp>
          <p:nvSpPr>
            <p:cNvPr id="30" name="Tekstvak 29"/>
            <p:cNvSpPr txBox="1"/>
            <p:nvPr/>
          </p:nvSpPr>
          <p:spPr>
            <a:xfrm>
              <a:off x="6774534" y="1600200"/>
              <a:ext cx="1457813" cy="830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Begrijpelijkheid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Uitbreidbaarheid</a:t>
              </a:r>
            </a:p>
            <a:p>
              <a:pPr algn="ctr"/>
              <a:r>
                <a:rPr lang="nl-NL" dirty="0" smtClean="0">
                  <a:solidFill>
                    <a:srgbClr val="ACBE2A"/>
                  </a:solidFill>
                </a:rPr>
                <a:t>Aanpasbaarheid</a:t>
              </a:r>
              <a:endParaRPr lang="nl-NL" dirty="0">
                <a:solidFill>
                  <a:srgbClr val="ACBE2A"/>
                </a:solidFill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 rot="5400000">
              <a:off x="8054914" y="1840108"/>
              <a:ext cx="816155" cy="276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8592BC"/>
                  </a:solidFill>
                </a:rPr>
                <a:t>Doelen</a:t>
              </a:r>
              <a:endParaRPr lang="nl-NL" dirty="0">
                <a:solidFill>
                  <a:srgbClr val="8592B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143841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f56913c5f5afd7ec22edc112653c67e16e02fa6"/>
</p:tagLst>
</file>

<file path=ppt/theme/theme1.xml><?xml version="1.0" encoding="utf-8"?>
<a:theme xmlns:a="http://schemas.openxmlformats.org/drawingml/2006/main" name="Corporate template-set Universiteit Leiden">
  <a:themeElements>
    <a:clrScheme name="Aangepast 30">
      <a:dk1>
        <a:srgbClr val="000000"/>
      </a:dk1>
      <a:lt1>
        <a:srgbClr val="FFFFFF"/>
      </a:lt1>
      <a:dk2>
        <a:srgbClr val="8592BC"/>
      </a:dk2>
      <a:lt2>
        <a:srgbClr val="0C2577"/>
      </a:lt2>
      <a:accent1>
        <a:srgbClr val="9EBA2E"/>
      </a:accent1>
      <a:accent2>
        <a:srgbClr val="5CB1EB"/>
      </a:accent2>
      <a:accent3>
        <a:srgbClr val="34A3A9"/>
      </a:accent3>
      <a:accent4>
        <a:srgbClr val="F46E32"/>
      </a:accent4>
      <a:accent5>
        <a:srgbClr val="2C712D"/>
      </a:accent5>
      <a:accent6>
        <a:srgbClr val="B02079"/>
      </a:accent6>
      <a:hlink>
        <a:srgbClr val="0033CC"/>
      </a:hlink>
      <a:folHlink>
        <a:srgbClr val="7030A0"/>
      </a:folHlink>
    </a:clrScheme>
    <a:fontScheme name="Universiteit Leid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108000" rIns="108000" bIns="108000" rtlCol="0">
        <a:noAutofit/>
      </a:bodyPr>
      <a:lstStyle>
        <a:defPPr>
          <a:defRPr noProof="0" dirty="0" err="1" smtClean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9708</TotalTime>
  <Words>2398</Words>
  <Application>Microsoft Macintosh PowerPoint</Application>
  <PresentationFormat>Aangepast</PresentationFormat>
  <Paragraphs>550</Paragraphs>
  <Slides>44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44</vt:i4>
      </vt:variant>
    </vt:vector>
  </HeadingPairs>
  <TitlesOfParts>
    <vt:vector size="45" baseType="lpstr">
      <vt:lpstr>Corporate template-set Universiteit Leiden</vt:lpstr>
      <vt:lpstr>Design</vt:lpstr>
      <vt:lpstr>Analysis Klassendiagram</vt:lpstr>
      <vt:lpstr>Analysis vs. Design Klassendiagram</vt:lpstr>
      <vt:lpstr>Kwaliteit van ontwerp</vt:lpstr>
      <vt:lpstr>Kwaliteitsdoelen</vt:lpstr>
      <vt:lpstr>Kwaliteitsdoelen</vt:lpstr>
      <vt:lpstr>Kwaliteitscriteria: Compleetheid</vt:lpstr>
      <vt:lpstr>Kwaliteitscriteria: Uitsluitendheid</vt:lpstr>
      <vt:lpstr>Kwaliteitscriteria: Primitiefheid</vt:lpstr>
      <vt:lpstr>Kwaliteitscriteria: Cohesie</vt:lpstr>
      <vt:lpstr>Kwaliteitscriteria: cohesie</vt:lpstr>
      <vt:lpstr>Kwaliteitscriteria: Koppeling</vt:lpstr>
      <vt:lpstr>Kwaliteitscriteria: Koppeling</vt:lpstr>
      <vt:lpstr>Kwaliteitscriteria</vt:lpstr>
      <vt:lpstr>Kwaliteitsmethodiek</vt:lpstr>
      <vt:lpstr>Types: UML syntax</vt:lpstr>
      <vt:lpstr>Encapsulatie</vt:lpstr>
      <vt:lpstr>Encapsulatie: UML syntax</vt:lpstr>
      <vt:lpstr>Encapsulatie: UML syntax</vt:lpstr>
      <vt:lpstr>Bewaren van modellen?</vt:lpstr>
      <vt:lpstr>Constraints</vt:lpstr>
      <vt:lpstr>Navigability: UML syntax</vt:lpstr>
      <vt:lpstr>Navigability: UML syntax</vt:lpstr>
      <vt:lpstr>Case 1: Mario</vt:lpstr>
      <vt:lpstr>Navigability unary association</vt:lpstr>
      <vt:lpstr>Navigability unary association</vt:lpstr>
      <vt:lpstr>Case 5: Animal Kingdom</vt:lpstr>
      <vt:lpstr>Case 5: Animal Kingdom</vt:lpstr>
      <vt:lpstr>Case 5: Animal Kingdom</vt:lpstr>
      <vt:lpstr>Abstract Class: UML Syntax</vt:lpstr>
      <vt:lpstr>Case 5: Animal Kingdom (extension)</vt:lpstr>
      <vt:lpstr>Implementation of methods</vt:lpstr>
      <vt:lpstr>Abstract Method: UML Syntax</vt:lpstr>
      <vt:lpstr>Polymorphism</vt:lpstr>
      <vt:lpstr>Polymorphism</vt:lpstr>
      <vt:lpstr>Case 5: Animal Kingdom</vt:lpstr>
      <vt:lpstr>Analysis vs. Design Klassendiagram</vt:lpstr>
      <vt:lpstr>Abstraction</vt:lpstr>
      <vt:lpstr>Abstraction</vt:lpstr>
      <vt:lpstr>Interface</vt:lpstr>
      <vt:lpstr>Interface: UML Syntax</vt:lpstr>
      <vt:lpstr>Example application for interface</vt:lpstr>
      <vt:lpstr>Example application for interface: Observer pattern</vt:lpstr>
      <vt:lpstr>Next up…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template-set Universiteit Leiden</dc:title>
  <dc:creator>PPTsolutions</dc:creator>
  <cp:lastModifiedBy>Tim Cocx</cp:lastModifiedBy>
  <cp:revision>293</cp:revision>
  <dcterms:created xsi:type="dcterms:W3CDTF">2015-03-10T08:05:39Z</dcterms:created>
  <dcterms:modified xsi:type="dcterms:W3CDTF">2017-04-21T10:59:24Z</dcterms:modified>
</cp:coreProperties>
</file>