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99" r:id="rId4"/>
    <p:sldId id="305" r:id="rId5"/>
    <p:sldId id="300" r:id="rId6"/>
    <p:sldId id="258" r:id="rId7"/>
    <p:sldId id="260" r:id="rId8"/>
    <p:sldId id="262" r:id="rId9"/>
    <p:sldId id="265" r:id="rId10"/>
    <p:sldId id="263" r:id="rId11"/>
    <p:sldId id="267" r:id="rId12"/>
    <p:sldId id="268" r:id="rId13"/>
    <p:sldId id="269" r:id="rId14"/>
    <p:sldId id="266" r:id="rId15"/>
    <p:sldId id="264" r:id="rId16"/>
    <p:sldId id="270" r:id="rId17"/>
    <p:sldId id="261" r:id="rId18"/>
    <p:sldId id="271" r:id="rId19"/>
    <p:sldId id="289" r:id="rId20"/>
    <p:sldId id="290" r:id="rId21"/>
    <p:sldId id="291" r:id="rId22"/>
    <p:sldId id="273" r:id="rId23"/>
    <p:sldId id="274" r:id="rId24"/>
    <p:sldId id="292" r:id="rId25"/>
    <p:sldId id="309" r:id="rId26"/>
    <p:sldId id="275" r:id="rId27"/>
    <p:sldId id="306" r:id="rId28"/>
    <p:sldId id="276" r:id="rId29"/>
    <p:sldId id="301" r:id="rId30"/>
    <p:sldId id="277" r:id="rId31"/>
    <p:sldId id="278" r:id="rId32"/>
    <p:sldId id="279" r:id="rId33"/>
    <p:sldId id="293" r:id="rId34"/>
    <p:sldId id="295" r:id="rId35"/>
    <p:sldId id="296" r:id="rId36"/>
    <p:sldId id="297" r:id="rId37"/>
    <p:sldId id="298" r:id="rId38"/>
    <p:sldId id="282" r:id="rId39"/>
    <p:sldId id="283" r:id="rId40"/>
    <p:sldId id="285" r:id="rId41"/>
    <p:sldId id="307" r:id="rId42"/>
    <p:sldId id="287" r:id="rId43"/>
    <p:sldId id="288" r:id="rId44"/>
    <p:sldId id="302" r:id="rId45"/>
    <p:sldId id="286" r:id="rId46"/>
    <p:sldId id="281" r:id="rId47"/>
  </p:sldIdLst>
  <p:sldSz cx="9144000" cy="6858000" type="screen4x3"/>
  <p:notesSz cx="6858000" cy="9144000"/>
  <p:embeddedFontLst>
    <p:embeddedFont>
      <p:font typeface="Minion" panose="02010600030101010101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5"/>
    <a:srgbClr val="0C2577"/>
    <a:srgbClr val="0092A7"/>
    <a:srgbClr val="5692C9"/>
    <a:srgbClr val="EB7D11"/>
    <a:srgbClr val="DC002E"/>
    <a:srgbClr val="A6006A"/>
    <a:srgbClr val="D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>
      <p:cViewPr varScale="1">
        <p:scale>
          <a:sx n="71" d="100"/>
          <a:sy n="71" d="100"/>
        </p:scale>
        <p:origin x="113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C079CF7-1AFC-4FC2-B0EB-309C521E8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2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FF672-DD15-4F96-A2C5-D6F9EA7E39BF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9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59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57775"/>
            <a:ext cx="9144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FontTx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08500"/>
            <a:ext cx="8064500" cy="3603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16862" cy="14398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/>
              <a:t>Discover the world at Leiden University</a:t>
            </a:r>
          </a:p>
        </p:txBody>
      </p:sp>
      <p:pic>
        <p:nvPicPr>
          <p:cNvPr id="5193" name="Picture 73" descr="Logo-UniversiteitLeiden-NL-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221288"/>
            <a:ext cx="2681288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25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2033587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64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36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87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0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9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8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6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6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0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/>
              <a:t>Discover the world at Leiden University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Text</a:t>
            </a:r>
          </a:p>
          <a:p>
            <a:pPr lvl="2"/>
            <a:r>
              <a:rPr lang="en-US" smtClean="0"/>
              <a:t>Text</a:t>
            </a:r>
          </a:p>
          <a:p>
            <a:pPr lvl="3"/>
            <a:r>
              <a:rPr lang="en-US" smtClean="0"/>
              <a:t>Text</a:t>
            </a:r>
          </a:p>
          <a:p>
            <a:pPr lvl="4"/>
            <a:r>
              <a:rPr lang="en-US" smtClean="0"/>
              <a:t>Text</a:t>
            </a:r>
          </a:p>
          <a:p>
            <a:pPr lvl="4"/>
            <a:r>
              <a:rPr lang="en-US" smtClean="0"/>
              <a:t>Text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3200">
          <a:solidFill>
            <a:srgbClr val="0C25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rgbClr val="0C2577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rgbClr val="0C2577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1268413"/>
            <a:ext cx="8382000" cy="1398587"/>
          </a:xfrm>
        </p:spPr>
        <p:txBody>
          <a:bodyPr/>
          <a:lstStyle/>
          <a:p>
            <a:r>
              <a:rPr lang="en-GB" altLang="zh-CN" dirty="0">
                <a:ea typeface="宋体" panose="02010600030101010101" pitchFamily="2" charset="-122"/>
              </a:rPr>
              <a:t> 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2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DeepIndex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Accurate and Efficient </a:t>
            </a:r>
            <a:b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Image Retrieval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nl-NL" sz="2000" u="sng" dirty="0" smtClean="0">
                <a:ea typeface="宋体" panose="02010600030101010101" pitchFamily="2" charset="-122"/>
              </a:rPr>
              <a:t>Yu Liu</a:t>
            </a:r>
            <a:r>
              <a:rPr lang="nl-NL" altLang="zh-CN" sz="2000" dirty="0" smtClean="0">
                <a:ea typeface="宋体" panose="02010600030101010101" pitchFamily="2" charset="-122"/>
              </a:rPr>
              <a:t>, Yanming Guo, Song Wu, Michael S. Lew</a:t>
            </a:r>
            <a:endParaRPr lang="en-US" sz="20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41375" y="4508500"/>
            <a:ext cx="7921625" cy="360363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Media Lab, Leiden Institute of Advance Computer Science</a:t>
            </a:r>
            <a:r>
              <a:rPr lang="en-US" dirty="0"/>
              <a:t>	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3217"/>
            <a:ext cx="8001000" cy="26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Elbow Connector 20"/>
          <p:cNvCxnSpPr/>
          <p:nvPr/>
        </p:nvCxnSpPr>
        <p:spPr bwMode="auto">
          <a:xfrm rot="5400000">
            <a:off x="4533900" y="3162300"/>
            <a:ext cx="3276600" cy="1524000"/>
          </a:xfrm>
          <a:prstGeom prst="bentConnector3">
            <a:avLst>
              <a:gd name="adj1" fmla="val 44020"/>
            </a:avLst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2781697" y="3009503"/>
            <a:ext cx="1447800" cy="79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533400" y="3733800"/>
            <a:ext cx="4876800" cy="33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6482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5181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219200" y="1447800"/>
            <a:ext cx="1752600" cy="457200"/>
          </a:xfrm>
          <a:prstGeom prst="wedgeRectCallout">
            <a:avLst>
              <a:gd name="adj1" fmla="val -20228"/>
              <a:gd name="adj2" fmla="val 96902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inion" pitchFamily="2" charset="0"/>
              </a:rPr>
              <a:t>Spatial patches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343400" y="1447800"/>
            <a:ext cx="2667000" cy="457200"/>
          </a:xfrm>
          <a:prstGeom prst="wedgeRectCallout">
            <a:avLst>
              <a:gd name="adj1" fmla="val -20912"/>
              <a:gd name="adj2" fmla="val 117893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rgbClr val="0070C0"/>
                </a:solidFill>
              </a:rPr>
              <a:t>Deep feature extraction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3379787"/>
          </a:xfrm>
        </p:spPr>
        <p:txBody>
          <a:bodyPr/>
          <a:lstStyle/>
          <a:p>
            <a:r>
              <a:rPr lang="en-US" dirty="0" smtClean="0"/>
              <a:t>Pre-trained models</a:t>
            </a:r>
          </a:p>
          <a:p>
            <a:pPr lvl="1"/>
            <a:r>
              <a:rPr lang="en-US" dirty="0" err="1" smtClean="0"/>
              <a:t>Alexnet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2012)</a:t>
            </a:r>
          </a:p>
          <a:p>
            <a:pPr lvl="1"/>
            <a:r>
              <a:rPr lang="en-US" dirty="0" err="1" smtClean="0"/>
              <a:t>VGGnet</a:t>
            </a:r>
            <a:r>
              <a:rPr lang="en-US" dirty="0" smtClean="0"/>
              <a:t> (K. </a:t>
            </a:r>
            <a:r>
              <a:rPr lang="en-US" dirty="0" err="1" smtClean="0"/>
              <a:t>Simonyan</a:t>
            </a:r>
            <a:r>
              <a:rPr lang="en-US" dirty="0" smtClean="0"/>
              <a:t>, 2015)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fully-connected activations</a:t>
            </a:r>
          </a:p>
          <a:p>
            <a:pPr>
              <a:buNone/>
            </a:pPr>
            <a:r>
              <a:rPr lang="en-US" dirty="0" smtClean="0"/>
              <a:t>    are used as patch features</a:t>
            </a:r>
          </a:p>
          <a:p>
            <a:r>
              <a:rPr lang="en-US" dirty="0" smtClean="0"/>
              <a:t>4096 dimensions</a:t>
            </a:r>
          </a:p>
          <a:p>
            <a:r>
              <a:rPr lang="en-US" dirty="0" smtClean="0"/>
              <a:t>L</a:t>
            </a:r>
            <a:r>
              <a:rPr lang="en-US" sz="2000" dirty="0" smtClean="0"/>
              <a:t>2</a:t>
            </a:r>
            <a:r>
              <a:rPr lang="en-US" dirty="0" smtClean="0"/>
              <a:t> normalization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86401"/>
            <a:ext cx="914400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A. </a:t>
            </a:r>
            <a:r>
              <a:rPr lang="en-US" sz="1400" dirty="0" err="1" smtClean="0">
                <a:solidFill>
                  <a:schemeClr val="tx1"/>
                </a:solidFill>
              </a:rPr>
              <a:t>Krizhevsky</a:t>
            </a:r>
            <a:r>
              <a:rPr lang="en-US" sz="1400" dirty="0" smtClean="0">
                <a:solidFill>
                  <a:schemeClr val="tx1"/>
                </a:solidFill>
              </a:rPr>
              <a:t>, I. </a:t>
            </a:r>
            <a:r>
              <a:rPr lang="en-US" sz="1400" dirty="0" err="1" smtClean="0">
                <a:solidFill>
                  <a:schemeClr val="tx1"/>
                </a:solidFill>
              </a:rPr>
              <a:t>Sutskever</a:t>
            </a:r>
            <a:r>
              <a:rPr lang="en-US" sz="1400" dirty="0" smtClean="0">
                <a:solidFill>
                  <a:schemeClr val="tx1"/>
                </a:solidFill>
              </a:rPr>
              <a:t>, G. E. Hinton. </a:t>
            </a:r>
            <a:r>
              <a:rPr lang="en-US" sz="1400" dirty="0" err="1" smtClean="0">
                <a:solidFill>
                  <a:schemeClr val="tx1"/>
                </a:solidFill>
              </a:rPr>
              <a:t>ImageNet</a:t>
            </a:r>
            <a:r>
              <a:rPr lang="en-US" sz="1400" dirty="0" smtClean="0">
                <a:solidFill>
                  <a:schemeClr val="tx1"/>
                </a:solidFill>
              </a:rPr>
              <a:t> Classification with Deep </a:t>
            </a:r>
            <a:r>
              <a:rPr lang="en-US" sz="1400" dirty="0" err="1" smtClean="0">
                <a:solidFill>
                  <a:schemeClr val="tx1"/>
                </a:solidFill>
              </a:rPr>
              <a:t>Convolutional</a:t>
            </a:r>
            <a:r>
              <a:rPr lang="en-US" sz="1400" dirty="0" smtClean="0">
                <a:solidFill>
                  <a:schemeClr val="tx1"/>
                </a:solidFill>
              </a:rPr>
              <a:t> Neural Networks, NIPS 2012.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K. </a:t>
            </a:r>
            <a:r>
              <a:rPr lang="en-US" sz="1400" dirty="0" err="1" smtClean="0">
                <a:solidFill>
                  <a:schemeClr val="tx1"/>
                </a:solidFill>
              </a:rPr>
              <a:t>Simonyan</a:t>
            </a:r>
            <a:r>
              <a:rPr lang="en-US" sz="1400" dirty="0" smtClean="0">
                <a:solidFill>
                  <a:schemeClr val="tx1"/>
                </a:solidFill>
              </a:rPr>
              <a:t>, A. </a:t>
            </a:r>
            <a:r>
              <a:rPr lang="en-US" sz="1400" dirty="0" err="1" smtClean="0">
                <a:solidFill>
                  <a:schemeClr val="tx1"/>
                </a:solidFill>
              </a:rPr>
              <a:t>Zisserman</a:t>
            </a:r>
            <a:r>
              <a:rPr lang="en-US" sz="1400" dirty="0" smtClean="0">
                <a:solidFill>
                  <a:schemeClr val="tx1"/>
                </a:solidFill>
              </a:rPr>
              <a:t>. Very Deep </a:t>
            </a:r>
            <a:r>
              <a:rPr lang="en-US" sz="1400" dirty="0" err="1" smtClean="0">
                <a:solidFill>
                  <a:schemeClr val="tx1"/>
                </a:solidFill>
              </a:rPr>
              <a:t>Convolutional</a:t>
            </a:r>
            <a:r>
              <a:rPr lang="en-US" sz="1400" dirty="0" smtClean="0">
                <a:solidFill>
                  <a:schemeClr val="tx1"/>
                </a:solidFill>
              </a:rPr>
              <a:t> Networks for Large-Scale Image Recognition, ICLR 2015.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4598987"/>
          </a:xfrm>
        </p:spPr>
        <p:txBody>
          <a:bodyPr/>
          <a:lstStyle/>
          <a:p>
            <a:r>
              <a:rPr lang="en-US" dirty="0" err="1" smtClean="0"/>
              <a:t>Alexnet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2012)</a:t>
            </a:r>
          </a:p>
          <a:p>
            <a:pPr lvl="1"/>
            <a:r>
              <a:rPr lang="en-US" dirty="0" smtClean="0"/>
              <a:t>5 </a:t>
            </a:r>
            <a:r>
              <a:rPr lang="en-US" dirty="0" err="1" smtClean="0"/>
              <a:t>conv</a:t>
            </a:r>
            <a:r>
              <a:rPr lang="en-US" dirty="0" smtClean="0"/>
              <a:t> and 3 fully-connected(</a:t>
            </a:r>
            <a:r>
              <a:rPr lang="en-US" dirty="0" err="1" smtClean="0"/>
              <a:t>fc</a:t>
            </a:r>
            <a:r>
              <a:rPr lang="en-US" dirty="0" smtClean="0"/>
              <a:t>) layers</a:t>
            </a:r>
          </a:p>
          <a:p>
            <a:pPr lvl="1"/>
            <a:r>
              <a:rPr lang="en-US" dirty="0" smtClean="0"/>
              <a:t>fc6 and fc7 (4096-Dim)</a:t>
            </a:r>
          </a:p>
          <a:p>
            <a:pPr lvl="1"/>
            <a:r>
              <a:rPr lang="en-US" dirty="0" err="1" smtClean="0"/>
              <a:t>Caffe</a:t>
            </a:r>
            <a:r>
              <a:rPr lang="en-US" dirty="0" smtClean="0"/>
              <a:t> framework(Y. </a:t>
            </a:r>
            <a:r>
              <a:rPr lang="en-US" dirty="0" err="1" smtClean="0"/>
              <a:t>Jia</a:t>
            </a:r>
            <a:r>
              <a:rPr lang="en-US" dirty="0" smtClean="0"/>
              <a:t>, 2014)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7724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Y. </a:t>
            </a:r>
            <a:r>
              <a:rPr lang="en-US" sz="1400" dirty="0" err="1" smtClean="0">
                <a:solidFill>
                  <a:schemeClr val="tx1"/>
                </a:solidFill>
              </a:rPr>
              <a:t>Jia</a:t>
            </a:r>
            <a:r>
              <a:rPr lang="en-US" sz="1400" dirty="0" smtClean="0">
                <a:solidFill>
                  <a:schemeClr val="tx1"/>
                </a:solidFill>
              </a:rPr>
              <a:t>, et al. </a:t>
            </a:r>
            <a:r>
              <a:rPr lang="en-US" sz="1400" dirty="0" err="1" smtClean="0">
                <a:solidFill>
                  <a:schemeClr val="tx1"/>
                </a:solidFill>
              </a:rPr>
              <a:t>Caffe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Convolutional</a:t>
            </a:r>
            <a:r>
              <a:rPr lang="en-US" sz="1400" dirty="0" smtClean="0">
                <a:solidFill>
                  <a:schemeClr val="tx1"/>
                </a:solidFill>
              </a:rPr>
              <a:t> Architecture for Fast Feature Embedding. ACM Multimedia 2014.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708134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4598987"/>
          </a:xfrm>
        </p:spPr>
        <p:txBody>
          <a:bodyPr/>
          <a:lstStyle/>
          <a:p>
            <a:r>
              <a:rPr lang="en-US" dirty="0" err="1" smtClean="0"/>
              <a:t>VGGnet</a:t>
            </a:r>
            <a:r>
              <a:rPr lang="en-US" dirty="0" smtClean="0"/>
              <a:t> (K. </a:t>
            </a:r>
            <a:r>
              <a:rPr lang="en-US" dirty="0" err="1" smtClean="0"/>
              <a:t>Simonyan</a:t>
            </a:r>
            <a:r>
              <a:rPr lang="en-US" dirty="0" smtClean="0"/>
              <a:t>, 2015)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conv</a:t>
            </a:r>
            <a:r>
              <a:rPr lang="en-US" dirty="0" smtClean="0"/>
              <a:t> and 3 fully-connected(</a:t>
            </a:r>
            <a:r>
              <a:rPr lang="en-US" dirty="0" err="1" smtClean="0"/>
              <a:t>fc</a:t>
            </a:r>
            <a:r>
              <a:rPr lang="en-US" dirty="0" smtClean="0"/>
              <a:t>) layers</a:t>
            </a:r>
          </a:p>
          <a:p>
            <a:pPr lvl="1"/>
            <a:r>
              <a:rPr lang="en-US" dirty="0" smtClean="0"/>
              <a:t>fc17 and fc18 (4096-Dim)</a:t>
            </a:r>
          </a:p>
          <a:p>
            <a:pPr lvl="1"/>
            <a:r>
              <a:rPr lang="en-US" dirty="0" err="1" smtClean="0"/>
              <a:t>MatConvNet</a:t>
            </a:r>
            <a:r>
              <a:rPr lang="en-US" dirty="0" smtClean="0"/>
              <a:t> (A. </a:t>
            </a:r>
            <a:r>
              <a:rPr lang="en-US" dirty="0" err="1" smtClean="0"/>
              <a:t>Vedaldi</a:t>
            </a:r>
            <a:r>
              <a:rPr lang="en-US" dirty="0" smtClean="0"/>
              <a:t>, 2014)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82296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A. </a:t>
            </a:r>
            <a:r>
              <a:rPr lang="en-US" sz="1400" dirty="0" err="1" smtClean="0">
                <a:solidFill>
                  <a:schemeClr val="tx1"/>
                </a:solidFill>
              </a:rPr>
              <a:t>Vedaldi</a:t>
            </a:r>
            <a:r>
              <a:rPr lang="en-US" sz="1400" dirty="0" smtClean="0">
                <a:solidFill>
                  <a:schemeClr val="tx1"/>
                </a:solidFill>
              </a:rPr>
              <a:t> and K. </a:t>
            </a:r>
            <a:r>
              <a:rPr lang="en-US" sz="1400" dirty="0" err="1" smtClean="0">
                <a:solidFill>
                  <a:schemeClr val="tx1"/>
                </a:solidFill>
              </a:rPr>
              <a:t>Lenc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MatConvNet-Convolutional</a:t>
            </a:r>
            <a:r>
              <a:rPr lang="en-US" sz="1400" dirty="0" smtClean="0">
                <a:solidFill>
                  <a:schemeClr val="tx1"/>
                </a:solidFill>
              </a:rPr>
              <a:t> Neural Networks for MATLAB. arXiv:1412.4564, 2014.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759229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Patches Features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0" y="1828800"/>
            <a:ext cx="4343400" cy="2819400"/>
          </a:xfrm>
        </p:spPr>
        <p:txBody>
          <a:bodyPr/>
          <a:lstStyle/>
          <a:p>
            <a:r>
              <a:rPr lang="en-US" sz="2000" dirty="0" smtClean="0"/>
              <a:t>Three categories in Holidays dataset.</a:t>
            </a:r>
          </a:p>
          <a:p>
            <a:r>
              <a:rPr lang="en-US" sz="2000" dirty="0" smtClean="0"/>
              <a:t>Each category has about 10 images.</a:t>
            </a:r>
          </a:p>
          <a:p>
            <a:r>
              <a:rPr lang="en-US" sz="2000" dirty="0" smtClean="0"/>
              <a:t>Each image has 14 patches</a:t>
            </a:r>
          </a:p>
          <a:p>
            <a:r>
              <a:rPr lang="en-US" sz="2000" dirty="0" smtClean="0"/>
              <a:t>fc18 feature in </a:t>
            </a:r>
            <a:r>
              <a:rPr lang="en-US" sz="2000" dirty="0" err="1" smtClean="0"/>
              <a:t>VGGnet</a:t>
            </a:r>
            <a:endParaRPr lang="en-US" sz="2000" dirty="0" smtClean="0"/>
          </a:p>
          <a:p>
            <a:r>
              <a:rPr lang="en-US" sz="2000" dirty="0" smtClean="0"/>
              <a:t>Map 4096-Dim feature into 3D space by classical Multi-Dimensional Scaling(MDS) . </a:t>
            </a:r>
          </a:p>
          <a:p>
            <a:r>
              <a:rPr lang="en-US" sz="2000" dirty="0" smtClean="0"/>
              <a:t>Promising separation of data points.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36281" y="5791200"/>
            <a:ext cx="49530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see </a:t>
            </a:r>
            <a:r>
              <a:rPr lang="en-US" sz="1600" dirty="0" err="1" smtClean="0">
                <a:solidFill>
                  <a:schemeClr val="tx1"/>
                </a:solidFill>
              </a:rPr>
              <a:t>Matlab</a:t>
            </a:r>
            <a:r>
              <a:rPr lang="en-US" sz="1600" dirty="0" smtClean="0">
                <a:solidFill>
                  <a:schemeClr val="tx1"/>
                </a:solidFill>
              </a:rPr>
              <a:t> function ‘</a:t>
            </a:r>
            <a:r>
              <a:rPr lang="en-US" sz="1600" dirty="0" err="1" smtClean="0">
                <a:solidFill>
                  <a:schemeClr val="tx1"/>
                </a:solidFill>
              </a:rPr>
              <a:t>cmdscale</a:t>
            </a:r>
            <a:r>
              <a:rPr lang="en-US" sz="1600" dirty="0" smtClean="0">
                <a:solidFill>
                  <a:schemeClr val="tx1"/>
                </a:solidFill>
              </a:rPr>
              <a:t>’ for MDS algorithm.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3217"/>
            <a:ext cx="8001000" cy="26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Elbow Connector 20"/>
          <p:cNvCxnSpPr/>
          <p:nvPr/>
        </p:nvCxnSpPr>
        <p:spPr bwMode="auto">
          <a:xfrm rot="5400000">
            <a:off x="4533900" y="3162300"/>
            <a:ext cx="3276600" cy="1524000"/>
          </a:xfrm>
          <a:prstGeom prst="bentConnector3">
            <a:avLst>
              <a:gd name="adj1" fmla="val 44020"/>
            </a:avLst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2781697" y="3009503"/>
            <a:ext cx="1447800" cy="79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533400" y="3733800"/>
            <a:ext cx="4876800" cy="33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6482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5181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219200" y="1447800"/>
            <a:ext cx="1752600" cy="457200"/>
          </a:xfrm>
          <a:prstGeom prst="wedgeRectCallout">
            <a:avLst>
              <a:gd name="adj1" fmla="val -20228"/>
              <a:gd name="adj2" fmla="val 96902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inion" pitchFamily="2" charset="0"/>
              </a:rPr>
              <a:t>Spatial patches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343400" y="1447800"/>
            <a:ext cx="2667000" cy="457200"/>
          </a:xfrm>
          <a:prstGeom prst="wedgeRectCallout">
            <a:avLst>
              <a:gd name="adj1" fmla="val -20912"/>
              <a:gd name="adj2" fmla="val 117893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rgbClr val="0070C0"/>
                </a:solidFill>
              </a:rPr>
              <a:t>Deep feature extraction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inion" pitchFamily="2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 rot="10800000">
            <a:off x="6096000" y="5333999"/>
            <a:ext cx="2362200" cy="457200"/>
          </a:xfrm>
          <a:prstGeom prst="wedgeRectCallout">
            <a:avLst>
              <a:gd name="adj1" fmla="val -20912"/>
              <a:gd name="adj2" fmla="val 117893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inio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1922" y="5406479"/>
            <a:ext cx="23262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Codebook and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Codebook and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3455987"/>
          </a:xfrm>
        </p:spPr>
        <p:txBody>
          <a:bodyPr/>
          <a:lstStyle/>
          <a:p>
            <a:r>
              <a:rPr lang="en-US" dirty="0" smtClean="0"/>
              <a:t>Cluster patches features</a:t>
            </a:r>
          </a:p>
          <a:p>
            <a:pPr lvl="1"/>
            <a:r>
              <a:rPr lang="en-US" dirty="0" smtClean="0"/>
              <a:t>various codebook sizes</a:t>
            </a:r>
          </a:p>
          <a:p>
            <a:r>
              <a:rPr lang="en-US" dirty="0" smtClean="0"/>
              <a:t>Quantization</a:t>
            </a:r>
          </a:p>
          <a:p>
            <a:pPr lvl="1"/>
            <a:r>
              <a:rPr lang="en-US" dirty="0" smtClean="0"/>
              <a:t>multiple assignment (H. </a:t>
            </a:r>
            <a:r>
              <a:rPr lang="en-US" dirty="0" err="1" smtClean="0"/>
              <a:t>Jegou</a:t>
            </a:r>
            <a:r>
              <a:rPr lang="en-US" dirty="0" smtClean="0"/>
              <a:t>, 2010)</a:t>
            </a:r>
          </a:p>
          <a:p>
            <a:r>
              <a:rPr lang="en-US" dirty="0" err="1" smtClean="0"/>
              <a:t>Bulid</a:t>
            </a:r>
            <a:r>
              <a:rPr lang="en-US" dirty="0" smtClean="0"/>
              <a:t> inverted index</a:t>
            </a:r>
          </a:p>
          <a:p>
            <a:pPr lvl="1"/>
            <a:r>
              <a:rPr lang="en-US" dirty="0" err="1" smtClean="0"/>
              <a:t>tf-idf</a:t>
            </a:r>
            <a:r>
              <a:rPr lang="en-US" dirty="0" smtClean="0"/>
              <a:t> scheme (J. </a:t>
            </a:r>
            <a:r>
              <a:rPr lang="en-US" dirty="0" err="1" smtClean="0"/>
              <a:t>Sivic</a:t>
            </a:r>
            <a:r>
              <a:rPr lang="en-US" dirty="0" smtClean="0"/>
              <a:t>, 2003)</a:t>
            </a:r>
          </a:p>
          <a:p>
            <a:pPr lvl="1"/>
            <a:r>
              <a:rPr lang="en-US" dirty="0" smtClean="0"/>
              <a:t>the matching function is computed as: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5405" y="4495800"/>
            <a:ext cx="415199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542128"/>
            <a:ext cx="434027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216485"/>
            <a:ext cx="3459709" cy="316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3217"/>
            <a:ext cx="8001000" cy="26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Elbow Connector 20"/>
          <p:cNvCxnSpPr/>
          <p:nvPr/>
        </p:nvCxnSpPr>
        <p:spPr bwMode="auto">
          <a:xfrm rot="5400000">
            <a:off x="4533900" y="3162300"/>
            <a:ext cx="3276600" cy="1524000"/>
          </a:xfrm>
          <a:prstGeom prst="bentConnector3">
            <a:avLst>
              <a:gd name="adj1" fmla="val 44020"/>
            </a:avLst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2781697" y="3009503"/>
            <a:ext cx="1447800" cy="79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533400" y="3733800"/>
            <a:ext cx="4876800" cy="33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5181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219200" y="1447800"/>
            <a:ext cx="1752600" cy="457200"/>
          </a:xfrm>
          <a:prstGeom prst="wedgeRectCallout">
            <a:avLst>
              <a:gd name="adj1" fmla="val -20228"/>
              <a:gd name="adj2" fmla="val 96902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inion" pitchFamily="2" charset="0"/>
              </a:rPr>
              <a:t>Spatial patches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343400" y="1447800"/>
            <a:ext cx="2667000" cy="457200"/>
          </a:xfrm>
          <a:prstGeom prst="wedgeRectCallout">
            <a:avLst>
              <a:gd name="adj1" fmla="val -20912"/>
              <a:gd name="adj2" fmla="val 117893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rgbClr val="0070C0"/>
                </a:solidFill>
              </a:rPr>
              <a:t>Deep feature extraction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inion" pitchFamily="2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 rot="10800000">
            <a:off x="1676400" y="5715000"/>
            <a:ext cx="1752600" cy="457200"/>
          </a:xfrm>
          <a:prstGeom prst="wedgeRectCallout">
            <a:avLst>
              <a:gd name="adj1" fmla="val -20228"/>
              <a:gd name="adj2" fmla="val 96902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inio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5787479"/>
            <a:ext cx="15664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Query  image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46482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 rot="10800000">
            <a:off x="6096000" y="5333999"/>
            <a:ext cx="2362200" cy="457200"/>
          </a:xfrm>
          <a:prstGeom prst="wedgeRectCallout">
            <a:avLst>
              <a:gd name="adj1" fmla="val -20912"/>
              <a:gd name="adj2" fmla="val 117893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inio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1922" y="5406479"/>
            <a:ext cx="23262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Codebook and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Image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371600"/>
            <a:ext cx="1752600" cy="381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nion" pitchFamily="2" charset="0"/>
              </a:rPr>
              <a:t>Query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2209800"/>
            <a:ext cx="2209800" cy="381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Minion" pitchFamily="2" charset="0"/>
              </a:rPr>
              <a:t>Spatial patches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3048000"/>
            <a:ext cx="3200400" cy="381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Minion" pitchFamily="2" charset="0"/>
              </a:rPr>
              <a:t>Deep feature extraction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3886200"/>
            <a:ext cx="3200400" cy="381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Minion" pitchFamily="2" charset="0"/>
              </a:rPr>
              <a:t>Search the inverted index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nion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67000" y="4724400"/>
            <a:ext cx="2514600" cy="381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inion" pitchFamily="2" charset="0"/>
              </a:rPr>
              <a:t>Matching and ranking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5562600"/>
            <a:ext cx="3962400" cy="381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inion" pitchFamily="2" charset="0"/>
              </a:rPr>
              <a:t>Return similar image candidates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 rot="5400000">
            <a:off x="3619500" y="1981200"/>
            <a:ext cx="457200" cy="1588"/>
          </a:xfrm>
          <a:prstGeom prst="straightConnector1">
            <a:avLst/>
          </a:prstGeom>
          <a:ln w="28575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>
            <a:off x="3656805" y="2818606"/>
            <a:ext cx="457200" cy="1588"/>
          </a:xfrm>
          <a:prstGeom prst="straightConnector1">
            <a:avLst/>
          </a:prstGeom>
          <a:ln w="28575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3658394" y="3656806"/>
            <a:ext cx="457200" cy="1588"/>
          </a:xfrm>
          <a:prstGeom prst="straightConnector1">
            <a:avLst/>
          </a:prstGeom>
          <a:ln w="28575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>
            <a:off x="3695700" y="4495006"/>
            <a:ext cx="457200" cy="1588"/>
          </a:xfrm>
          <a:prstGeom prst="straightConnector1">
            <a:avLst/>
          </a:prstGeom>
          <a:ln w="28575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>
            <a:off x="3695700" y="5333206"/>
            <a:ext cx="457200" cy="1588"/>
          </a:xfrm>
          <a:prstGeom prst="straightConnector1">
            <a:avLst/>
          </a:prstGeom>
          <a:ln w="28575"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313" y="152400"/>
            <a:ext cx="81359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0C25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0C25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0C25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Question: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rgbClr val="FF0000"/>
                </a:solidFill>
              </a:rPr>
              <a:t>How to develop accuracy efficiently?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One answer: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rgbClr val="FF0000"/>
                </a:solidFill>
              </a:rPr>
              <a:t>single inverted index -&gt;inverted multi-index!!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宋体" panose="02010600030101010101" pitchFamily="2" charset="-122"/>
              </a:rPr>
              <a:t>Outline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Motivation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Proposed Approach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Results</a:t>
            </a:r>
          </a:p>
          <a:p>
            <a:r>
              <a:rPr lang="en-US" altLang="zh-CN" dirty="0" smtClean="0">
                <a:ea typeface="宋体" panose="02010600030101010101" pitchFamily="2" charset="-122"/>
              </a:rPr>
              <a:t>Conclusions</a:t>
            </a:r>
            <a:endParaRPr lang="nl-NL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67437"/>
            <a:ext cx="7315200" cy="19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6179996"/>
            <a:ext cx="82296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A. Babenko and V. S. Lempitsky. The inverted multi-index. CVPR 2012.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894" y="1743539"/>
            <a:ext cx="36576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C2577"/>
                </a:solidFill>
                <a:latin typeface="+mn-lt"/>
              </a:rPr>
              <a:t>Figure from A. </a:t>
            </a:r>
            <a:r>
              <a:rPr lang="en-US" sz="1400" dirty="0" err="1" smtClean="0">
                <a:solidFill>
                  <a:srgbClr val="0C2577"/>
                </a:solidFill>
                <a:latin typeface="+mn-lt"/>
              </a:rPr>
              <a:t>Babenko</a:t>
            </a:r>
            <a:r>
              <a:rPr lang="en-US" sz="1400" dirty="0" smtClean="0">
                <a:solidFill>
                  <a:srgbClr val="0C2577"/>
                </a:solidFill>
                <a:latin typeface="+mn-lt"/>
              </a:rPr>
              <a:t> &amp; V.S. </a:t>
            </a:r>
            <a:r>
              <a:rPr lang="en-US" sz="1400" dirty="0" err="1" smtClean="0">
                <a:solidFill>
                  <a:srgbClr val="0C2577"/>
                </a:solidFill>
                <a:latin typeface="+mn-lt"/>
              </a:rPr>
              <a:t>Lempitsky</a:t>
            </a:r>
            <a:r>
              <a:rPr lang="en-US" sz="1400" dirty="0" smtClean="0">
                <a:solidFill>
                  <a:srgbClr val="0C2577"/>
                </a:solidFill>
                <a:latin typeface="+mn-lt"/>
              </a:rPr>
              <a:t>(2012)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06824" y="4201521"/>
            <a:ext cx="8458200" cy="10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C2577"/>
                </a:solidFill>
                <a:latin typeface="+mn-lt"/>
              </a:rPr>
              <a:t>(1) Inverted multi-index subdivides the vector space with product quantization. 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C2577"/>
                </a:solidFill>
                <a:latin typeface="+mn-lt"/>
              </a:rPr>
              <a:t>(2) For inverted multi-index, the neighborhoods are mostly centered at the queries (light-blue and light-red circles).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3238500" y="5318788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200" y="5587437"/>
            <a:ext cx="7799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defRPr/>
            </a:pPr>
            <a:r>
              <a:rPr lang="en-US" altLang="zh-CN" kern="0" dirty="0">
                <a:solidFill>
                  <a:srgbClr val="0C2577"/>
                </a:solidFill>
              </a:rPr>
              <a:t>h</a:t>
            </a:r>
            <a:r>
              <a:rPr lang="en-US" altLang="zh-CN" kern="0" dirty="0" smtClean="0">
                <a:solidFill>
                  <a:srgbClr val="0C2577"/>
                </a:solidFill>
              </a:rPr>
              <a:t>igher </a:t>
            </a:r>
            <a:r>
              <a:rPr lang="en-US" altLang="zh-CN" kern="0" dirty="0">
                <a:solidFill>
                  <a:srgbClr val="0C2577"/>
                </a:solidFill>
              </a:rPr>
              <a:t>accuracy of retrieval and nearest neighbor search.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8313" y="152400"/>
            <a:ext cx="81359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0C25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0C25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0C25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Question: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rgbClr val="FF0000"/>
                </a:solidFill>
              </a:rPr>
              <a:t>How to develop accuracy efficiently?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One answer: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rgbClr val="FF0000"/>
                </a:solidFill>
              </a:rPr>
              <a:t>single inverted index -&gt;inverted multi-index!!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429000" cy="36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6096000"/>
            <a:ext cx="76962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L.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</a:rPr>
              <a:t>Zheng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, et al. Packing and padding: Coupled Multi-index for Accurate Image Retrieval. CVPR 2014.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100" y="1720764"/>
            <a:ext cx="22860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C2577"/>
                </a:solidFill>
                <a:latin typeface="+mn-lt"/>
              </a:rPr>
              <a:t>Figure from L. </a:t>
            </a:r>
            <a:r>
              <a:rPr lang="en-US" sz="1400" dirty="0" err="1" smtClean="0">
                <a:solidFill>
                  <a:srgbClr val="0C2577"/>
                </a:solidFill>
                <a:latin typeface="+mn-lt"/>
              </a:rPr>
              <a:t>Zheng</a:t>
            </a:r>
            <a:r>
              <a:rPr lang="en-US" sz="1400" dirty="0" smtClean="0">
                <a:solidFill>
                  <a:srgbClr val="0C2577"/>
                </a:solidFill>
                <a:latin typeface="+mn-lt"/>
              </a:rPr>
              <a:t>(2014)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3070592"/>
            <a:ext cx="4114800" cy="1631216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00000"/>
              </a:lnSpc>
              <a:defRPr kern="0">
                <a:solidFill>
                  <a:srgbClr val="0C2577"/>
                </a:solidFill>
              </a:defRPr>
            </a:lvl1pPr>
          </a:lstStyle>
          <a:p>
            <a:r>
              <a:rPr lang="en-US" dirty="0"/>
              <a:t>Build a coupled Multi-Index</a:t>
            </a:r>
          </a:p>
          <a:p>
            <a:r>
              <a:rPr lang="en-US" dirty="0"/>
              <a:t>structure that incorporates </a:t>
            </a:r>
            <a:r>
              <a:rPr lang="en-US" dirty="0" smtClean="0"/>
              <a:t>two </a:t>
            </a:r>
          </a:p>
          <a:p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features at </a:t>
            </a:r>
            <a:r>
              <a:rPr lang="en-US" dirty="0" smtClean="0"/>
              <a:t>indexing </a:t>
            </a:r>
            <a:r>
              <a:rPr lang="en-US" dirty="0"/>
              <a:t>level: </a:t>
            </a:r>
            <a:endParaRPr lang="en-US" dirty="0" smtClean="0"/>
          </a:p>
          <a:p>
            <a:r>
              <a:rPr lang="en-US" altLang="zh-CN" dirty="0" smtClean="0"/>
              <a:t>SIFT </a:t>
            </a:r>
            <a:r>
              <a:rPr lang="en-US" altLang="zh-CN" dirty="0"/>
              <a:t>and color names 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52400" y="32004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8313" y="152400"/>
            <a:ext cx="81359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0C25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0C25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0C25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Question: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rgbClr val="FF0000"/>
                </a:solidFill>
              </a:rPr>
              <a:t>How to develop accuracy efficiently?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One answer: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400" kern="0" dirty="0" smtClean="0"/>
              <a:t>    </a:t>
            </a:r>
            <a:r>
              <a:rPr lang="en-US" sz="2400" kern="0" dirty="0" smtClean="0">
                <a:solidFill>
                  <a:srgbClr val="FF0000"/>
                </a:solidFill>
              </a:rPr>
              <a:t>single inverted index --&gt; inverted multi-index!!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132387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DeepIndex</a:t>
            </a:r>
            <a:endParaRPr lang="en-US" dirty="0" smtClean="0"/>
          </a:p>
          <a:p>
            <a:pPr lvl="1"/>
            <a:r>
              <a:rPr lang="en-US" dirty="0" smtClean="0"/>
              <a:t>for example: 2-D </a:t>
            </a:r>
            <a:r>
              <a:rPr lang="en-US" dirty="0" err="1" smtClean="0"/>
              <a:t>DeepIndex</a:t>
            </a:r>
            <a:endParaRPr lang="en-US" dirty="0" smtClean="0"/>
          </a:p>
          <a:p>
            <a:pPr lvl="1"/>
            <a:r>
              <a:rPr lang="en-US" dirty="0" smtClean="0"/>
              <a:t>incorporate two kinds of deep features</a:t>
            </a:r>
          </a:p>
          <a:p>
            <a:pPr lvl="1"/>
            <a:r>
              <a:rPr lang="en-US" dirty="0" smtClean="0"/>
              <a:t>row indexing and column indexing</a:t>
            </a:r>
          </a:p>
          <a:p>
            <a:r>
              <a:rPr lang="en-US" dirty="0" smtClean="0"/>
              <a:t> Two variants:</a:t>
            </a:r>
          </a:p>
          <a:p>
            <a:pPr lvl="1"/>
            <a:r>
              <a:rPr lang="en-US" dirty="0" smtClean="0"/>
              <a:t>Intra-CNN</a:t>
            </a:r>
          </a:p>
          <a:p>
            <a:pPr lvl="1"/>
            <a:r>
              <a:rPr lang="en-US" dirty="0" smtClean="0"/>
              <a:t>Inter-CNN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DeepIndex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116998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Intra-CNN:</a:t>
            </a:r>
            <a:r>
              <a:rPr lang="en-US" sz="2400" dirty="0" smtClean="0"/>
              <a:t> two kinds of deep features from the same CNN model.</a:t>
            </a:r>
          </a:p>
          <a:p>
            <a:pPr>
              <a:buNone/>
            </a:pPr>
            <a:r>
              <a:rPr lang="en-US" sz="2400" dirty="0" err="1" smtClean="0"/>
              <a:t>Alexnet</a:t>
            </a:r>
            <a:r>
              <a:rPr lang="en-US" sz="2400" dirty="0" smtClean="0"/>
              <a:t> example: fc6 is column indexing and fc7 is row indexing.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6858000" cy="344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267200" y="579120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defRPr/>
            </a:pPr>
            <a:r>
              <a:rPr lang="en-US" altLang="zh-CN" kern="0" dirty="0" smtClean="0">
                <a:solidFill>
                  <a:srgbClr val="0C2577"/>
                </a:solidFill>
              </a:rPr>
              <a:t>U and V are codebooks clustered separately.</a:t>
            </a:r>
            <a:endParaRPr lang="en-US" altLang="zh-CN" kern="0" dirty="0">
              <a:solidFill>
                <a:srgbClr val="0C25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DeepIndex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675687" cy="116998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Inter-CNN:</a:t>
            </a:r>
            <a:r>
              <a:rPr lang="en-US" sz="2400" dirty="0" smtClean="0"/>
              <a:t> two kinds of deep features from different CNN models.</a:t>
            </a:r>
          </a:p>
          <a:p>
            <a:pPr>
              <a:buNone/>
            </a:pPr>
            <a:r>
              <a:rPr lang="en-US" sz="2400" dirty="0" err="1" smtClean="0"/>
              <a:t>Alexnet</a:t>
            </a:r>
            <a:r>
              <a:rPr lang="en-US" sz="2400" dirty="0" smtClean="0"/>
              <a:t> and </a:t>
            </a:r>
            <a:r>
              <a:rPr lang="en-US" sz="2400" dirty="0" err="1" smtClean="0"/>
              <a:t>VGGnet</a:t>
            </a:r>
            <a:r>
              <a:rPr lang="en-US" sz="2400" dirty="0" smtClean="0"/>
              <a:t> example: fc7 is column indexing and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fc18 is row indexing.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2819400"/>
            <a:ext cx="67706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152399" y="3505200"/>
            <a:ext cx="19923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Mid-level CNN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399" y="4784451"/>
            <a:ext cx="19923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High-level CNN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132387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DeepIndex</a:t>
            </a:r>
            <a:endParaRPr lang="en-US" dirty="0" smtClean="0"/>
          </a:p>
          <a:p>
            <a:pPr lvl="1"/>
            <a:r>
              <a:rPr lang="en-US" dirty="0" smtClean="0"/>
              <a:t>for example: 2-D </a:t>
            </a:r>
            <a:r>
              <a:rPr lang="en-US" dirty="0" err="1" smtClean="0"/>
              <a:t>DeepIndex</a:t>
            </a:r>
            <a:endParaRPr lang="en-US" dirty="0" smtClean="0"/>
          </a:p>
          <a:p>
            <a:pPr lvl="1"/>
            <a:r>
              <a:rPr lang="en-US" dirty="0" smtClean="0"/>
              <a:t>incorporate two kinds of deep features</a:t>
            </a:r>
          </a:p>
          <a:p>
            <a:pPr lvl="1"/>
            <a:r>
              <a:rPr lang="en-US" dirty="0" smtClean="0"/>
              <a:t>row indexing and column indexing</a:t>
            </a:r>
          </a:p>
          <a:p>
            <a:r>
              <a:rPr lang="en-US" dirty="0" smtClean="0"/>
              <a:t> Two variants:</a:t>
            </a:r>
          </a:p>
          <a:p>
            <a:pPr lvl="1"/>
            <a:r>
              <a:rPr lang="en-US" dirty="0" smtClean="0"/>
              <a:t>Intra-CNN</a:t>
            </a:r>
          </a:p>
          <a:p>
            <a:pPr lvl="1"/>
            <a:r>
              <a:rPr lang="en-US" dirty="0" smtClean="0"/>
              <a:t>Inter-CNN</a:t>
            </a:r>
          </a:p>
          <a:p>
            <a:r>
              <a:rPr lang="en-US" altLang="zh-CN" b="1" dirty="0"/>
              <a:t>Update matching function: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043202"/>
            <a:ext cx="67014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5805202"/>
            <a:ext cx="76962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C2577"/>
                </a:solidFill>
                <a:latin typeface="+mn-lt"/>
              </a:rPr>
              <a:t>where, </a:t>
            </a:r>
            <a:r>
              <a:rPr lang="en-US" sz="2400" b="1" i="1" dirty="0" smtClean="0">
                <a:solidFill>
                  <a:srgbClr val="0C2577"/>
                </a:solidFill>
                <a:latin typeface="+mn-lt"/>
              </a:rPr>
              <a:t>r</a:t>
            </a:r>
            <a:r>
              <a:rPr lang="en-US" sz="2400" dirty="0" smtClean="0">
                <a:solidFill>
                  <a:srgbClr val="0C2577"/>
                </a:solidFill>
                <a:latin typeface="+mn-lt"/>
              </a:rPr>
              <a:t> is row indexing and </a:t>
            </a:r>
            <a:r>
              <a:rPr lang="en-US" sz="2400" b="1" i="1" dirty="0" smtClean="0">
                <a:solidFill>
                  <a:srgbClr val="0C2577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rgbClr val="0C2577"/>
                </a:solidFill>
                <a:latin typeface="+mn-lt"/>
              </a:rPr>
              <a:t> is column indexing.</a:t>
            </a:r>
          </a:p>
        </p:txBody>
      </p:sp>
    </p:spTree>
    <p:extLst>
      <p:ext uri="{BB962C8B-B14F-4D97-AF65-F5344CB8AC3E}">
        <p14:creationId xmlns:p14="http://schemas.microsoft.com/office/powerpoint/2010/main" val="6558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Image Signature(GIS)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1931987"/>
          </a:xfrm>
        </p:spPr>
        <p:txBody>
          <a:bodyPr/>
          <a:lstStyle/>
          <a:p>
            <a:r>
              <a:rPr lang="en-US" dirty="0" smtClean="0"/>
              <a:t>Signature is useful</a:t>
            </a:r>
          </a:p>
          <a:p>
            <a:pPr lvl="1"/>
            <a:r>
              <a:rPr lang="en-US" dirty="0" smtClean="0"/>
              <a:t>like Hamming embedding (H. </a:t>
            </a:r>
            <a:r>
              <a:rPr lang="en-US" dirty="0" err="1" smtClean="0"/>
              <a:t>Jegou</a:t>
            </a:r>
            <a:r>
              <a:rPr lang="en-US" dirty="0" smtClean="0"/>
              <a:t>, 2008)</a:t>
            </a:r>
          </a:p>
          <a:p>
            <a:r>
              <a:rPr lang="en-US" dirty="0" smtClean="0"/>
              <a:t>GIS: holistic deep feature for the whole image</a:t>
            </a:r>
          </a:p>
          <a:p>
            <a:pPr lvl="1"/>
            <a:r>
              <a:rPr lang="en-US" dirty="0" smtClean="0"/>
              <a:t>global image characteristics</a:t>
            </a:r>
          </a:p>
          <a:p>
            <a:pPr lvl="1"/>
            <a:r>
              <a:rPr lang="en-US" dirty="0" smtClean="0"/>
              <a:t>GIS distance:</a:t>
            </a:r>
          </a:p>
          <a:p>
            <a:r>
              <a:rPr lang="en-US" dirty="0" smtClean="0"/>
              <a:t>Update matching function with GIS: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1-D </a:t>
            </a:r>
            <a:r>
              <a:rPr lang="en-US" sz="2400" b="1" dirty="0" err="1" smtClean="0">
                <a:solidFill>
                  <a:srgbClr val="FF0000"/>
                </a:solidFill>
              </a:rPr>
              <a:t>DeepIndex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271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00400"/>
            <a:ext cx="24545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017" y="4571367"/>
            <a:ext cx="4909325" cy="3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2911" y="4992234"/>
            <a:ext cx="4461076" cy="5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19800" y="4224516"/>
            <a:ext cx="304800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 returns the holistic deep feature for one image.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α measures the GIS matching strength.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1238" y="4300716"/>
            <a:ext cx="538162" cy="23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8314" y="5815012"/>
            <a:ext cx="84296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Efficiency: all patches in one image share the same holistic feature.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Image Signature(GIS)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1931987"/>
          </a:xfrm>
        </p:spPr>
        <p:txBody>
          <a:bodyPr/>
          <a:lstStyle/>
          <a:p>
            <a:r>
              <a:rPr lang="en-US" dirty="0" smtClean="0"/>
              <a:t>Signature is useful</a:t>
            </a:r>
          </a:p>
          <a:p>
            <a:pPr lvl="1"/>
            <a:r>
              <a:rPr lang="en-US" dirty="0" smtClean="0"/>
              <a:t>like Hamming embedding (H. </a:t>
            </a:r>
            <a:r>
              <a:rPr lang="en-US" dirty="0" err="1" smtClean="0"/>
              <a:t>Jegou</a:t>
            </a:r>
            <a:r>
              <a:rPr lang="en-US" dirty="0" smtClean="0"/>
              <a:t>, 2008)</a:t>
            </a:r>
          </a:p>
          <a:p>
            <a:r>
              <a:rPr lang="en-US" dirty="0" smtClean="0"/>
              <a:t>GIS:</a:t>
            </a:r>
            <a:r>
              <a:rPr lang="en-US" altLang="zh-CN" dirty="0"/>
              <a:t> holistic deep feature for the whole </a:t>
            </a:r>
            <a:r>
              <a:rPr lang="en-US" altLang="zh-CN" dirty="0" smtClean="0"/>
              <a:t>image</a:t>
            </a:r>
            <a:endParaRPr lang="en-US" dirty="0" smtClean="0"/>
          </a:p>
          <a:p>
            <a:pPr lvl="1"/>
            <a:r>
              <a:rPr lang="en-US" dirty="0" smtClean="0"/>
              <a:t>global image characteristics</a:t>
            </a:r>
          </a:p>
          <a:p>
            <a:pPr lvl="1"/>
            <a:r>
              <a:rPr lang="en-US" dirty="0" smtClean="0"/>
              <a:t>GIS distance:</a:t>
            </a:r>
          </a:p>
          <a:p>
            <a:r>
              <a:rPr lang="en-US" dirty="0" smtClean="0"/>
              <a:t>Update matching function with GIS: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2-D </a:t>
            </a:r>
            <a:r>
              <a:rPr lang="en-US" sz="2400" b="1" dirty="0" err="1" smtClean="0">
                <a:solidFill>
                  <a:srgbClr val="FF0000"/>
                </a:solidFill>
              </a:rPr>
              <a:t>DeepIndex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271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00400"/>
            <a:ext cx="24545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116" y="5056187"/>
            <a:ext cx="5420139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116" y="4560886"/>
            <a:ext cx="626165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49313" y="5654672"/>
            <a:ext cx="8458200" cy="8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1pPr>
            <a:lvl2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2pPr>
            <a:lvl3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3pPr>
            <a:lvl4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4pPr>
            <a:lvl5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defRPr/>
            </a:pPr>
            <a:r>
              <a:rPr lang="en-US" sz="2400" kern="0" dirty="0">
                <a:solidFill>
                  <a:srgbClr val="0C2577"/>
                </a:solidFill>
                <a:latin typeface="+mn-lt"/>
              </a:rPr>
              <a:t>GIS is a kind of global similarity </a:t>
            </a: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constraint, and is complementary 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for local patches features.</a:t>
            </a:r>
          </a:p>
          <a:p>
            <a:pPr marL="342900" indent="-342900">
              <a:lnSpc>
                <a:spcPct val="100000"/>
              </a:lnSpc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7"/>
          <p:cNvSpPr/>
          <p:nvPr/>
        </p:nvSpPr>
        <p:spPr bwMode="auto">
          <a:xfrm>
            <a:off x="468313" y="57912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1pPr>
            <a:lvl2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2pPr>
            <a:lvl3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3pPr>
            <a:lvl4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4pPr>
            <a:lvl5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Minion" pitchFamily="2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2-D </a:t>
            </a:r>
            <a:r>
              <a:rPr lang="en-US" dirty="0" err="1" smtClean="0"/>
              <a:t>DeepIndex</a:t>
            </a:r>
            <a:r>
              <a:rPr lang="en-US" dirty="0" smtClean="0"/>
              <a:t> with GIS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" y="4648200"/>
            <a:ext cx="8839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Figure</a:t>
            </a:r>
            <a:r>
              <a:rPr lang="en-US" dirty="0" smtClean="0">
                <a:solidFill>
                  <a:schemeClr val="tx1"/>
                </a:solidFill>
              </a:rPr>
              <a:t>. The overall 2-D </a:t>
            </a:r>
            <a:r>
              <a:rPr lang="en-US" dirty="0" err="1" smtClean="0">
                <a:solidFill>
                  <a:schemeClr val="tx1"/>
                </a:solidFill>
              </a:rPr>
              <a:t>DeepIndex</a:t>
            </a:r>
            <a:r>
              <a:rPr lang="en-US" dirty="0" smtClean="0">
                <a:solidFill>
                  <a:schemeClr val="tx1"/>
                </a:solidFill>
              </a:rPr>
              <a:t> pipeline. GIS serves as an additional clue stored   in the indexed items. We pre-compute the holistic image features in a Global Features Table.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宋体" panose="02010600030101010101" pitchFamily="2" charset="-122"/>
              </a:rPr>
              <a:t>Outline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Motivation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Proposed Approach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Results</a:t>
            </a:r>
          </a:p>
          <a:p>
            <a:r>
              <a:rPr lang="en-US" altLang="zh-CN" dirty="0" smtClean="0">
                <a:ea typeface="宋体" panose="02010600030101010101" pitchFamily="2" charset="-122"/>
              </a:rPr>
              <a:t>Conclusions</a:t>
            </a:r>
            <a:endParaRPr lang="nl-NL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宋体" panose="02010600030101010101" pitchFamily="2" charset="-122"/>
              </a:rPr>
              <a:t>Outline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Motivation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Proposed Approach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Results</a:t>
            </a:r>
          </a:p>
          <a:p>
            <a:r>
              <a:rPr lang="en-US" altLang="zh-CN" dirty="0" smtClean="0">
                <a:ea typeface="宋体" panose="02010600030101010101" pitchFamily="2" charset="-122"/>
              </a:rPr>
              <a:t>Conclusions</a:t>
            </a:r>
            <a:endParaRPr lang="nl-NL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6365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Notations for the proposed methods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981200"/>
          <a:ext cx="6096000" cy="2839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54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DPI</a:t>
                      </a:r>
                    </a:p>
                    <a:p>
                      <a:r>
                        <a:rPr lang="en-US" i="0" dirty="0" smtClean="0"/>
                        <a:t>1-D DPI</a:t>
                      </a:r>
                    </a:p>
                    <a:p>
                      <a:r>
                        <a:rPr lang="en-US" i="0" dirty="0" smtClean="0"/>
                        <a:t>2-D</a:t>
                      </a:r>
                      <a:r>
                        <a:rPr lang="en-US" i="0" baseline="0" dirty="0" smtClean="0"/>
                        <a:t> DPI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DeepIndex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DeepIndex</a:t>
                      </a:r>
                      <a:endParaRPr lang="en-US" baseline="0" dirty="0" smtClean="0"/>
                    </a:p>
                    <a:p>
                      <a:r>
                        <a:rPr lang="en-US" dirty="0" smtClean="0"/>
                        <a:t>Two-inverted </a:t>
                      </a:r>
                      <a:r>
                        <a:rPr lang="en-US" dirty="0" err="1" smtClean="0"/>
                        <a:t>DeepIndex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DPI</a:t>
                      </a:r>
                      <a:r>
                        <a:rPr lang="en-US" sz="1200" dirty="0" err="1" smtClean="0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</a:t>
                      </a:r>
                      <a:r>
                        <a:rPr lang="en-US" dirty="0" err="1" smtClean="0"/>
                        <a:t>DeepIndex</a:t>
                      </a:r>
                      <a:r>
                        <a:rPr lang="en-US" dirty="0" smtClean="0"/>
                        <a:t> with </a:t>
                      </a:r>
                      <a:r>
                        <a:rPr lang="en-US" b="1" i="1" dirty="0" err="1" smtClean="0"/>
                        <a:t>i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fc</a:t>
                      </a:r>
                      <a:r>
                        <a:rPr lang="en-US" baseline="0" dirty="0" smtClean="0"/>
                        <a:t> layer: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DPI</a:t>
                      </a:r>
                      <a:r>
                        <a:rPr lang="en-US" sz="1200" dirty="0" smtClean="0"/>
                        <a:t>6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dirty="0" smtClean="0"/>
                        <a:t>DPI</a:t>
                      </a:r>
                      <a:r>
                        <a:rPr lang="en-US" sz="1200" dirty="0" smtClean="0"/>
                        <a:t>7 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800" dirty="0" smtClean="0"/>
                        <a:t>DPI</a:t>
                      </a:r>
                      <a:r>
                        <a:rPr lang="en-US" sz="1200" dirty="0" smtClean="0"/>
                        <a:t>17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dirty="0" smtClean="0"/>
                        <a:t>DPI</a:t>
                      </a:r>
                      <a:r>
                        <a:rPr lang="en-US" sz="1200" dirty="0" smtClean="0"/>
                        <a:t>18</a:t>
                      </a:r>
                      <a:r>
                        <a:rPr lang="en-US" sz="1200" baseline="0" dirty="0" smtClean="0"/>
                        <a:t> 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DPI</a:t>
                      </a:r>
                      <a:r>
                        <a:rPr lang="en-US" sz="1200" dirty="0" err="1" smtClean="0"/>
                        <a:t>i</a:t>
                      </a:r>
                      <a:r>
                        <a:rPr lang="en-US" sz="1200" dirty="0" smtClean="0"/>
                        <a:t>, j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2-D </a:t>
                      </a:r>
                      <a:r>
                        <a:rPr lang="en-US" dirty="0" err="1" smtClean="0"/>
                        <a:t>DeepIndex</a:t>
                      </a:r>
                      <a:r>
                        <a:rPr lang="en-US" dirty="0" smtClean="0"/>
                        <a:t> with </a:t>
                      </a:r>
                      <a:r>
                        <a:rPr lang="en-US" b="1" i="1" dirty="0" err="1" smtClean="0"/>
                        <a:t>i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and </a:t>
                      </a:r>
                      <a:r>
                        <a:rPr lang="en-US" b="1" i="1" dirty="0" err="1" smtClean="0"/>
                        <a:t>j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layers:</a:t>
                      </a:r>
                    </a:p>
                    <a:p>
                      <a:r>
                        <a:rPr lang="en-US" dirty="0" smtClean="0"/>
                        <a:t>Intra-CNN: DPI</a:t>
                      </a:r>
                      <a:r>
                        <a:rPr lang="en-US" sz="1200" dirty="0" smtClean="0"/>
                        <a:t>6</a:t>
                      </a:r>
                      <a:r>
                        <a:rPr lang="en-US" sz="1200" baseline="0" dirty="0" smtClean="0"/>
                        <a:t>+7  </a:t>
                      </a:r>
                      <a:r>
                        <a:rPr lang="en-US" sz="1800" baseline="0" dirty="0" smtClean="0"/>
                        <a:t>; </a:t>
                      </a:r>
                      <a:r>
                        <a:rPr lang="en-US" dirty="0" smtClean="0"/>
                        <a:t>DPI</a:t>
                      </a:r>
                      <a:r>
                        <a:rPr lang="en-US" sz="1200" dirty="0" smtClean="0"/>
                        <a:t>17+18</a:t>
                      </a:r>
                      <a:endParaRPr lang="en-US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Inter-CNN: DPI</a:t>
                      </a:r>
                      <a:r>
                        <a:rPr lang="en-US" sz="1200" dirty="0" smtClean="0"/>
                        <a:t>6</a:t>
                      </a:r>
                      <a:r>
                        <a:rPr lang="en-US" sz="1200" baseline="0" dirty="0" smtClean="0"/>
                        <a:t>+17</a:t>
                      </a:r>
                      <a:r>
                        <a:rPr lang="en-US" sz="1800" baseline="0" dirty="0" smtClean="0"/>
                        <a:t> ; 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DPI</a:t>
                      </a: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6+18 </a:t>
                      </a:r>
                      <a:r>
                        <a:rPr lang="en-US" sz="1800" baseline="0" dirty="0" smtClean="0"/>
                        <a:t>; </a:t>
                      </a:r>
                      <a:r>
                        <a:rPr lang="en-US" dirty="0" smtClean="0"/>
                        <a:t>DPI</a:t>
                      </a:r>
                      <a:r>
                        <a:rPr lang="en-US" sz="1200" dirty="0" smtClean="0"/>
                        <a:t>7+17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en-US" sz="1600" dirty="0" smtClean="0"/>
                        <a:t>DPI</a:t>
                      </a:r>
                      <a:r>
                        <a:rPr lang="en-US" sz="1100" dirty="0" smtClean="0"/>
                        <a:t>7+18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135937" cy="167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Environment:</a:t>
            </a:r>
          </a:p>
          <a:p>
            <a:pPr>
              <a:buNone/>
            </a:pPr>
            <a:r>
              <a:rPr lang="en-US" sz="2000" dirty="0" smtClean="0"/>
              <a:t>CPU:  i7 at 2.67Ghz with 12GB RAM </a:t>
            </a:r>
          </a:p>
          <a:p>
            <a:pPr>
              <a:buNone/>
            </a:pPr>
            <a:r>
              <a:rPr lang="en-US" sz="2000" dirty="0" smtClean="0"/>
              <a:t>GPU: NVIDIA Titan Black with 6GB GRAM.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39240"/>
          <a:ext cx="8229600" cy="158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1981200"/>
                <a:gridCol w="1752600"/>
                <a:gridCol w="1600200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Train</a:t>
                      </a:r>
                      <a:r>
                        <a:rPr lang="en-US" baseline="0" dirty="0" smtClean="0"/>
                        <a:t>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Test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Holidays(H. </a:t>
                      </a:r>
                      <a:r>
                        <a:rPr lang="en-US" dirty="0" err="1" smtClean="0"/>
                        <a:t>Jegou</a:t>
                      </a:r>
                      <a:r>
                        <a:rPr lang="en-US" dirty="0" smtClean="0"/>
                        <a:t>, 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mAP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Paris (J. </a:t>
                      </a:r>
                      <a:r>
                        <a:rPr lang="en-US" dirty="0" err="1" smtClean="0"/>
                        <a:t>Philbin</a:t>
                      </a:r>
                      <a:r>
                        <a:rPr lang="en-US" dirty="0" smtClean="0"/>
                        <a:t>, 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mAP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UKB (D. </a:t>
                      </a:r>
                      <a:r>
                        <a:rPr lang="en-US" dirty="0" err="1" smtClean="0"/>
                        <a:t>Nister</a:t>
                      </a:r>
                      <a:r>
                        <a:rPr lang="en-US" dirty="0" smtClean="0"/>
                        <a:t>, 2006)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Top-4 score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5388"/>
            <a:ext cx="8135937" cy="6365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Evaluate codebook size on three datasets</a:t>
            </a:r>
          </a:p>
          <a:p>
            <a:pPr>
              <a:buNone/>
            </a:pPr>
            <a:r>
              <a:rPr lang="en-US" dirty="0" smtClean="0"/>
              <a:t>Cluster each kind of fc feature separately</a:t>
            </a:r>
            <a:endParaRPr lang="en-US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87809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lowchart: Connector 12"/>
          <p:cNvSpPr/>
          <p:nvPr/>
        </p:nvSpPr>
        <p:spPr bwMode="auto">
          <a:xfrm>
            <a:off x="1981200" y="2743200"/>
            <a:ext cx="304800" cy="533400"/>
          </a:xfrm>
          <a:prstGeom prst="flowChartConnector">
            <a:avLst/>
          </a:prstGeom>
          <a:noFill/>
          <a:ln w="19050">
            <a:solidFill>
              <a:srgbClr val="7030A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4114800" y="2895600"/>
            <a:ext cx="304800" cy="533400"/>
          </a:xfrm>
          <a:prstGeom prst="flowChartConnector">
            <a:avLst/>
          </a:prstGeom>
          <a:noFill/>
          <a:ln w="19050">
            <a:solidFill>
              <a:srgbClr val="7030A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8534400" y="2971800"/>
            <a:ext cx="304800" cy="533400"/>
          </a:xfrm>
          <a:prstGeom prst="flowChartConnector">
            <a:avLst/>
          </a:prstGeom>
          <a:noFill/>
          <a:ln w="19050">
            <a:solidFill>
              <a:srgbClr val="7030A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029200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C2577"/>
                </a:solidFill>
                <a:latin typeface="+mn-lt"/>
              </a:rPr>
              <a:t>Codebook=5000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5029200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C2577"/>
                </a:solidFill>
                <a:latin typeface="+mn-lt"/>
              </a:rPr>
              <a:t>Codebook=5000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5029200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C2577"/>
                </a:solidFill>
                <a:latin typeface="+mn-lt"/>
              </a:rPr>
              <a:t>Codebook=10000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35937" cy="484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Overall evaluation results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3657600" y="44196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67400" y="41910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91400" y="411480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35937" cy="484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Overall evaluation results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3657600" y="44196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67400" y="41910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91400" y="411480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8006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(1) Multiple assignment(MA) is useful to increase recall.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674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152400" y="49530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35937" cy="484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Overall evaluation results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3657600" y="44196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67400" y="41910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91400" y="411480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8006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00000"/>
              </a:lnSpc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(1) Multiple assignment(MA) </a:t>
            </a:r>
            <a:r>
              <a:rPr lang="en-US" sz="2400" kern="0" dirty="0" smtClean="0">
                <a:solidFill>
                  <a:srgbClr val="0C2577"/>
                </a:solidFill>
              </a:rPr>
              <a:t>is useful to increase recall.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674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1816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(2) Mostly, 2-D DPI &gt; 1-D DPI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362200"/>
            <a:ext cx="13716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1-D DPI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33800"/>
            <a:ext cx="13716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2-D DPI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>
            <a:endCxn id="13314" idx="3"/>
          </p:cNvCxnSpPr>
          <p:nvPr/>
        </p:nvCxnSpPr>
        <p:spPr bwMode="auto">
          <a:xfrm flipV="1">
            <a:off x="76200" y="3162300"/>
            <a:ext cx="8915400" cy="38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Arrow 27"/>
          <p:cNvSpPr/>
          <p:nvPr/>
        </p:nvSpPr>
        <p:spPr bwMode="auto">
          <a:xfrm>
            <a:off x="152400" y="49530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52400" y="53340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35937" cy="484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Overall evaluation results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3657600" y="44196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67400" y="4191000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91400" y="411480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8006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00000"/>
              </a:lnSpc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(1) Multiple assignment(MA) </a:t>
            </a:r>
            <a:r>
              <a:rPr lang="en-US" sz="2400" kern="0" dirty="0" smtClean="0">
                <a:solidFill>
                  <a:srgbClr val="0C2577"/>
                </a:solidFill>
              </a:rPr>
              <a:t>is useful to increase recall.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674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391400" y="1752600"/>
            <a:ext cx="762000" cy="381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1816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(2) Mostly, 2-D DPI &gt; 1-D DPI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362200"/>
            <a:ext cx="13716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1-D DPI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33800"/>
            <a:ext cx="13716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2-D DPI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>
            <a:endCxn id="13314" idx="3"/>
          </p:cNvCxnSpPr>
          <p:nvPr/>
        </p:nvCxnSpPr>
        <p:spPr bwMode="auto">
          <a:xfrm flipV="1">
            <a:off x="76200" y="3162300"/>
            <a:ext cx="8915400" cy="38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6200" y="3695700"/>
            <a:ext cx="8915400" cy="38100"/>
          </a:xfrm>
          <a:prstGeom prst="line">
            <a:avLst/>
          </a:prstGeom>
          <a:noFill/>
          <a:ln w="28575">
            <a:solidFill>
              <a:srgbClr val="00B05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52400" y="3276600"/>
            <a:ext cx="1371600" cy="326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Intra-CNN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4093357"/>
            <a:ext cx="1371600" cy="326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Inter-CNN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5638800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(3) Mostly, Inter-CNN&gt; Intra-CNN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152400" y="49530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152400" y="53340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152400" y="57912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60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Inter-CNN is better than Intra-CNN 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011613"/>
            <a:ext cx="813593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C25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Answers: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close relationship in </a:t>
            </a:r>
            <a:r>
              <a:rPr lang="en-US" sz="2400" kern="0" smtClean="0">
                <a:solidFill>
                  <a:srgbClr val="0C2577"/>
                </a:solidFill>
                <a:latin typeface="+mn-lt"/>
              </a:rPr>
              <a:t>Intra-CNN structure alleviates </a:t>
            </a: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the strength of 2-D inverted index.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C25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mid-level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C25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high-level CNNs in Inter-CNN compensate mutually. </a:t>
            </a:r>
            <a:r>
              <a:rPr lang="en-US" sz="2400" kern="0" baseline="0" dirty="0" smtClean="0">
                <a:solidFill>
                  <a:srgbClr val="0C2577"/>
                </a:solidFill>
                <a:latin typeface="+mn-lt"/>
              </a:rPr>
              <a:t>Inter-CNN</a:t>
            </a: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 is an attempt to bridge the gap between mid-level and high-level CNNs at indexing level.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752"/>
            <a:ext cx="4662487" cy="187290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81687" y="1886403"/>
            <a:ext cx="3900487" cy="7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0C25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0C25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0C25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sz="2000" kern="0" dirty="0">
                <a:solidFill>
                  <a:srgbClr val="FF0000"/>
                </a:solidFill>
              </a:rPr>
              <a:t>m</a:t>
            </a:r>
            <a:r>
              <a:rPr lang="en-US" sz="2000" kern="0" dirty="0" smtClean="0">
                <a:solidFill>
                  <a:srgbClr val="FF0000"/>
                </a:solidFill>
              </a:rPr>
              <a:t>id-level CNN like </a:t>
            </a:r>
            <a:r>
              <a:rPr lang="en-US" sz="2000" kern="0" dirty="0" err="1" smtClean="0">
                <a:solidFill>
                  <a:srgbClr val="FF0000"/>
                </a:solidFill>
              </a:rPr>
              <a:t>Alexnet</a:t>
            </a:r>
            <a:endParaRPr lang="en-US" sz="2000" kern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sz="2000" kern="0" dirty="0">
                <a:solidFill>
                  <a:srgbClr val="FF0000"/>
                </a:solidFill>
              </a:rPr>
              <a:t>h</a:t>
            </a:r>
            <a:r>
              <a:rPr lang="en-US" sz="2000" kern="0" dirty="0" smtClean="0">
                <a:solidFill>
                  <a:srgbClr val="FF0000"/>
                </a:solidFill>
              </a:rPr>
              <a:t>igh-level CNN like </a:t>
            </a:r>
            <a:r>
              <a:rPr lang="en-US" sz="2000" kern="0" dirty="0" err="1" smtClean="0">
                <a:solidFill>
                  <a:srgbClr val="FF0000"/>
                </a:solidFill>
              </a:rPr>
              <a:t>VGGnet</a:t>
            </a:r>
            <a:endParaRPr lang="en-US" sz="2000" kern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sz="2000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495800" y="0"/>
            <a:ext cx="4648200" cy="609600"/>
          </a:xfrm>
          <a:prstGeom prst="rect">
            <a:avLst/>
          </a:prstGeom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35937" cy="560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Global image signature(GIS) result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486400" cy="289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3062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6400800" y="1524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42475"/>
              </p:ext>
            </p:extLst>
          </p:nvPr>
        </p:nvGraphicFramePr>
        <p:xfrm>
          <a:off x="761999" y="4572000"/>
          <a:ext cx="8192477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601"/>
                <a:gridCol w="1905000"/>
                <a:gridCol w="1600200"/>
                <a:gridCol w="2172676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Holidays(</a:t>
                      </a:r>
                      <a:r>
                        <a:rPr lang="en-US" dirty="0" err="1" smtClean="0"/>
                        <a:t>mAP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Paris(</a:t>
                      </a:r>
                      <a:r>
                        <a:rPr lang="en-US" dirty="0" err="1" smtClean="0"/>
                        <a:t>mAP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UKB(top-4 score)</a:t>
                      </a:r>
                      <a:endParaRPr lang="en-US" dirty="0"/>
                    </a:p>
                  </a:txBody>
                  <a:tcPr/>
                </a:tc>
              </a:tr>
              <a:tr h="271439">
                <a:tc>
                  <a:txBody>
                    <a:bodyPr/>
                    <a:lstStyle/>
                    <a:p>
                      <a:r>
                        <a:rPr lang="en-US" dirty="0" smtClean="0"/>
                        <a:t>Inter-CNN without</a:t>
                      </a:r>
                      <a:r>
                        <a:rPr lang="en-US" baseline="0" dirty="0" smtClean="0"/>
                        <a:t> 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3.37</a:t>
                      </a:r>
                      <a:endParaRPr lang="en-US" dirty="0"/>
                    </a:p>
                  </a:txBody>
                  <a:tcPr/>
                </a:tc>
              </a:tr>
              <a:tr h="271439">
                <a:tc>
                  <a:txBody>
                    <a:bodyPr/>
                    <a:lstStyle/>
                    <a:p>
                      <a:r>
                        <a:rPr lang="en-US" dirty="0" smtClean="0"/>
                        <a:t>Inter-CNN with</a:t>
                      </a:r>
                      <a:r>
                        <a:rPr lang="en-US" baseline="0" dirty="0" smtClean="0"/>
                        <a:t> 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1" y="5867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GIS is necessary to increase accuracy.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4800" y="60198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68413"/>
            <a:ext cx="7543800" cy="1017587"/>
          </a:xfrm>
        </p:spPr>
        <p:txBody>
          <a:bodyPr/>
          <a:lstStyle/>
          <a:p>
            <a:r>
              <a:rPr lang="en-US" dirty="0" smtClean="0"/>
              <a:t>PCA dimensionality reduction</a:t>
            </a:r>
          </a:p>
          <a:p>
            <a:pPr lvl="1"/>
            <a:r>
              <a:rPr lang="en-US" dirty="0" smtClean="0"/>
              <a:t>both patches features and GIS features.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0133"/>
              </p:ext>
            </p:extLst>
          </p:nvPr>
        </p:nvGraphicFramePr>
        <p:xfrm>
          <a:off x="838200" y="2514600"/>
          <a:ext cx="6934200" cy="26297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800"/>
                <a:gridCol w="1981200"/>
                <a:gridCol w="1524000"/>
                <a:gridCol w="1981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Holidays(</a:t>
                      </a:r>
                      <a:r>
                        <a:rPr lang="en-US" dirty="0" err="1" smtClean="0"/>
                        <a:t>mAP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Paris(</a:t>
                      </a:r>
                      <a:r>
                        <a:rPr lang="en-US" dirty="0" err="1" smtClean="0"/>
                        <a:t>mAP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UKB(top-4 score)</a:t>
                      </a:r>
                      <a:endParaRPr lang="en-US" dirty="0"/>
                    </a:p>
                  </a:txBody>
                  <a:tcPr/>
                </a:tc>
              </a:tr>
              <a:tr h="374785">
                <a:tc>
                  <a:txBody>
                    <a:bodyPr/>
                    <a:lstStyle/>
                    <a:p>
                      <a:r>
                        <a:rPr lang="en-US" dirty="0" smtClean="0"/>
                        <a:t>Dim=4096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3.68</a:t>
                      </a:r>
                      <a:endParaRPr lang="en-US" dirty="0"/>
                    </a:p>
                  </a:txBody>
                  <a:tcPr/>
                </a:tc>
              </a:tr>
              <a:tr h="374785">
                <a:tc>
                  <a:txBody>
                    <a:bodyPr/>
                    <a:lstStyle/>
                    <a:p>
                      <a:r>
                        <a:rPr lang="en-US" dirty="0" smtClean="0"/>
                        <a:t>Dim=2048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3.72</a:t>
                      </a:r>
                      <a:endParaRPr lang="en-US" dirty="0"/>
                    </a:p>
                  </a:txBody>
                  <a:tcPr/>
                </a:tc>
              </a:tr>
              <a:tr h="374785">
                <a:tc>
                  <a:txBody>
                    <a:bodyPr/>
                    <a:lstStyle/>
                    <a:p>
                      <a:r>
                        <a:rPr lang="en-US" dirty="0" smtClean="0"/>
                        <a:t>Dim=1024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3.74</a:t>
                      </a:r>
                      <a:endParaRPr lang="en-US" dirty="0"/>
                    </a:p>
                  </a:txBody>
                  <a:tcPr/>
                </a:tc>
              </a:tr>
              <a:tr h="3747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Dim=512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85.65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81.24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3.76</a:t>
                      </a:r>
                      <a:endParaRPr lang="en-US" b="1" dirty="0"/>
                    </a:p>
                  </a:txBody>
                  <a:tcPr/>
                </a:tc>
              </a:tr>
              <a:tr h="374785">
                <a:tc>
                  <a:txBody>
                    <a:bodyPr/>
                    <a:lstStyle/>
                    <a:p>
                      <a:r>
                        <a:rPr lang="en-US" dirty="0" smtClean="0"/>
                        <a:t>Dim=256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</a:tr>
              <a:tr h="374785">
                <a:tc>
                  <a:txBody>
                    <a:bodyPr/>
                    <a:lstStyle/>
                    <a:p>
                      <a:r>
                        <a:rPr lang="en-US" dirty="0" smtClean="0"/>
                        <a:t>Dim=128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5410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53340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0C2577"/>
                </a:solidFill>
                <a:latin typeface="+mn-lt"/>
              </a:rPr>
              <a:t>PCA is useful to reduce memory complexity, yet with high accuracy.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04800" y="54864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1550987"/>
          </a:xfrm>
        </p:spPr>
        <p:txBody>
          <a:bodyPr/>
          <a:lstStyle/>
          <a:p>
            <a:r>
              <a:rPr lang="en-US" dirty="0" smtClean="0"/>
              <a:t>Image retrieval aims to quickly search for similar images through their visual features.</a:t>
            </a:r>
          </a:p>
          <a:p>
            <a:r>
              <a:rPr lang="en-US" dirty="0" smtClean="0"/>
              <a:t>Commonly, there is a natural trade-off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68896"/>
              </p:ext>
            </p:extLst>
          </p:nvPr>
        </p:nvGraphicFramePr>
        <p:xfrm>
          <a:off x="508654" y="2895600"/>
          <a:ext cx="8113525" cy="34765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30146"/>
                <a:gridCol w="2983379"/>
              </a:tblGrid>
              <a:tr h="367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Accuracy : </a:t>
                      </a:r>
                      <a:r>
                        <a:rPr lang="en-US" altLang="zh-CN" dirty="0" smtClean="0"/>
                        <a:t>Discriminative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</a:tr>
              <a:tr h="275859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b="1" dirty="0" smtClean="0"/>
                        <a:t>Low-level: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LBP (T. </a:t>
                      </a:r>
                      <a:r>
                        <a:rPr lang="en-US" altLang="zh-CN" sz="1800" dirty="0" err="1" smtClean="0">
                          <a:solidFill>
                            <a:schemeClr val="tx1"/>
                          </a:solidFill>
                        </a:rPr>
                        <a:t>Ojala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, 1994),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SIFT (D. G. Lowe, 2004),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HOG (N. </a:t>
                      </a:r>
                      <a:r>
                        <a:rPr lang="en-US" altLang="zh-CN" sz="1800" dirty="0" err="1" smtClean="0">
                          <a:solidFill>
                            <a:schemeClr val="tx1"/>
                          </a:solidFill>
                        </a:rPr>
                        <a:t>Dalal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, 2005)……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High-level: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Deep learning, </a:t>
                      </a:r>
                      <a:r>
                        <a:rPr lang="en-US" dirty="0" err="1" smtClean="0"/>
                        <a:t>Conv</a:t>
                      </a:r>
                      <a:r>
                        <a:rPr lang="en-US" dirty="0" smtClean="0"/>
                        <a:t> neural networks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  2014 Year:  </a:t>
                      </a:r>
                      <a:r>
                        <a:rPr lang="en-US" altLang="zh-CN" sz="1800" dirty="0" smtClean="0"/>
                        <a:t>A. </a:t>
                      </a:r>
                      <a:r>
                        <a:rPr lang="en-US" altLang="zh-CN" sz="1800" dirty="0" err="1" smtClean="0"/>
                        <a:t>Babenko</a:t>
                      </a:r>
                      <a:r>
                        <a:rPr lang="en-US" altLang="zh-CN" sz="1800" dirty="0" smtClean="0"/>
                        <a:t>, ECCV;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                          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Y. Gong, ECCV;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altLang="zh-CN" sz="1800" dirty="0" smtClean="0"/>
                        <a:t>                           A. S. </a:t>
                      </a:r>
                      <a:r>
                        <a:rPr lang="en-US" altLang="zh-CN" sz="1800" dirty="0" err="1" smtClean="0"/>
                        <a:t>Razavian</a:t>
                      </a:r>
                      <a:r>
                        <a:rPr lang="en-US" altLang="zh-CN" sz="1800" dirty="0" smtClean="0"/>
                        <a:t>, CVPR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workshop;</a:t>
                      </a:r>
                      <a:endParaRPr lang="en-US" altLang="zh-CN" sz="18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                           </a:t>
                      </a:r>
                      <a:r>
                        <a:rPr lang="en-US" altLang="zh-CN" sz="1800" dirty="0" smtClean="0"/>
                        <a:t>J. Wan, ACM </a:t>
                      </a:r>
                      <a:r>
                        <a:rPr lang="en-US" altLang="zh-CN" sz="1800" dirty="0" smtClean="0"/>
                        <a:t>Multimedia; 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……</a:t>
                      </a:r>
                    </a:p>
                    <a:p>
                      <a:pPr marL="342900" indent="-342900" algn="l" defTabSz="914400" rtl="0" eaLnBrk="1" latinLnBrk="0" hangingPunct="1">
                        <a:buNone/>
                      </a:pPr>
                      <a:r>
                        <a:rPr lang="en-US" baseline="0" dirty="0" smtClean="0"/>
                        <a:t>      2015 Year: 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Y.-H. Ng, CVPR workshop;</a:t>
                      </a:r>
                    </a:p>
                    <a:p>
                      <a:pPr marL="342900" indent="-342900" algn="l" defTabSz="914400" rtl="0" eaLnBrk="1" latinLnBrk="0" hangingPunct="1">
                        <a:buNone/>
                      </a:pPr>
                      <a:r>
                        <a:rPr lang="en-US" altLang="zh-C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Azizpour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CVPR workshop;</a:t>
                      </a:r>
                    </a:p>
                    <a:p>
                      <a:pPr marL="342900" indent="-342900" algn="l" defTabSz="914400" rtl="0" eaLnBrk="1" latinLnBrk="0" hangingPunct="1"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A. S.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Razavian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ICLR workshop;</a:t>
                      </a:r>
                    </a:p>
                    <a:p>
                      <a:pPr marL="0" indent="-342900" algn="l" defTabSz="914400" rtl="0" eaLnBrk="1" latinLnBrk="0" hangingPunct="1"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L. </a:t>
                      </a:r>
                      <a:r>
                        <a:rPr lang="en-US" altLang="zh-C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Xie</a:t>
                      </a:r>
                      <a:r>
                        <a:rPr lang="en-US" altLang="zh-CN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ICMR; 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 smtClean="0"/>
                        <a:t>Low efficiency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="0" dirty="0" smtClean="0"/>
                        <a:t>Nearest neighborhood search;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="0" dirty="0" smtClean="0"/>
                        <a:t>Image</a:t>
                      </a:r>
                      <a:r>
                        <a:rPr lang="en-US" b="0" baseline="0" dirty="0" smtClean="0"/>
                        <a:t> matching with patches;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b="0" dirty="0" smtClean="0"/>
                        <a:t>……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200" b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="1" dirty="0" smtClean="0"/>
                        <a:t>High efficiency</a:t>
                      </a:r>
                    </a:p>
                    <a:p>
                      <a:r>
                        <a:rPr lang="en-US" b="1" dirty="0" smtClean="0"/>
                        <a:t>Inverted index</a:t>
                      </a:r>
                      <a:r>
                        <a:rPr lang="en-US" dirty="0" smtClean="0"/>
                        <a:t> is one of </a:t>
                      </a:r>
                    </a:p>
                    <a:p>
                      <a:r>
                        <a:rPr lang="en-US" dirty="0" smtClean="0"/>
                        <a:t>the most widely-used strategy in image retrieval system</a:t>
                      </a:r>
                      <a:r>
                        <a:rPr lang="en-US" baseline="0" dirty="0" smtClean="0"/>
                        <a:t> due to its low memory cost and fast query time.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35937" cy="560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Comparison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1600200"/>
          <a:ext cx="8610601" cy="34122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1"/>
                <a:gridCol w="1578725"/>
                <a:gridCol w="1409007"/>
                <a:gridCol w="1095895"/>
                <a:gridCol w="1174173"/>
              </a:tblGrid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Holidays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UKB</a:t>
                      </a:r>
                      <a:endParaRPr lang="en-US" dirty="0"/>
                    </a:p>
                  </a:txBody>
                  <a:tcPr/>
                </a:tc>
              </a:tr>
              <a:tr h="383394">
                <a:tc>
                  <a:txBody>
                    <a:bodyPr/>
                    <a:lstStyle/>
                    <a:p>
                      <a:r>
                        <a:rPr lang="en-US" dirty="0" smtClean="0"/>
                        <a:t>ASMK-small (G. </a:t>
                      </a:r>
                      <a:r>
                        <a:rPr lang="en-US" dirty="0" err="1" smtClean="0"/>
                        <a:t>Tolias</a:t>
                      </a:r>
                      <a:r>
                        <a:rPr lang="en-US" dirty="0" smtClean="0"/>
                        <a:t>, 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c-Multi-Index(L. </a:t>
                      </a:r>
                      <a:r>
                        <a:rPr lang="en-US" dirty="0" err="1" smtClean="0"/>
                        <a:t>Zheng</a:t>
                      </a:r>
                      <a:r>
                        <a:rPr lang="en-US" dirty="0" smtClean="0"/>
                        <a:t>,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ASMK-large(G. </a:t>
                      </a:r>
                      <a:r>
                        <a:rPr lang="en-US" dirty="0" err="1" smtClean="0"/>
                        <a:t>Tolias</a:t>
                      </a:r>
                      <a:r>
                        <a:rPr lang="en-US" dirty="0" smtClean="0"/>
                        <a:t>, 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CNN</a:t>
                      </a:r>
                      <a:r>
                        <a:rPr lang="en-US" sz="1400" dirty="0" err="1" smtClean="0"/>
                        <a:t>aug-ss</a:t>
                      </a:r>
                      <a:r>
                        <a:rPr lang="en-US" baseline="0" dirty="0" smtClean="0"/>
                        <a:t> (A. S. </a:t>
                      </a:r>
                      <a:r>
                        <a:rPr lang="en-US" baseline="0" dirty="0" err="1" smtClean="0"/>
                        <a:t>Razavian</a:t>
                      </a:r>
                      <a:r>
                        <a:rPr lang="en-US" baseline="0" dirty="0" smtClean="0"/>
                        <a:t>,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91.1mAP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DF.FC1+SL(J. Wan,</a:t>
                      </a:r>
                      <a:r>
                        <a:rPr lang="en-US" baseline="0" dirty="0" smtClean="0"/>
                        <a:t> 2014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86.83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▬</a:t>
                      </a:r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Ours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3.76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Binary(L.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Zheng</a:t>
                      </a:r>
                      <a:r>
                        <a:rPr lang="en-US" baseline="0" dirty="0" smtClean="0"/>
                        <a:t>, 2014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3.79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Float(L. </a:t>
                      </a:r>
                      <a:r>
                        <a:rPr lang="en-US" baseline="0" dirty="0" err="1" smtClean="0"/>
                        <a:t>Zheng</a:t>
                      </a:r>
                      <a:r>
                        <a:rPr lang="en-US" baseline="0" dirty="0" smtClean="0"/>
                        <a:t>,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88.08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3.85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257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00000"/>
              </a:lnSpc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*For a fair comparison, we only report results that exclude post-processing </a:t>
            </a:r>
          </a:p>
          <a:p>
            <a:pPr marL="342900" lvl="0" indent="-342900">
              <a:lnSpc>
                <a:spcPct val="100000"/>
              </a:lnSpc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like spatial re-ranking and query expansion.  Also, we do not consider fine-tuning.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8800" y="1190078"/>
            <a:ext cx="76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2"/>
                </a:solidFill>
              </a:rPr>
              <a:t>mAP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34200" y="1166266"/>
            <a:ext cx="76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2"/>
                </a:solidFill>
              </a:rPr>
              <a:t>mAP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68385" y="1166265"/>
            <a:ext cx="14477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t</a:t>
            </a:r>
            <a:r>
              <a:rPr lang="en-US" altLang="zh-CN" dirty="0" smtClean="0">
                <a:solidFill>
                  <a:schemeClr val="accent2"/>
                </a:solidFill>
              </a:rPr>
              <a:t>op-4 score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35937" cy="560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Comparison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1600200"/>
          <a:ext cx="8610601" cy="34122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1"/>
                <a:gridCol w="1578725"/>
                <a:gridCol w="1409007"/>
                <a:gridCol w="1095895"/>
                <a:gridCol w="1174173"/>
              </a:tblGrid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Holidays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UKB</a:t>
                      </a:r>
                      <a:endParaRPr lang="en-US" dirty="0"/>
                    </a:p>
                  </a:txBody>
                  <a:tcPr/>
                </a:tc>
              </a:tr>
              <a:tr h="383394">
                <a:tc>
                  <a:txBody>
                    <a:bodyPr/>
                    <a:lstStyle/>
                    <a:p>
                      <a:r>
                        <a:rPr lang="en-US" dirty="0" smtClean="0"/>
                        <a:t>ASMK-small (G. </a:t>
                      </a:r>
                      <a:r>
                        <a:rPr lang="en-US" dirty="0" err="1" smtClean="0"/>
                        <a:t>Tolias</a:t>
                      </a:r>
                      <a:r>
                        <a:rPr lang="en-US" dirty="0" smtClean="0"/>
                        <a:t>, 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c-Multi-Index(L. </a:t>
                      </a:r>
                      <a:r>
                        <a:rPr lang="en-US" dirty="0" err="1" smtClean="0"/>
                        <a:t>Zheng</a:t>
                      </a:r>
                      <a:r>
                        <a:rPr lang="en-US" dirty="0" smtClean="0"/>
                        <a:t>,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3.71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ASMK-large(G. </a:t>
                      </a:r>
                      <a:r>
                        <a:rPr lang="en-US" dirty="0" err="1" smtClean="0"/>
                        <a:t>Tolias</a:t>
                      </a:r>
                      <a:r>
                        <a:rPr lang="en-US" dirty="0" smtClean="0"/>
                        <a:t>, 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CNN</a:t>
                      </a:r>
                      <a:r>
                        <a:rPr lang="en-US" sz="1400" dirty="0" err="1" smtClean="0"/>
                        <a:t>aug-ss</a:t>
                      </a:r>
                      <a:r>
                        <a:rPr lang="en-US" baseline="0" dirty="0" smtClean="0"/>
                        <a:t> (A. S. </a:t>
                      </a:r>
                      <a:r>
                        <a:rPr lang="en-US" baseline="0" dirty="0" err="1" smtClean="0"/>
                        <a:t>Razavian</a:t>
                      </a:r>
                      <a:r>
                        <a:rPr lang="en-US" baseline="0" dirty="0" smtClean="0"/>
                        <a:t>,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91.1mAP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DF.FC1+SL(J. Wan,</a:t>
                      </a:r>
                      <a:r>
                        <a:rPr lang="en-US" baseline="0" dirty="0" smtClean="0"/>
                        <a:t> 2014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86.83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▬</a:t>
                      </a:r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Ours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3.76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dirty="0" smtClean="0"/>
                        <a:t>Binary(L.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Zheng</a:t>
                      </a:r>
                      <a:r>
                        <a:rPr lang="en-US" baseline="0" dirty="0" smtClean="0"/>
                        <a:t>, 2014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3.79</a:t>
                      </a:r>
                      <a:endParaRPr lang="en-US" dirty="0"/>
                    </a:p>
                  </a:txBody>
                  <a:tcPr/>
                </a:tc>
              </a:tr>
              <a:tr h="37860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Float(L. </a:t>
                      </a:r>
                      <a:r>
                        <a:rPr lang="en-US" baseline="0" dirty="0" err="1" smtClean="0"/>
                        <a:t>Zheng</a:t>
                      </a:r>
                      <a:r>
                        <a:rPr lang="en-US" baseline="0" dirty="0" smtClean="0"/>
                        <a:t>, 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SIFT-CNN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88.08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3.85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257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00000"/>
              </a:lnSpc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*For a fair comparison, we only report results that exclude post-processing </a:t>
            </a:r>
          </a:p>
          <a:p>
            <a:pPr marL="342900" lvl="0" indent="-342900">
              <a:lnSpc>
                <a:spcPct val="100000"/>
              </a:lnSpc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like spatial re-ranking and query expansion.  Also, we do not consider fine-tuning.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04800" y="3810000"/>
            <a:ext cx="34290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38800" y="1190078"/>
            <a:ext cx="76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2"/>
                </a:solidFill>
              </a:rPr>
              <a:t>mAP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1166266"/>
            <a:ext cx="76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2"/>
                </a:solidFill>
              </a:rPr>
              <a:t>mAP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68385" y="1166265"/>
            <a:ext cx="14477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t</a:t>
            </a:r>
            <a:r>
              <a:rPr lang="en-US" altLang="zh-CN" dirty="0" smtClean="0">
                <a:solidFill>
                  <a:schemeClr val="accent2"/>
                </a:solidFill>
              </a:rPr>
              <a:t>op-4 score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66800"/>
            <a:ext cx="8135937" cy="13985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Complexity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--</a:t>
            </a:r>
            <a:r>
              <a:rPr lang="en-US" sz="2400" dirty="0" smtClean="0"/>
              <a:t>memory cost to store one image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-- query time for a given image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26252"/>
              </p:ext>
            </p:extLst>
          </p:nvPr>
        </p:nvGraphicFramePr>
        <p:xfrm>
          <a:off x="609600" y="2667000"/>
          <a:ext cx="7086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  <a:gridCol w="2362200"/>
                <a:gridCol w="1295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Memory(Bytes)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Binary(L.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Zheng</a:t>
                      </a:r>
                      <a:r>
                        <a:rPr lang="en-US" baseline="0" dirty="0" smtClean="0"/>
                        <a:t>, 2014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1-D DPI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2-D DPI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ImageID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× 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×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×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10.18KB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× 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× 2 × 512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12.13KB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2.06KB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4.06KB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31409"/>
              </p:ext>
            </p:extLst>
          </p:nvPr>
        </p:nvGraphicFramePr>
        <p:xfrm>
          <a:off x="609600" y="4267200"/>
          <a:ext cx="70866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  <a:gridCol w="2362200"/>
                <a:gridCol w="1295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Time(S)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48006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00000"/>
              </a:lnSpc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(1) </a:t>
            </a:r>
            <a:r>
              <a:rPr lang="en-US" sz="1600" kern="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ach image has 500 SIFT descriptors (L. Zheng, 2014).</a:t>
            </a:r>
          </a:p>
          <a:p>
            <a:pPr marL="342900" lvl="0" indent="-342900">
              <a:lnSpc>
                <a:spcPct val="100000"/>
              </a:lnSpc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(2) Our query time does not include the feature extraction.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6565"/>
            <a:ext cx="8135937" cy="5603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Query example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55626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55626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C2577"/>
                </a:solidFill>
                <a:latin typeface="+mn-lt"/>
              </a:rPr>
              <a:t>Inter-CNN method returns more positive images.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C25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57200" y="5715000"/>
            <a:ext cx="381000" cy="152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07" y="1821525"/>
            <a:ext cx="7970391" cy="374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宋体" panose="02010600030101010101" pitchFamily="2" charset="-122"/>
              </a:rPr>
              <a:t>Outline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Motivation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Proposed Approach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Results</a:t>
            </a:r>
          </a:p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Conclusions</a:t>
            </a:r>
            <a:endParaRPr lang="nl-NL" altLang="zh-CN" dirty="0">
              <a:solidFill>
                <a:schemeClr val="accent3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42287" cy="4370387"/>
          </a:xfrm>
        </p:spPr>
        <p:txBody>
          <a:bodyPr/>
          <a:lstStyle/>
          <a:p>
            <a:r>
              <a:rPr lang="en-US" sz="2400" dirty="0" smtClean="0"/>
              <a:t>We propose the </a:t>
            </a:r>
            <a:r>
              <a:rPr lang="en-US" sz="2400" dirty="0" err="1" smtClean="0"/>
              <a:t>DeepIndex</a:t>
            </a:r>
            <a:r>
              <a:rPr lang="en-US" sz="2400" dirty="0" smtClean="0"/>
              <a:t> framework that takes advantage of the strong discrimination of CNN features and the high efficiency of the inverted index.</a:t>
            </a:r>
          </a:p>
          <a:p>
            <a:r>
              <a:rPr lang="en-US" sz="2400" dirty="0" smtClean="0"/>
              <a:t>Multiple </a:t>
            </a:r>
            <a:r>
              <a:rPr lang="en-US" sz="2400" dirty="0" err="1" smtClean="0"/>
              <a:t>DeepIndex</a:t>
            </a:r>
            <a:r>
              <a:rPr lang="en-US" sz="2400" dirty="0" smtClean="0"/>
              <a:t> is potential to bridge the gap between mid-level and high-level CNNs at indexing level. 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/>
              <a:t>Future Work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Accuracy:</a:t>
            </a:r>
            <a:r>
              <a:rPr lang="en-US" sz="2400" dirty="0" smtClean="0"/>
              <a:t> develop the matching function</a:t>
            </a:r>
          </a:p>
          <a:p>
            <a:pPr lvl="1"/>
            <a:r>
              <a:rPr lang="en-US" sz="2000" dirty="0" err="1" smtClean="0"/>
              <a:t>burstiness</a:t>
            </a:r>
            <a:r>
              <a:rPr lang="en-US" sz="2000" dirty="0" smtClean="0"/>
              <a:t> (H. </a:t>
            </a:r>
            <a:r>
              <a:rPr lang="en-US" sz="2000" dirty="0" err="1" smtClean="0"/>
              <a:t>Jegou</a:t>
            </a:r>
            <a:r>
              <a:rPr lang="en-US" sz="2000" dirty="0" smtClean="0"/>
              <a:t>, 2009)</a:t>
            </a:r>
          </a:p>
          <a:p>
            <a:pPr lvl="1"/>
            <a:r>
              <a:rPr lang="en-US" sz="2000" dirty="0" err="1" smtClean="0"/>
              <a:t>Lp</a:t>
            </a:r>
            <a:r>
              <a:rPr lang="en-US" sz="2000" dirty="0" smtClean="0"/>
              <a:t>-norm IDF (L. </a:t>
            </a:r>
            <a:r>
              <a:rPr lang="en-US" sz="2000" dirty="0" err="1" smtClean="0"/>
              <a:t>Zheng</a:t>
            </a:r>
            <a:r>
              <a:rPr lang="en-US" sz="2000" dirty="0" smtClean="0"/>
              <a:t>, 2013)</a:t>
            </a:r>
          </a:p>
          <a:p>
            <a:pPr lvl="1"/>
            <a:r>
              <a:rPr lang="en-US" sz="2000" dirty="0" smtClean="0"/>
              <a:t>……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Efficiency:</a:t>
            </a:r>
            <a:r>
              <a:rPr lang="en-US" sz="2400" dirty="0" smtClean="0"/>
              <a:t> fully convolutional networks-FCNs (J. Long, 2015)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5939879"/>
            <a:ext cx="61782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C2577"/>
                </a:solidFill>
                <a:latin typeface="+mn-lt"/>
              </a:rPr>
              <a:t>Code and data available http://press.liacs.nl/lml/deepindex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676400"/>
            <a:ext cx="3464410" cy="8817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048000"/>
            <a:ext cx="5554726" cy="8817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Questions, please?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a typeface="宋体" panose="02010600030101010101" pitchFamily="2" charset="-122"/>
              </a:rPr>
              <a:t>Outline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Motivation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Proposed Approach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Results</a:t>
            </a:r>
          </a:p>
          <a:p>
            <a:r>
              <a:rPr lang="en-US" altLang="zh-CN" dirty="0" smtClean="0">
                <a:ea typeface="宋体" panose="02010600030101010101" pitchFamily="2" charset="-122"/>
              </a:rPr>
              <a:t>Conclusions</a:t>
            </a:r>
            <a:endParaRPr lang="nl-NL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3217"/>
            <a:ext cx="8001000" cy="26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76962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deep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features + inverted index = </a:t>
            </a:r>
            <a:r>
              <a:rPr lang="en-US" altLang="zh-CN" sz="3200" dirty="0" err="1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DeepIndex</a:t>
            </a:r>
            <a:endParaRPr lang="en-US" altLang="zh-CN" sz="3200" dirty="0" smtClean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181600"/>
            <a:ext cx="41910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Figure 1. The overview of single </a:t>
            </a:r>
            <a:r>
              <a:rPr lang="en-US" altLang="zh-CN" sz="1600" dirty="0" err="1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DeepIndex</a:t>
            </a:r>
            <a:r>
              <a:rPr lang="en-US" altLang="zh-CN" sz="16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3217"/>
            <a:ext cx="8001000" cy="26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76962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deep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features + inverted index = </a:t>
            </a:r>
            <a:r>
              <a:rPr lang="en-US" altLang="zh-CN" sz="3200" dirty="0" err="1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DeepIndex</a:t>
            </a:r>
            <a:endParaRPr lang="en-US" altLang="zh-CN" sz="3200" dirty="0" smtClean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cxnSp>
        <p:nvCxnSpPr>
          <p:cNvPr id="21" name="Elbow Connector 20"/>
          <p:cNvCxnSpPr/>
          <p:nvPr/>
        </p:nvCxnSpPr>
        <p:spPr bwMode="auto">
          <a:xfrm rot="5400000">
            <a:off x="4533900" y="3162300"/>
            <a:ext cx="3276600" cy="1524000"/>
          </a:xfrm>
          <a:prstGeom prst="bentConnector3">
            <a:avLst>
              <a:gd name="adj1" fmla="val 44020"/>
            </a:avLst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2781697" y="3009503"/>
            <a:ext cx="1447800" cy="79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533400" y="3733800"/>
            <a:ext cx="4876800" cy="33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6482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5181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4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73217"/>
            <a:ext cx="8001000" cy="26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Elbow Connector 20"/>
          <p:cNvCxnSpPr/>
          <p:nvPr/>
        </p:nvCxnSpPr>
        <p:spPr bwMode="auto">
          <a:xfrm rot="5400000">
            <a:off x="4533900" y="3162300"/>
            <a:ext cx="3276600" cy="1524000"/>
          </a:xfrm>
          <a:prstGeom prst="bentConnector3">
            <a:avLst>
              <a:gd name="adj1" fmla="val 44020"/>
            </a:avLst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2781697" y="3009503"/>
            <a:ext cx="1447800" cy="794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533400" y="3733800"/>
            <a:ext cx="4876800" cy="33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716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133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6482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5181600"/>
            <a:ext cx="114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Stage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219200" y="1447800"/>
            <a:ext cx="1752600" cy="457200"/>
          </a:xfrm>
          <a:prstGeom prst="wedgeRectCallout">
            <a:avLst>
              <a:gd name="adj1" fmla="val -20228"/>
              <a:gd name="adj2" fmla="val 96902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inion" pitchFamily="2" charset="0"/>
              </a:rPr>
              <a:t>Spatial patches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2400"/>
            <a:ext cx="8305800" cy="2438400"/>
          </a:xfrm>
        </p:spPr>
        <p:txBody>
          <a:bodyPr/>
          <a:lstStyle/>
          <a:p>
            <a:r>
              <a:rPr lang="en-US" dirty="0" smtClean="0"/>
              <a:t>Spatial pyramids (S. </a:t>
            </a:r>
            <a:r>
              <a:rPr lang="en-US" dirty="0" err="1" smtClean="0"/>
              <a:t>Lazebnik</a:t>
            </a:r>
            <a:r>
              <a:rPr lang="en-US" dirty="0" smtClean="0"/>
              <a:t>, 2006)</a:t>
            </a:r>
          </a:p>
          <a:p>
            <a:pPr lvl="1"/>
            <a:r>
              <a:rPr lang="en-US" dirty="0" smtClean="0"/>
              <a:t>three levels</a:t>
            </a:r>
          </a:p>
          <a:p>
            <a:pPr lvl="1"/>
            <a:r>
              <a:rPr lang="en-US" dirty="0" smtClean="0"/>
              <a:t>14 patches per image</a:t>
            </a:r>
          </a:p>
          <a:p>
            <a:r>
              <a:rPr lang="en-US" dirty="0" smtClean="0"/>
              <a:t>Simple and fast</a:t>
            </a:r>
          </a:p>
          <a:p>
            <a:r>
              <a:rPr lang="en-US" dirty="0" smtClean="0"/>
              <a:t>Expensive sliding windows or object proposals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676031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sjabloon_wit_en">
  <a:themeElements>
    <a:clrScheme name="presentatiesjabloon_wit_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0033CC"/>
      </a:folHlink>
    </a:clrScheme>
    <a:fontScheme name="presentatiesjabloon_wit_en">
      <a:majorFont>
        <a:latin typeface="Minion"/>
        <a:ea typeface=""/>
        <a:cs typeface=""/>
      </a:majorFont>
      <a:minorFont>
        <a:latin typeface="Min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lnDef>
  </a:objectDefaults>
  <a:extraClrSchemeLst>
    <a:extraClrScheme>
      <a:clrScheme name="presentatiesjabloon_w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presentatiesjabloon_wit_en -liacs</Template>
  <TotalTime>1315</TotalTime>
  <Words>1908</Words>
  <Application>Microsoft Office PowerPoint</Application>
  <PresentationFormat>全屏显示(4:3)</PresentationFormat>
  <Paragraphs>482</Paragraphs>
  <Slides>46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Times New Roman</vt:lpstr>
      <vt:lpstr>宋体</vt:lpstr>
      <vt:lpstr>Minion</vt:lpstr>
      <vt:lpstr>Wingdings</vt:lpstr>
      <vt:lpstr>Arial</vt:lpstr>
      <vt:lpstr>presentatiesjabloon_wit_en</vt:lpstr>
      <vt:lpstr>  DeepIndex for Accurate and Efficient  Image Retrieval  Yu Liu, Yanming Guo, Song Wu, Michael S. Lew</vt:lpstr>
      <vt:lpstr>Outline</vt:lpstr>
      <vt:lpstr>Outline</vt:lpstr>
      <vt:lpstr>Motivation</vt:lpstr>
      <vt:lpstr>Outline</vt:lpstr>
      <vt:lpstr>Proposed Approach</vt:lpstr>
      <vt:lpstr>Proposed Approach</vt:lpstr>
      <vt:lpstr>Proposed Approach</vt:lpstr>
      <vt:lpstr>Spatial Patches</vt:lpstr>
      <vt:lpstr>Proposed Approach</vt:lpstr>
      <vt:lpstr>Deep Feature Extraction</vt:lpstr>
      <vt:lpstr>Deep Feature Extraction</vt:lpstr>
      <vt:lpstr>Deep Feature Extraction</vt:lpstr>
      <vt:lpstr>Visualizing Patches Features</vt:lpstr>
      <vt:lpstr>Proposed Approach</vt:lpstr>
      <vt:lpstr>Codebook and index</vt:lpstr>
      <vt:lpstr>Proposed Approach</vt:lpstr>
      <vt:lpstr>Query Image</vt:lpstr>
      <vt:lpstr>PowerPoint 演示文稿</vt:lpstr>
      <vt:lpstr>PowerPoint 演示文稿</vt:lpstr>
      <vt:lpstr>PowerPoint 演示文稿</vt:lpstr>
      <vt:lpstr>Proposed Approach</vt:lpstr>
      <vt:lpstr>Multiple DeepIndex</vt:lpstr>
      <vt:lpstr>Multiple DeepIndex</vt:lpstr>
      <vt:lpstr>Proposed Approach</vt:lpstr>
      <vt:lpstr>Global Image Signature(GIS)</vt:lpstr>
      <vt:lpstr>Global Image Signature(GIS)</vt:lpstr>
      <vt:lpstr>2-D DeepIndex with GIS</vt:lpstr>
      <vt:lpstr>Outline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Outline</vt:lpstr>
      <vt:lpstr>Conclusions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Zhiwei Yang</dc:creator>
  <cp:lastModifiedBy>yiming24</cp:lastModifiedBy>
  <cp:revision>197</cp:revision>
  <dcterms:created xsi:type="dcterms:W3CDTF">2015-04-02T09:13:30Z</dcterms:created>
  <dcterms:modified xsi:type="dcterms:W3CDTF">2015-06-19T12:37:01Z</dcterms:modified>
</cp:coreProperties>
</file>