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5"/>
  </p:notesMasterIdLst>
  <p:sldIdLst>
    <p:sldId id="256" r:id="rId2"/>
    <p:sldId id="604" r:id="rId3"/>
    <p:sldId id="625" r:id="rId4"/>
    <p:sldId id="626" r:id="rId5"/>
    <p:sldId id="627" r:id="rId6"/>
    <p:sldId id="628" r:id="rId7"/>
    <p:sldId id="629" r:id="rId8"/>
    <p:sldId id="630" r:id="rId9"/>
    <p:sldId id="605" r:id="rId10"/>
    <p:sldId id="606" r:id="rId11"/>
    <p:sldId id="521" r:id="rId12"/>
    <p:sldId id="528" r:id="rId13"/>
    <p:sldId id="614" r:id="rId14"/>
    <p:sldId id="596" r:id="rId15"/>
    <p:sldId id="615" r:id="rId16"/>
    <p:sldId id="616" r:id="rId17"/>
    <p:sldId id="610" r:id="rId18"/>
    <p:sldId id="611" r:id="rId19"/>
    <p:sldId id="612" r:id="rId20"/>
    <p:sldId id="613" r:id="rId21"/>
    <p:sldId id="609" r:id="rId22"/>
    <p:sldId id="622" r:id="rId23"/>
    <p:sldId id="623" r:id="rId24"/>
    <p:sldId id="624" r:id="rId25"/>
    <p:sldId id="620" r:id="rId26"/>
    <p:sldId id="621" r:id="rId27"/>
    <p:sldId id="617" r:id="rId28"/>
    <p:sldId id="594" r:id="rId29"/>
    <p:sldId id="593" r:id="rId30"/>
    <p:sldId id="595" r:id="rId31"/>
    <p:sldId id="618" r:id="rId32"/>
    <p:sldId id="579" r:id="rId33"/>
    <p:sldId id="581" r:id="rId34"/>
    <p:sldId id="381" r:id="rId35"/>
    <p:sldId id="266" r:id="rId36"/>
    <p:sldId id="570" r:id="rId37"/>
    <p:sldId id="562" r:id="rId38"/>
    <p:sldId id="563" r:id="rId39"/>
    <p:sldId id="566" r:id="rId40"/>
    <p:sldId id="568" r:id="rId41"/>
    <p:sldId id="565" r:id="rId42"/>
    <p:sldId id="607" r:id="rId43"/>
    <p:sldId id="619" r:id="rId44"/>
  </p:sldIdLst>
  <p:sldSz cx="12198350" cy="6858000"/>
  <p:notesSz cx="6797675" cy="9928225"/>
  <p:embeddedFontLst>
    <p:embeddedFont>
      <p:font typeface="Cambria Math" panose="02040503050406030204" pitchFamily="18" charset="0"/>
      <p:regular r:id="rId46"/>
    </p:embeddedFont>
    <p:embeddedFont>
      <p:font typeface="Georgia" panose="02040502050405020303" pitchFamily="18"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Minion" panose="020B0604020202020204"/>
      <p:regular r:id="rId55"/>
      <p:bold r:id="rId56"/>
      <p:italic r:id="rId57"/>
      <p:boldItalic r:id="rId58"/>
    </p:embeddedFont>
  </p:embeddedFontLst>
  <p:custDataLst>
    <p:tags r:id="rId59"/>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DEA9B"/>
    <a:srgbClr val="FF9900"/>
    <a:srgbClr val="FFFF99"/>
    <a:srgbClr val="595959"/>
    <a:srgbClr val="3399FF"/>
    <a:srgbClr val="859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6" autoAdjust="0"/>
    <p:restoredTop sz="90791" autoAdjust="0"/>
  </p:normalViewPr>
  <p:slideViewPr>
    <p:cSldViewPr>
      <p:cViewPr varScale="1">
        <p:scale>
          <a:sx n="81" d="100"/>
          <a:sy n="81" d="100"/>
        </p:scale>
        <p:origin x="720" y="53"/>
      </p:cViewPr>
      <p:guideLst>
        <p:guide orient="horz" pos="2160"/>
        <p:guide pos="3842"/>
      </p:guideLst>
    </p:cSldViewPr>
  </p:slideViewPr>
  <p:outlineViewPr>
    <p:cViewPr>
      <p:scale>
        <a:sx n="33" d="100"/>
        <a:sy n="33" d="100"/>
      </p:scale>
      <p:origin x="0" y="-462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5698784-F1F2-4D71-B346-94F94D5EBAA2}" type="datetimeFigureOut">
              <a:rPr lang="nl-NL" smtClean="0"/>
              <a:t>28-2-2022</a:t>
            </a:fld>
            <a:endParaRPr lang="nl-NL"/>
          </a:p>
        </p:txBody>
      </p:sp>
      <p:sp>
        <p:nvSpPr>
          <p:cNvPr id="4" name="Tijdelijke aanduiding voor dia-afbeelding 3"/>
          <p:cNvSpPr>
            <a:spLocks noGrp="1" noRot="1" noChangeAspect="1"/>
          </p:cNvSpPr>
          <p:nvPr>
            <p:ph type="sldImg" idx="2"/>
          </p:nvPr>
        </p:nvSpPr>
        <p:spPr>
          <a:xfrm>
            <a:off x="88900" y="744538"/>
            <a:ext cx="6619875"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12ECD43-08E5-4945-BC4F-4857758E978F}" type="slidenum">
              <a:rPr lang="nl-NL" smtClean="0"/>
              <a:t>‹#›</a:t>
            </a:fld>
            <a:endParaRPr lang="nl-NL"/>
          </a:p>
        </p:txBody>
      </p:sp>
    </p:spTree>
    <p:extLst>
      <p:ext uri="{BB962C8B-B14F-4D97-AF65-F5344CB8AC3E}">
        <p14:creationId xmlns:p14="http://schemas.microsoft.com/office/powerpoint/2010/main" val="256351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Geometry"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en.wikipedia.org/wiki/Non-collinear_points" TargetMode="External"/><Relationship Id="rId4" Type="http://schemas.openxmlformats.org/officeDocument/2006/relationships/hyperlink" Target="https://en.wikipedia.org/wiki/Plane_(mathematic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2</a:t>
            </a:fld>
            <a:endParaRPr lang="nl-NL"/>
          </a:p>
        </p:txBody>
      </p:sp>
    </p:spTree>
    <p:extLst>
      <p:ext uri="{BB962C8B-B14F-4D97-AF65-F5344CB8AC3E}">
        <p14:creationId xmlns:p14="http://schemas.microsoft.com/office/powerpoint/2010/main" val="3289916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14</a:t>
            </a:fld>
            <a:endParaRPr lang="nl-NL"/>
          </a:p>
        </p:txBody>
      </p:sp>
    </p:spTree>
    <p:extLst>
      <p:ext uri="{BB962C8B-B14F-4D97-AF65-F5344CB8AC3E}">
        <p14:creationId xmlns:p14="http://schemas.microsoft.com/office/powerpoint/2010/main" val="4748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smtClean="0">
                <a:hlinkClick r:id="rId3" tooltip="Geometry"/>
              </a:rPr>
              <a:t>geometry</a:t>
            </a:r>
            <a:r>
              <a:rPr lang="en-US" dirty="0" smtClean="0"/>
              <a:t>, a set of points in space are </a:t>
            </a:r>
            <a:r>
              <a:rPr lang="en-US" b="1" dirty="0" smtClean="0"/>
              <a:t>coplanar</a:t>
            </a:r>
            <a:r>
              <a:rPr lang="en-US" dirty="0" smtClean="0"/>
              <a:t> if there exists a geometric </a:t>
            </a:r>
            <a:r>
              <a:rPr lang="en-US" dirty="0" smtClean="0">
                <a:hlinkClick r:id="rId4" tooltip="Plane (mathematics)"/>
              </a:rPr>
              <a:t>plane</a:t>
            </a:r>
            <a:r>
              <a:rPr lang="en-US" dirty="0" smtClean="0"/>
              <a:t> that contains them all. For example, three points are always coplanar, and if the points are distinct and </a:t>
            </a:r>
            <a:r>
              <a:rPr lang="en-US" dirty="0" smtClean="0">
                <a:hlinkClick r:id="rId5" tooltip="Non-collinear points"/>
              </a:rPr>
              <a:t>non-collinear</a:t>
            </a:r>
            <a:r>
              <a:rPr lang="en-US" dirty="0" smtClean="0"/>
              <a:t>, the plane they determine is unique. However, a set of four or more distinct points will, in general, not lie in a single plane. </a:t>
            </a:r>
          </a:p>
          <a:p>
            <a:endParaRPr lang="en-US" dirty="0" smtClean="0"/>
          </a:p>
          <a:p>
            <a:r>
              <a:rPr lang="en-US" dirty="0" smtClean="0"/>
              <a:t>ICP </a:t>
            </a:r>
            <a:r>
              <a:rPr lang="en-US" dirty="0" err="1" smtClean="0"/>
              <a:t>NlogNref</a:t>
            </a:r>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16</a:t>
            </a:fld>
            <a:endParaRPr lang="nl-NL"/>
          </a:p>
        </p:txBody>
      </p:sp>
    </p:spTree>
    <p:extLst>
      <p:ext uri="{BB962C8B-B14F-4D97-AF65-F5344CB8AC3E}">
        <p14:creationId xmlns:p14="http://schemas.microsoft.com/office/powerpoint/2010/main" val="887699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27</a:t>
            </a:fld>
            <a:endParaRPr lang="nl-NL"/>
          </a:p>
        </p:txBody>
      </p:sp>
    </p:spTree>
    <p:extLst>
      <p:ext uri="{BB962C8B-B14F-4D97-AF65-F5344CB8AC3E}">
        <p14:creationId xmlns:p14="http://schemas.microsoft.com/office/powerpoint/2010/main" val="2087454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29</a:t>
            </a:fld>
            <a:endParaRPr lang="nl-NL"/>
          </a:p>
        </p:txBody>
      </p:sp>
    </p:spTree>
    <p:extLst>
      <p:ext uri="{BB962C8B-B14F-4D97-AF65-F5344CB8AC3E}">
        <p14:creationId xmlns:p14="http://schemas.microsoft.com/office/powerpoint/2010/main" val="643564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31</a:t>
            </a:fld>
            <a:endParaRPr lang="nl-NL"/>
          </a:p>
        </p:txBody>
      </p:sp>
    </p:spTree>
    <p:extLst>
      <p:ext uri="{BB962C8B-B14F-4D97-AF65-F5344CB8AC3E}">
        <p14:creationId xmlns:p14="http://schemas.microsoft.com/office/powerpoint/2010/main" val="425856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987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35</a:t>
            </a:fld>
            <a:endParaRPr lang="nl-NL"/>
          </a:p>
        </p:txBody>
      </p:sp>
    </p:spTree>
    <p:extLst>
      <p:ext uri="{BB962C8B-B14F-4D97-AF65-F5344CB8AC3E}">
        <p14:creationId xmlns:p14="http://schemas.microsoft.com/office/powerpoint/2010/main" val="1364747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HLS more perceptual</a:t>
            </a:r>
          </a:p>
          <a:p>
            <a:r>
              <a:rPr lang="en-US" dirty="0" smtClean="0"/>
              <a:t>HSV more for color detection</a:t>
            </a:r>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39</a:t>
            </a:fld>
            <a:endParaRPr lang="nl-NL"/>
          </a:p>
        </p:txBody>
      </p:sp>
    </p:spTree>
    <p:extLst>
      <p:ext uri="{BB962C8B-B14F-4D97-AF65-F5344CB8AC3E}">
        <p14:creationId xmlns:p14="http://schemas.microsoft.com/office/powerpoint/2010/main" val="1783202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43</a:t>
            </a:fld>
            <a:endParaRPr lang="nl-NL"/>
          </a:p>
        </p:txBody>
      </p:sp>
    </p:spTree>
    <p:extLst>
      <p:ext uri="{BB962C8B-B14F-4D97-AF65-F5344CB8AC3E}">
        <p14:creationId xmlns:p14="http://schemas.microsoft.com/office/powerpoint/2010/main" val="179256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solidFill>
                  <a:prstClr val="black"/>
                </a:solidFill>
              </a:rPr>
              <a:pPr/>
              <a:t>3</a:t>
            </a:fld>
            <a:endParaRPr lang="nl-NL">
              <a:solidFill>
                <a:prstClr val="black"/>
              </a:solidFill>
            </a:endParaRPr>
          </a:p>
        </p:txBody>
      </p:sp>
    </p:spTree>
    <p:extLst>
      <p:ext uri="{BB962C8B-B14F-4D97-AF65-F5344CB8AC3E}">
        <p14:creationId xmlns:p14="http://schemas.microsoft.com/office/powerpoint/2010/main" val="153048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solidFill>
                  <a:prstClr val="black"/>
                </a:solidFill>
              </a:rPr>
              <a:pPr/>
              <a:t>4</a:t>
            </a:fld>
            <a:endParaRPr lang="nl-NL">
              <a:solidFill>
                <a:prstClr val="black"/>
              </a:solidFill>
            </a:endParaRPr>
          </a:p>
        </p:txBody>
      </p:sp>
    </p:spTree>
    <p:extLst>
      <p:ext uri="{BB962C8B-B14F-4D97-AF65-F5344CB8AC3E}">
        <p14:creationId xmlns:p14="http://schemas.microsoft.com/office/powerpoint/2010/main" val="530208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solidFill>
                  <a:prstClr val="black"/>
                </a:solidFill>
              </a:rPr>
              <a:pPr/>
              <a:t>5</a:t>
            </a:fld>
            <a:endParaRPr lang="nl-NL">
              <a:solidFill>
                <a:prstClr val="black"/>
              </a:solidFill>
            </a:endParaRPr>
          </a:p>
        </p:txBody>
      </p:sp>
    </p:spTree>
    <p:extLst>
      <p:ext uri="{BB962C8B-B14F-4D97-AF65-F5344CB8AC3E}">
        <p14:creationId xmlns:p14="http://schemas.microsoft.com/office/powerpoint/2010/main" val="1161630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solidFill>
                  <a:prstClr val="black"/>
                </a:solidFill>
              </a:rPr>
              <a:pPr/>
              <a:t>6</a:t>
            </a:fld>
            <a:endParaRPr lang="nl-NL">
              <a:solidFill>
                <a:prstClr val="black"/>
              </a:solidFill>
            </a:endParaRPr>
          </a:p>
        </p:txBody>
      </p:sp>
    </p:spTree>
    <p:extLst>
      <p:ext uri="{BB962C8B-B14F-4D97-AF65-F5344CB8AC3E}">
        <p14:creationId xmlns:p14="http://schemas.microsoft.com/office/powerpoint/2010/main" val="3769722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solidFill>
                  <a:prstClr val="black"/>
                </a:solidFill>
              </a:rPr>
              <a:pPr/>
              <a:t>7</a:t>
            </a:fld>
            <a:endParaRPr lang="nl-NL">
              <a:solidFill>
                <a:prstClr val="black"/>
              </a:solidFill>
            </a:endParaRPr>
          </a:p>
        </p:txBody>
      </p:sp>
    </p:spTree>
    <p:extLst>
      <p:ext uri="{BB962C8B-B14F-4D97-AF65-F5344CB8AC3E}">
        <p14:creationId xmlns:p14="http://schemas.microsoft.com/office/powerpoint/2010/main" val="3036020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9</a:t>
            </a:fld>
            <a:endParaRPr lang="nl-NL"/>
          </a:p>
        </p:txBody>
      </p:sp>
    </p:spTree>
    <p:extLst>
      <p:ext uri="{BB962C8B-B14F-4D97-AF65-F5344CB8AC3E}">
        <p14:creationId xmlns:p14="http://schemas.microsoft.com/office/powerpoint/2010/main" val="310495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Leica </a:t>
            </a:r>
            <a:r>
              <a:rPr lang="en-US" dirty="0" err="1" smtClean="0"/>
              <a:t>Disto</a:t>
            </a:r>
            <a:r>
              <a:rPr lang="en-US" dirty="0" smtClean="0"/>
              <a:t> 510 +/- 1mm 200m</a:t>
            </a:r>
          </a:p>
          <a:p>
            <a:r>
              <a:rPr lang="en-US" dirty="0" err="1" smtClean="0"/>
              <a:t>Rplidar</a:t>
            </a:r>
            <a:r>
              <a:rPr lang="en-US" dirty="0" smtClean="0"/>
              <a:t> a3 +/- several mm</a:t>
            </a:r>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11</a:t>
            </a:fld>
            <a:endParaRPr lang="nl-NL"/>
          </a:p>
        </p:txBody>
      </p:sp>
    </p:spTree>
    <p:extLst>
      <p:ext uri="{BB962C8B-B14F-4D97-AF65-F5344CB8AC3E}">
        <p14:creationId xmlns:p14="http://schemas.microsoft.com/office/powerpoint/2010/main" val="3707998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https://www.oxbotica.com/on-road-people-and-goods/</a:t>
            </a:r>
          </a:p>
          <a:p>
            <a:endParaRPr lang="en-US" dirty="0" smtClean="0"/>
          </a:p>
          <a:p>
            <a:r>
              <a:rPr lang="en-US" dirty="0" smtClean="0"/>
              <a:t>https://www.theguardian.com/technology/2021/jan/03/peak-hype-driverless-car-revolution-uber-robotaxis-autonomous-vehicle</a:t>
            </a:r>
          </a:p>
          <a:p>
            <a:endParaRPr lang="en-US" dirty="0" smtClean="0"/>
          </a:p>
          <a:p>
            <a:r>
              <a:rPr lang="en-US" dirty="0" smtClean="0"/>
              <a:t>Prof Nick Reed, a transport consultant who ran UK self-driving trials, says: “The perspectives have changed since 2015, when it was probably peak hype. Reality is setting in about the challenges and complexity.”</a:t>
            </a:r>
          </a:p>
          <a:p>
            <a:r>
              <a:rPr lang="en-US" dirty="0" smtClean="0"/>
              <a:t>Advertisement</a:t>
            </a:r>
          </a:p>
          <a:p>
            <a:endParaRPr lang="en-US" dirty="0" smtClean="0"/>
          </a:p>
          <a:p>
            <a:r>
              <a:rPr lang="en-US" dirty="0" smtClean="0"/>
              <a:t>Automated driving, says Reed, could still happen in the next five years on highways with clearly marked lanes, limited to </a:t>
            </a:r>
            <a:r>
              <a:rPr lang="en-US" dirty="0" err="1" smtClean="0"/>
              <a:t>motorised</a:t>
            </a:r>
            <a:r>
              <a:rPr lang="en-US" dirty="0" smtClean="0"/>
              <a:t> vehicles all going in the same direction. Widespread use in cities remains some way further out, he says: “But the benefits are still there.”</a:t>
            </a:r>
          </a:p>
          <a:p>
            <a:r>
              <a:rPr lang="en-US" dirty="0" smtClean="0"/>
              <a:t>social acceptance, cybersecurity and cost have never been addressed.</a:t>
            </a:r>
            <a:endParaRPr lang="en-US" dirty="0"/>
          </a:p>
        </p:txBody>
      </p:sp>
      <p:sp>
        <p:nvSpPr>
          <p:cNvPr id="4" name="Slide Number Placeholder 3"/>
          <p:cNvSpPr>
            <a:spLocks noGrp="1"/>
          </p:cNvSpPr>
          <p:nvPr>
            <p:ph type="sldNum" sz="quarter" idx="10"/>
          </p:nvPr>
        </p:nvSpPr>
        <p:spPr/>
        <p:txBody>
          <a:bodyPr/>
          <a:lstStyle/>
          <a:p>
            <a:fld id="{812ECD43-08E5-4945-BC4F-4857758E978F}" type="slidenum">
              <a:rPr lang="nl-NL" smtClean="0"/>
              <a:t>12</a:t>
            </a:fld>
            <a:endParaRPr lang="nl-NL"/>
          </a:p>
        </p:txBody>
      </p:sp>
    </p:spTree>
    <p:extLst>
      <p:ext uri="{BB962C8B-B14F-4D97-AF65-F5344CB8AC3E}">
        <p14:creationId xmlns:p14="http://schemas.microsoft.com/office/powerpoint/2010/main" val="1896011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7" name="Tijdelijke aanduiding voor tekst 5"/>
          <p:cNvSpPr>
            <a:spLocks noGrp="1"/>
          </p:cNvSpPr>
          <p:nvPr>
            <p:ph type="body" sz="quarter" idx="13" hasCustomPrompt="1"/>
          </p:nvPr>
        </p:nvSpPr>
        <p:spPr>
          <a:xfrm>
            <a:off x="2" y="-1"/>
            <a:ext cx="12198349" cy="4521941"/>
          </a:xfrm>
          <a:solidFill>
            <a:srgbClr val="8592BC"/>
          </a:solidFill>
        </p:spPr>
        <p:txBody>
          <a:bodyPr>
            <a:normAutofit/>
          </a:bodyPr>
          <a:lstStyle>
            <a:lvl1pPr marL="0" indent="0">
              <a:buNone/>
              <a:defRPr sz="100">
                <a:solidFill>
                  <a:schemeClr val="bg2"/>
                </a:solidFill>
              </a:defRPr>
            </a:lvl1pPr>
          </a:lstStyle>
          <a:p>
            <a:pPr lvl="0"/>
            <a:r>
              <a:rPr lang="nl-NL" dirty="0" smtClean="0"/>
              <a:t>..</a:t>
            </a:r>
            <a:endParaRPr lang="nl-NL" dirty="0"/>
          </a:p>
        </p:txBody>
      </p:sp>
      <p:sp>
        <p:nvSpPr>
          <p:cNvPr id="6" name="Tijdelijke aanduiding voor tekst 5"/>
          <p:cNvSpPr>
            <a:spLocks noGrp="1"/>
          </p:cNvSpPr>
          <p:nvPr>
            <p:ph type="body" sz="quarter" idx="12" hasCustomPrompt="1"/>
          </p:nvPr>
        </p:nvSpPr>
        <p:spPr>
          <a:xfrm>
            <a:off x="1" y="3"/>
            <a:ext cx="12198350" cy="3719335"/>
          </a:xfrm>
          <a:solidFill>
            <a:schemeClr val="bg2"/>
          </a:solidFill>
        </p:spPr>
        <p:txBody>
          <a:bodyPr>
            <a:normAutofit/>
          </a:bodyPr>
          <a:lstStyle>
            <a:lvl1pPr marL="0" indent="0">
              <a:buNone/>
              <a:defRPr sz="100">
                <a:solidFill>
                  <a:schemeClr val="bg2"/>
                </a:solidFill>
              </a:defRPr>
            </a:lvl1pPr>
          </a:lstStyle>
          <a:p>
            <a:pPr lvl="0"/>
            <a:r>
              <a:rPr lang="nl-NL" dirty="0" smtClean="0"/>
              <a:t>..</a:t>
            </a:r>
            <a:endParaRPr lang="nl-NL" dirty="0"/>
          </a:p>
        </p:txBody>
      </p:sp>
      <p:sp>
        <p:nvSpPr>
          <p:cNvPr id="2" name="Titel 1"/>
          <p:cNvSpPr>
            <a:spLocks noGrp="1"/>
          </p:cNvSpPr>
          <p:nvPr>
            <p:ph type="title" hasCustomPrompt="1"/>
          </p:nvPr>
        </p:nvSpPr>
        <p:spPr>
          <a:xfrm>
            <a:off x="1511300" y="1052736"/>
            <a:ext cx="10298858" cy="1656184"/>
          </a:xfrm>
        </p:spPr>
        <p:txBody>
          <a:bodyPr/>
          <a:lstStyle>
            <a:lvl1pPr algn="l">
              <a:defRPr sz="5400">
                <a:solidFill>
                  <a:schemeClr val="bg1"/>
                </a:solidFill>
              </a:defRPr>
            </a:lvl1pPr>
          </a:lstStyle>
          <a:p>
            <a:r>
              <a:rPr lang="nl-NL" dirty="0" smtClean="0"/>
              <a:t>Titel van de presentatie</a:t>
            </a:r>
            <a:endParaRPr lang="nl-NL" dirty="0"/>
          </a:p>
        </p:txBody>
      </p:sp>
      <p:sp>
        <p:nvSpPr>
          <p:cNvPr id="20" name="Tijdelijke aanduiding voor tekst 19"/>
          <p:cNvSpPr>
            <a:spLocks noGrp="1"/>
          </p:cNvSpPr>
          <p:nvPr>
            <p:ph type="body" sz="quarter" idx="14" hasCustomPrompt="1"/>
          </p:nvPr>
        </p:nvSpPr>
        <p:spPr>
          <a:xfrm>
            <a:off x="1511301" y="3934610"/>
            <a:ext cx="5828311" cy="393700"/>
          </a:xfrm>
        </p:spPr>
        <p:txBody>
          <a:bodyPr anchor="ctr">
            <a:normAutofit/>
          </a:bodyPr>
          <a:lstStyle>
            <a:lvl1pPr marL="0" indent="0">
              <a:buNone/>
              <a:defRPr sz="2400">
                <a:solidFill>
                  <a:schemeClr val="bg1"/>
                </a:solidFill>
              </a:defRPr>
            </a:lvl1pPr>
          </a:lstStyle>
          <a:p>
            <a:pPr lvl="0"/>
            <a:r>
              <a:rPr lang="nl-NL" dirty="0" smtClean="0"/>
              <a:t>Subtitel presentatie</a:t>
            </a:r>
            <a:endParaRPr lang="nl-NL" dirty="0"/>
          </a:p>
        </p:txBody>
      </p:sp>
      <p:pic>
        <p:nvPicPr>
          <p:cNvPr id="21" name="Picture 71" descr="Logo-UniversiteitLeiden-CMYK_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1286" y="4926607"/>
            <a:ext cx="2673350" cy="1133475"/>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datum 3"/>
          <p:cNvSpPr>
            <a:spLocks noGrp="1"/>
          </p:cNvSpPr>
          <p:nvPr>
            <p:ph type="dt" sz="half" idx="2"/>
          </p:nvPr>
        </p:nvSpPr>
        <p:spPr>
          <a:xfrm>
            <a:off x="7467328" y="3934686"/>
            <a:ext cx="4326359" cy="394127"/>
          </a:xfrm>
          <a:prstGeom prst="rect">
            <a:avLst/>
          </a:prstGeom>
        </p:spPr>
        <p:txBody>
          <a:bodyPr vert="horz" lIns="0" tIns="0" rIns="0" bIns="0" rtlCol="0" anchor="ctr"/>
          <a:lstStyle>
            <a:lvl1pPr algn="r">
              <a:defRPr sz="2400">
                <a:solidFill>
                  <a:schemeClr val="bg1"/>
                </a:solidFill>
              </a:defRPr>
            </a:lvl1pPr>
          </a:lstStyle>
          <a:p>
            <a:endParaRPr lang="nl-NL" dirty="0"/>
          </a:p>
        </p:txBody>
      </p:sp>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2000" y="6543376"/>
            <a:ext cx="2846250" cy="270000"/>
          </a:xfrm>
          <a:prstGeom prst="rect">
            <a:avLst/>
          </a:prstGeom>
        </p:spPr>
      </p:pic>
    </p:spTree>
    <p:extLst>
      <p:ext uri="{BB962C8B-B14F-4D97-AF65-F5344CB8AC3E}">
        <p14:creationId xmlns:p14="http://schemas.microsoft.com/office/powerpoint/2010/main" val="10363797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 calcmode="lin" valueType="num">
                                      <p:cBhvr additive="base">
                                        <p:cTn id="10" dur="1000" fill="hold"/>
                                        <p:tgtEl>
                                          <p:spTgt spid="7">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7">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7">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6">
                                            <p:bg/>
                                          </p:spTgt>
                                        </p:tgtEl>
                                        <p:attrNameLst>
                                          <p:attrName>style.visibility</p:attrName>
                                        </p:attrNameLst>
                                      </p:cBhvr>
                                      <p:to>
                                        <p:strVal val="visible"/>
                                      </p:to>
                                    </p:set>
                                    <p:anim calcmode="lin" valueType="num">
                                      <p:cBhvr additive="base">
                                        <p:cTn id="18"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9" dur="1000" fill="hold"/>
                                        <p:tgtEl>
                                          <p:spTgt spid="6">
                                            <p:bg/>
                                          </p:spTgt>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25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100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750"/>
                                        <p:tgtEl>
                                          <p:spTgt spid="20">
                                            <p:txEl>
                                              <p:pRg st="0" end="0"/>
                                            </p:txEl>
                                          </p:spTgt>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15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tmplLst>
          <p:tmpl>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Lst>
      </p:bldP>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P spid="20" grpId="0" build="p">
        <p:tmplLst>
          <p:tmpl lvl="1">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childTnLst>
                </p:cTn>
              </p:par>
            </p:tnLst>
          </p:tmpl>
        </p:tmplLst>
      </p:bldP>
      <p:bldP spid="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grpSp>
      <p:sp>
        <p:nvSpPr>
          <p:cNvPr id="4" name="Tijdelijke aanduiding voor grafiek 3"/>
          <p:cNvSpPr>
            <a:spLocks noGrp="1"/>
          </p:cNvSpPr>
          <p:nvPr>
            <p:ph type="chart"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grafiek in te voegen</a:t>
            </a:r>
            <a:endParaRPr lang="nl-NL" dirty="0"/>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2702950967"/>
      </p:ext>
    </p:extLst>
  </p:cSld>
  <p:clrMapOvr>
    <a:masterClrMapping/>
  </p:clrMapOvr>
  <p:transition spd="slow">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grpSp>
      <p:sp>
        <p:nvSpPr>
          <p:cNvPr id="13" name="Tijdelijke aanduiding voor media 12"/>
          <p:cNvSpPr>
            <a:spLocks noGrp="1"/>
          </p:cNvSpPr>
          <p:nvPr>
            <p:ph type="media"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video in te voegen</a:t>
            </a:r>
            <a:endParaRPr lang="nl-NL" dirty="0"/>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2653170741"/>
      </p:ext>
    </p:extLst>
  </p:cSld>
  <p:clrMapOvr>
    <a:masterClrMapping/>
  </p:clrMapOvr>
  <p:transition spd="slow">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6" name="Tijdelijke aanduiding voor tekst 5"/>
          <p:cNvSpPr>
            <a:spLocks noGrp="1"/>
          </p:cNvSpPr>
          <p:nvPr>
            <p:ph type="body" sz="quarter" idx="12" hasCustomPrompt="1"/>
          </p:nvPr>
        </p:nvSpPr>
        <p:spPr>
          <a:xfrm>
            <a:off x="1" y="3"/>
            <a:ext cx="12198350" cy="4521939"/>
          </a:xfrm>
          <a:solidFill>
            <a:schemeClr val="bg2"/>
          </a:solidFill>
        </p:spPr>
        <p:txBody>
          <a:bodyPr>
            <a:normAutofit/>
          </a:bodyPr>
          <a:lstStyle>
            <a:lvl1pPr marL="0" indent="0">
              <a:buNone/>
              <a:defRPr sz="100">
                <a:solidFill>
                  <a:schemeClr val="bg2"/>
                </a:solidFill>
              </a:defRPr>
            </a:lvl1pPr>
          </a:lstStyle>
          <a:p>
            <a:pPr lvl="0"/>
            <a:r>
              <a:rPr lang="nl-NL" dirty="0" smtClean="0"/>
              <a:t>..</a:t>
            </a:r>
            <a:endParaRPr lang="nl-NL" dirty="0"/>
          </a:p>
        </p:txBody>
      </p:sp>
      <p:sp>
        <p:nvSpPr>
          <p:cNvPr id="2" name="Titel 1"/>
          <p:cNvSpPr>
            <a:spLocks noGrp="1"/>
          </p:cNvSpPr>
          <p:nvPr>
            <p:ph type="title" hasCustomPrompt="1"/>
          </p:nvPr>
        </p:nvSpPr>
        <p:spPr>
          <a:xfrm>
            <a:off x="1511300" y="1052736"/>
            <a:ext cx="10298858" cy="1656184"/>
          </a:xfrm>
        </p:spPr>
        <p:txBody>
          <a:bodyPr/>
          <a:lstStyle>
            <a:lvl1pPr algn="l">
              <a:defRPr sz="5400">
                <a:solidFill>
                  <a:schemeClr val="bg1"/>
                </a:solidFill>
              </a:defRPr>
            </a:lvl1pPr>
          </a:lstStyle>
          <a:p>
            <a:r>
              <a:rPr lang="nl-NL" dirty="0" smtClean="0"/>
              <a:t>Titel afsluiting</a:t>
            </a:r>
            <a:endParaRPr lang="nl-NL" dirty="0"/>
          </a:p>
        </p:txBody>
      </p:sp>
      <p:pic>
        <p:nvPicPr>
          <p:cNvPr id="21" name="Picture 71" descr="Logo-UniversiteitLeiden-CMYK_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1286" y="4926607"/>
            <a:ext cx="267335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2000" y="6543376"/>
            <a:ext cx="2846250" cy="270000"/>
          </a:xfrm>
          <a:prstGeom prst="rect">
            <a:avLst/>
          </a:prstGeom>
        </p:spPr>
      </p:pic>
    </p:spTree>
    <p:extLst>
      <p:ext uri="{BB962C8B-B14F-4D97-AF65-F5344CB8AC3E}">
        <p14:creationId xmlns:p14="http://schemas.microsoft.com/office/powerpoint/2010/main" val="12396288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6">
                                            <p:bg/>
                                          </p:spTgt>
                                        </p:tgtEl>
                                        <p:attrNameLst>
                                          <p:attrName>style.visibility</p:attrName>
                                        </p:attrNameLst>
                                      </p:cBhvr>
                                      <p:to>
                                        <p:strVal val="visible"/>
                                      </p:to>
                                    </p:set>
                                    <p:anim calcmode="lin" valueType="num">
                                      <p:cBhvr additive="base">
                                        <p:cTn id="10"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6">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25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15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6846640" cy="4795836"/>
          </a:xfrm>
          <a:noFill/>
        </p:spPr>
        <p:txBody>
          <a:bodyPr vert="horz" wrap="none" lIns="0" tIns="0" rIns="0" bIns="0"/>
          <a:lstStyle>
            <a:lvl1pPr marL="361950" indent="-361950">
              <a:spcBef>
                <a:spcPts val="800"/>
              </a:spcBef>
              <a:spcAft>
                <a:spcPts val="800"/>
              </a:spcAft>
              <a:buClr>
                <a:schemeClr val="bg2"/>
              </a:buClr>
              <a:buFont typeface="+mj-lt"/>
              <a:buAutoNum type="arabicPeriod"/>
              <a:defRPr sz="2400">
                <a:solidFill>
                  <a:schemeClr val="bg2"/>
                </a:solidFill>
              </a:defRPr>
            </a:lvl1pPr>
            <a:lvl2pPr marL="542925" indent="-180975">
              <a:buClr>
                <a:schemeClr val="bg2"/>
              </a:buClr>
              <a:buFont typeface="Arial" panose="020B0604020202020204" pitchFamily="34" charset="0"/>
              <a:buChar char="•"/>
              <a:defRPr>
                <a:solidFill>
                  <a:schemeClr val="bg2"/>
                </a:solidFill>
              </a:defRPr>
            </a:lvl2pPr>
            <a:lvl3pPr>
              <a:defRPr>
                <a:solidFill>
                  <a:schemeClr val="bg2"/>
                </a:solidFill>
              </a:defRPr>
            </a:lvl3pPr>
            <a:lvl4pPr>
              <a:defRPr>
                <a:solidFill>
                  <a:schemeClr val="bg2"/>
                </a:solidFill>
              </a:defRPr>
            </a:lvl4pPr>
            <a:lvl5pPr>
              <a:defRPr>
                <a:solidFill>
                  <a:schemeClr val="accent1"/>
                </a:solidFill>
              </a:defRPr>
            </a:lvl5pPr>
            <a:lvl6pPr marL="361950" indent="-361950">
              <a:spcBef>
                <a:spcPts val="800"/>
              </a:spcBef>
              <a:spcAft>
                <a:spcPts val="800"/>
              </a:spcAft>
              <a:buClr>
                <a:schemeClr val="bg2"/>
              </a:buClr>
              <a:buFont typeface="+mj-lt"/>
              <a:buAutoNum type="arabicPeriod"/>
              <a:tabLst/>
              <a:defRPr sz="2400">
                <a:solidFill>
                  <a:schemeClr val="bg2"/>
                </a:solidFill>
              </a:defRPr>
            </a:lvl6pPr>
            <a:lvl7pPr marL="542925" indent="-180975">
              <a:buClr>
                <a:schemeClr val="bg2"/>
              </a:buClr>
              <a:buFont typeface="Arial" panose="020B0604020202020204" pitchFamily="34" charset="0"/>
              <a:buChar char="•"/>
              <a:defRPr>
                <a:solidFill>
                  <a:schemeClr val="bg2"/>
                </a:solidFill>
              </a:defRPr>
            </a:lvl7pPr>
            <a:lvl8pPr>
              <a:defRPr>
                <a:solidFill>
                  <a:schemeClr val="bg2"/>
                </a:solidFill>
              </a:defRPr>
            </a:lvl8pPr>
            <a:lvl9pPr>
              <a:defRPr>
                <a:solidFill>
                  <a:schemeClr val="bg2"/>
                </a:solidFill>
              </a:defRPr>
            </a:lvl9pPr>
          </a:lstStyle>
          <a:p>
            <a:pPr lvl="0"/>
            <a:r>
              <a:rPr lang="nl-NL" dirty="0" smtClean="0"/>
              <a:t>Opsomming</a:t>
            </a:r>
          </a:p>
          <a:p>
            <a:pPr lvl="1"/>
            <a:r>
              <a:rPr lang="nl-NL" dirty="0" err="1" smtClean="0"/>
              <a:t>Bullet</a:t>
            </a:r>
            <a:endParaRPr lang="nl-NL" dirty="0" smtClean="0"/>
          </a:p>
          <a:p>
            <a:pPr lvl="2"/>
            <a:r>
              <a:rPr lang="nl-NL" dirty="0" smtClean="0"/>
              <a:t>Leestekst</a:t>
            </a:r>
          </a:p>
          <a:p>
            <a:pPr lvl="3"/>
            <a:r>
              <a:rPr lang="nl-NL" dirty="0" smtClean="0"/>
              <a:t>Kopje wit</a:t>
            </a:r>
          </a:p>
          <a:p>
            <a:pPr lvl="4"/>
            <a:r>
              <a:rPr lang="nl-NL" dirty="0" smtClean="0"/>
              <a:t>Kopje geel</a:t>
            </a:r>
          </a:p>
          <a:p>
            <a:pPr lvl="5"/>
            <a:r>
              <a:rPr lang="nl-NL" dirty="0" smtClean="0"/>
              <a:t>Opsomming</a:t>
            </a:r>
          </a:p>
          <a:p>
            <a:pPr lvl="6"/>
            <a:r>
              <a:rPr lang="nl-NL" dirty="0" err="1" smtClean="0"/>
              <a:t>Bullet</a:t>
            </a:r>
            <a:endParaRPr lang="nl-NL" dirty="0" smtClean="0"/>
          </a:p>
          <a:p>
            <a:pPr lvl="7"/>
            <a:r>
              <a:rPr lang="nl-NL" sz="1800" dirty="0" smtClean="0"/>
              <a:t>Leestekst</a:t>
            </a:r>
          </a:p>
          <a:p>
            <a:pPr lvl="8"/>
            <a:r>
              <a:rPr lang="nl-NL" dirty="0" smtClean="0"/>
              <a:t>Kopje wit</a:t>
            </a:r>
            <a:endParaRPr lang="nl-NL" dirty="0"/>
          </a:p>
        </p:txBody>
      </p:sp>
      <p:sp>
        <p:nvSpPr>
          <p:cNvPr id="7" name="Tijdelijke aanduiding voor afbeelding 13"/>
          <p:cNvSpPr>
            <a:spLocks noGrp="1"/>
          </p:cNvSpPr>
          <p:nvPr>
            <p:ph type="pic" sz="quarter" idx="13" hasCustomPrompt="1"/>
          </p:nvPr>
        </p:nvSpPr>
        <p:spPr>
          <a:xfrm>
            <a:off x="7453634" y="1252540"/>
            <a:ext cx="4339905"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grpSp>
        <p:nvGrpSpPr>
          <p:cNvPr id="8" name="Grid" hidden="1"/>
          <p:cNvGrpSpPr/>
          <p:nvPr userDrawn="1"/>
        </p:nvGrpSpPr>
        <p:grpSpPr>
          <a:xfrm>
            <a:off x="1" y="0"/>
            <a:ext cx="12198353" cy="6858004"/>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gr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54426134"/>
      </p:ext>
    </p:extLst>
  </p:cSld>
  <p:clrMapOvr>
    <a:masterClrMapping/>
  </p:clrMapOvr>
  <p:transition spd="slow">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592596851"/>
      </p:ext>
    </p:extLst>
  </p:cSld>
  <p:clrMapOvr>
    <a:masterClrMapping/>
  </p:clrMapOvr>
  <p:transition spd="slow">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amp; Beeld 75%/2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7926761"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grpSp>
        <p:nvGrpSpPr>
          <p:cNvPr id="7" name="Grid" hidden="1"/>
          <p:cNvGrpSpPr/>
          <p:nvPr userDrawn="1"/>
        </p:nvGrpSpPr>
        <p:grpSpPr>
          <a:xfrm>
            <a:off x="1" y="0"/>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5003585"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8533756" y="1252540"/>
            <a:ext cx="3259784"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590302820"/>
      </p:ext>
    </p:extLst>
  </p:cSld>
  <p:clrMapOvr>
    <a:masterClrMapping/>
  </p:clrMapOvr>
  <p:transition spd="slow">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amp; Beeld 50%/5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5593347"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75" y="1252540"/>
            <a:ext cx="5592763"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682767422"/>
      </p:ext>
    </p:extLst>
  </p:cSld>
  <p:clrMapOvr>
    <a:masterClrMapping/>
  </p:clrMapOvr>
  <p:transition spd="slow">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amp; Beeld 25%/7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3534273"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611099"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141267" y="1252540"/>
            <a:ext cx="7652271"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4132317621"/>
      </p:ext>
    </p:extLst>
  </p:cSld>
  <p:clrMapOvr>
    <a:masterClrMapping/>
  </p:clrMapOvr>
  <p:transition spd="slow">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04664" y="1252540"/>
            <a:ext cx="11388876"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929258224"/>
      </p:ext>
    </p:extLst>
  </p:cSld>
  <p:clrMapOvr>
    <a:masterClrMapping/>
  </p:clrMapOvr>
  <p:transition spd="slow">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amp; Beeld 4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5593347"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grpSp>
        <p:nvGrpSpPr>
          <p:cNvPr id="7" name="Grid" hidden="1"/>
          <p:cNvGrpSpPr/>
          <p:nvPr userDrawn="1"/>
        </p:nvGrpSpPr>
        <p:grpSpPr>
          <a:xfrm>
            <a:off x="-1" y="-1"/>
            <a:ext cx="12218777" cy="6858004"/>
            <a:chOff x="-2" y="-1"/>
            <a:chExt cx="12218777"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6" name="Rechthoek 15"/>
            <p:cNvSpPr/>
            <p:nvPr userDrawn="1"/>
          </p:nvSpPr>
          <p:spPr bwMode="auto">
            <a:xfrm rot="10800000">
              <a:off x="5360772" y="3549589"/>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76" y="1252540"/>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sp>
        <p:nvSpPr>
          <p:cNvPr id="17" name="Tijdelijke aanduiding voor afbeelding 13"/>
          <p:cNvSpPr>
            <a:spLocks noGrp="1"/>
          </p:cNvSpPr>
          <p:nvPr>
            <p:ph type="pic" sz="quarter" idx="14" hasCustomPrompt="1"/>
          </p:nvPr>
        </p:nvSpPr>
        <p:spPr>
          <a:xfrm>
            <a:off x="9098615" y="1252540"/>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sp>
        <p:nvSpPr>
          <p:cNvPr id="18" name="Tijdelijke aanduiding voor afbeelding 13"/>
          <p:cNvSpPr>
            <a:spLocks noGrp="1"/>
          </p:cNvSpPr>
          <p:nvPr>
            <p:ph type="pic" sz="quarter" idx="15" hasCustomPrompt="1"/>
          </p:nvPr>
        </p:nvSpPr>
        <p:spPr>
          <a:xfrm>
            <a:off x="6200776" y="3751625"/>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sp>
        <p:nvSpPr>
          <p:cNvPr id="19" name="Tijdelijke aanduiding voor afbeelding 13"/>
          <p:cNvSpPr>
            <a:spLocks noGrp="1"/>
          </p:cNvSpPr>
          <p:nvPr>
            <p:ph type="pic" sz="quarter" idx="16" hasCustomPrompt="1"/>
          </p:nvPr>
        </p:nvSpPr>
        <p:spPr>
          <a:xfrm>
            <a:off x="9098615" y="3751625"/>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pic>
        <p:nvPicPr>
          <p:cNvPr id="21" name="Afbeelding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673173449"/>
      </p:ext>
    </p:extLst>
  </p:cSld>
  <p:clrMapOvr>
    <a:masterClrMapping/>
  </p:clrMapOvr>
  <p:transition spd="slow">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amp; Beeld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5593347"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341" y="1252538"/>
            <a:ext cx="2695072" cy="4796134"/>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sp>
        <p:nvSpPr>
          <p:cNvPr id="17" name="Tijdelijke aanduiding voor afbeelding 13"/>
          <p:cNvSpPr>
            <a:spLocks noGrp="1"/>
          </p:cNvSpPr>
          <p:nvPr>
            <p:ph type="pic" sz="quarter" idx="14" hasCustomPrompt="1"/>
          </p:nvPr>
        </p:nvSpPr>
        <p:spPr>
          <a:xfrm>
            <a:off x="9098180" y="1252538"/>
            <a:ext cx="2695072" cy="4796134"/>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nl-NL" dirty="0" smtClean="0"/>
              <a:t>Klik hier om een</a:t>
            </a:r>
            <a:br>
              <a:rPr lang="nl-NL" dirty="0" smtClean="0"/>
            </a:br>
            <a:r>
              <a:rPr lang="nl-NL" dirty="0" smtClean="0"/>
              <a:t>afbeelding in te voegen</a:t>
            </a:r>
            <a:endParaRPr lang="nl-NL" dirty="0"/>
          </a:p>
        </p:txBody>
      </p:sp>
      <p:pic>
        <p:nvPicPr>
          <p:cNvPr id="18" name="Afbeelding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4146982251"/>
      </p:ext>
    </p:extLst>
  </p:cSld>
  <p:clrMapOvr>
    <a:masterClrMapping/>
  </p:clrMapOvr>
  <p:transition spd="slow">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04663" y="404664"/>
            <a:ext cx="11389024" cy="432048"/>
          </a:xfrm>
          <a:prstGeom prst="rect">
            <a:avLst/>
          </a:prstGeom>
        </p:spPr>
        <p:txBody>
          <a:bodyPr vert="horz" lIns="0" tIns="0" rIns="0" bIns="0" rtlCol="0" anchor="ctr">
            <a:noAutofit/>
          </a:bodyPr>
          <a:lstStyle/>
          <a:p>
            <a:r>
              <a:rPr lang="nl-NL" dirty="0" smtClean="0"/>
              <a:t>Titel</a:t>
            </a:r>
            <a:endParaRPr lang="nl-NL" dirty="0"/>
          </a:p>
        </p:txBody>
      </p:sp>
      <p:sp>
        <p:nvSpPr>
          <p:cNvPr id="3" name="Tijdelijke aanduiding voor tekst 2"/>
          <p:cNvSpPr>
            <a:spLocks noGrp="1"/>
          </p:cNvSpPr>
          <p:nvPr>
            <p:ph type="body" idx="1"/>
          </p:nvPr>
        </p:nvSpPr>
        <p:spPr>
          <a:xfrm>
            <a:off x="404662" y="1252836"/>
            <a:ext cx="11389023" cy="4795836"/>
          </a:xfrm>
          <a:prstGeom prst="rect">
            <a:avLst/>
          </a:prstGeom>
        </p:spPr>
        <p:txBody>
          <a:bodyPr vert="horz" lIns="0" tIns="0" rIns="0" bIns="0" rtlCol="0">
            <a:normAutofit/>
          </a:bodyPr>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800" dirty="0" smtClean="0"/>
              <a:t>Leestekst</a:t>
            </a:r>
          </a:p>
          <a:p>
            <a:pPr lvl="8"/>
            <a:r>
              <a:rPr lang="nl-NL" dirty="0" smtClean="0"/>
              <a:t>Kopje donker blauw</a:t>
            </a:r>
            <a:endParaRPr lang="nl-NL" dirty="0"/>
          </a:p>
        </p:txBody>
      </p:sp>
      <p:grpSp>
        <p:nvGrpSpPr>
          <p:cNvPr id="11" name="Grid" hidden="1"/>
          <p:cNvGrpSpPr/>
          <p:nvPr userDrawn="1"/>
        </p:nvGrpSpPr>
        <p:grpSpPr>
          <a:xfrm>
            <a:off x="-2" y="-1"/>
            <a:ext cx="12198353" cy="6858003"/>
            <a:chOff x="-2" y="-1"/>
            <a:chExt cx="12198353" cy="6858003"/>
          </a:xfrm>
        </p:grpSpPr>
        <p:sp>
          <p:nvSpPr>
            <p:cNvPr id="7" name="Rechthoek 6"/>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8" name="Rechthoek 7"/>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9" name="Rechthoek 8"/>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grpSp>
      <p:sp>
        <p:nvSpPr>
          <p:cNvPr id="20" name="Rechthoek 19"/>
          <p:cNvSpPr/>
          <p:nvPr userDrawn="1"/>
        </p:nvSpPr>
        <p:spPr bwMode="auto">
          <a:xfrm>
            <a:off x="0" y="6453336"/>
            <a:ext cx="12198350" cy="404664"/>
          </a:xfrm>
          <a:prstGeom prst="rect">
            <a:avLst/>
          </a:prstGeom>
          <a:solidFill>
            <a:schemeClr val="bg2"/>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6" name="Tijdelijke aanduiding voor dianummer 5"/>
          <p:cNvSpPr>
            <a:spLocks noGrp="1"/>
          </p:cNvSpPr>
          <p:nvPr>
            <p:ph type="sldNum" sz="quarter" idx="4"/>
          </p:nvPr>
        </p:nvSpPr>
        <p:spPr>
          <a:xfrm>
            <a:off x="404662" y="6453336"/>
            <a:ext cx="508726" cy="404664"/>
          </a:xfrm>
          <a:prstGeom prst="rect">
            <a:avLst/>
          </a:prstGeom>
        </p:spPr>
        <p:txBody>
          <a:bodyPr vert="horz" lIns="0" tIns="0" rIns="0" bIns="0" rtlCol="0" anchor="ctr"/>
          <a:lstStyle>
            <a:lvl1pPr algn="l">
              <a:defRPr lang="nl-NL" sz="1400" b="1" smtClean="0">
                <a:solidFill>
                  <a:schemeClr val="bg1"/>
                </a:solidFill>
              </a:defRPr>
            </a:lvl1pPr>
          </a:lstStyle>
          <a:p>
            <a:fld id="{21272068-81DC-4C45-9305-5AD5E2019168}" type="slidenum">
              <a:rPr lang="nl-NL" smtClean="0"/>
              <a:pPr/>
              <a:t>‹#›</a:t>
            </a:fld>
            <a:endParaRPr lang="nl-NL" dirty="0"/>
          </a:p>
        </p:txBody>
      </p:sp>
    </p:spTree>
    <p:extLst>
      <p:ext uri="{BB962C8B-B14F-4D97-AF65-F5344CB8AC3E}">
        <p14:creationId xmlns:p14="http://schemas.microsoft.com/office/powerpoint/2010/main" val="383980359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58" r:id="rId3"/>
    <p:sldLayoutId id="2147483665" r:id="rId4"/>
    <p:sldLayoutId id="2147483661" r:id="rId5"/>
    <p:sldLayoutId id="2147483664" r:id="rId6"/>
    <p:sldLayoutId id="2147483666" r:id="rId7"/>
    <p:sldLayoutId id="2147483662" r:id="rId8"/>
    <p:sldLayoutId id="2147483663" r:id="rId9"/>
    <p:sldLayoutId id="2147483667" r:id="rId10"/>
    <p:sldLayoutId id="2147483668" r:id="rId11"/>
    <p:sldLayoutId id="2147483670" r:id="rId12"/>
  </p:sldLayoutIdLst>
  <p:timing>
    <p:tnLst>
      <p:par>
        <p:cTn id="1" dur="indefinite" restart="never" nodeType="tmRoot"/>
      </p:par>
    </p:tnLst>
  </p:timing>
  <p:hf sldNum="0" hdr="0" ftr="0"/>
  <p:txStyles>
    <p:titleStyle>
      <a:lvl1pPr algn="l" defTabSz="914400" rtl="0" eaLnBrk="1" latinLnBrk="0" hangingPunct="1">
        <a:spcBef>
          <a:spcPct val="0"/>
        </a:spcBef>
        <a:buNone/>
        <a:defRPr sz="4000" b="1" i="0" kern="1200">
          <a:solidFill>
            <a:schemeClr val="bg2"/>
          </a:solidFill>
          <a:latin typeface="+mj-lt"/>
          <a:ea typeface="+mj-ea"/>
          <a:cs typeface="+mj-cs"/>
        </a:defRPr>
      </a:lvl1pPr>
    </p:titleStyle>
    <p:bodyStyle>
      <a:lvl1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1pPr>
      <a:lvl2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2pPr>
      <a:lvl3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bg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800" b="1" kern="1200">
          <a:solidFill>
            <a:schemeClr val="bg2"/>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tx2"/>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6pPr>
      <a:lvl7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bg2"/>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bg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gif"/></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liacs.leidenuniv.nl/~bakkerem2/robotic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h.yu@liacs.leidenuniv.nl" TargetMode="External"/><Relationship Id="rId5" Type="http://schemas.openxmlformats.org/officeDocument/2006/relationships/hyperlink" Target="mailto:erwin@liacs.nl" TargetMode="External"/><Relationship Id="rId4" Type="http://schemas.openxmlformats.org/officeDocument/2006/relationships/image" Target="../media/image5.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liacs.leidenuniv.nl/~bakkerem2/robotic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h.yu@liacs.leidenuniv.nl" TargetMode="External"/><Relationship Id="rId5" Type="http://schemas.openxmlformats.org/officeDocument/2006/relationships/hyperlink" Target="mailto:erwin@liacs.nl" TargetMode="External"/><Relationship Id="rId4" Type="http://schemas.openxmlformats.org/officeDocument/2006/relationships/image" Target="../media/image5.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liacs.leidenuniv.nl/~bakkerem2/robotic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mailto:h.yu@liacs.leidenuniv.nl" TargetMode="External"/><Relationship Id="rId5" Type="http://schemas.openxmlformats.org/officeDocument/2006/relationships/hyperlink" Target="mailto:erwin@liacs.nl" TargetMode="External"/><Relationship Id="rId4" Type="http://schemas.openxmlformats.org/officeDocument/2006/relationships/image" Target="../media/image5.pn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hyperlink" Target="https://navoshta.com/detecting-road-features/"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liacs.leidenuniv.nl/~bakkerem2/robotic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h.yu@liacs.leidenuniv.nl" TargetMode="External"/><Relationship Id="rId5" Type="http://schemas.openxmlformats.org/officeDocument/2006/relationships/hyperlink" Target="mailto:erwin@liacs.nl" TargetMode="External"/><Relationship Id="rId4" Type="http://schemas.openxmlformats.org/officeDocument/2006/relationships/image" Target="../media/image5.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9"/>
          <p:cNvSpPr>
            <a:spLocks noGrp="1"/>
          </p:cNvSpPr>
          <p:nvPr>
            <p:ph type="body" sz="quarter" idx="13"/>
          </p:nvPr>
        </p:nvSpPr>
        <p:spPr/>
        <p:txBody>
          <a:bodyPr/>
          <a:lstStyle/>
          <a:p>
            <a:endParaRPr lang="en-US"/>
          </a:p>
        </p:txBody>
      </p:sp>
      <p:sp>
        <p:nvSpPr>
          <p:cNvPr id="8" name="Tijdelijke aanduiding voor tekst 7"/>
          <p:cNvSpPr>
            <a:spLocks noGrp="1"/>
          </p:cNvSpPr>
          <p:nvPr>
            <p:ph type="body" sz="quarter" idx="12"/>
          </p:nvPr>
        </p:nvSpPr>
        <p:spPr/>
        <p:txBody>
          <a:bodyPr/>
          <a:lstStyle/>
          <a:p>
            <a:endParaRPr lang="en-US" dirty="0"/>
          </a:p>
        </p:txBody>
      </p:sp>
      <p:sp>
        <p:nvSpPr>
          <p:cNvPr id="4" name="Titel 3"/>
          <p:cNvSpPr>
            <a:spLocks noGrp="1"/>
          </p:cNvSpPr>
          <p:nvPr>
            <p:ph type="title"/>
          </p:nvPr>
        </p:nvSpPr>
        <p:spPr/>
        <p:txBody>
          <a:bodyPr/>
          <a:lstStyle/>
          <a:p>
            <a:r>
              <a:rPr lang="nl-NL" dirty="0" err="1" smtClean="0"/>
              <a:t>Robotics</a:t>
            </a:r>
            <a:endParaRPr lang="nl-NL" dirty="0"/>
          </a:p>
        </p:txBody>
      </p:sp>
      <p:sp>
        <p:nvSpPr>
          <p:cNvPr id="5" name="Tijdelijke aanduiding voor tekst 4"/>
          <p:cNvSpPr>
            <a:spLocks noGrp="1"/>
          </p:cNvSpPr>
          <p:nvPr>
            <p:ph type="body" sz="quarter" idx="14"/>
          </p:nvPr>
        </p:nvSpPr>
        <p:spPr/>
        <p:txBody>
          <a:bodyPr>
            <a:normAutofit/>
          </a:bodyPr>
          <a:lstStyle/>
          <a:p>
            <a:r>
              <a:rPr lang="nl-NL" dirty="0" smtClean="0"/>
              <a:t>Erwin M. Bakker| LIACS Media Lab</a:t>
            </a:r>
            <a:endParaRPr lang="nl-NL" dirty="0"/>
          </a:p>
        </p:txBody>
      </p:sp>
      <p:sp>
        <p:nvSpPr>
          <p:cNvPr id="13" name="Tijdelijke aanduiding voor datum 12"/>
          <p:cNvSpPr>
            <a:spLocks noGrp="1"/>
          </p:cNvSpPr>
          <p:nvPr>
            <p:ph type="dt" sz="half" idx="2"/>
          </p:nvPr>
        </p:nvSpPr>
        <p:spPr/>
        <p:txBody>
          <a:bodyPr/>
          <a:lstStyle/>
          <a:p>
            <a:r>
              <a:rPr lang="nl-NL" dirty="0" smtClean="0"/>
              <a:t>28-2 2022</a:t>
            </a:r>
            <a:endParaRPr lang="nl-NL" dirty="0"/>
          </a:p>
        </p:txBody>
      </p:sp>
    </p:spTree>
    <p:extLst>
      <p:ext uri="{BB962C8B-B14F-4D97-AF65-F5344CB8AC3E}">
        <p14:creationId xmlns:p14="http://schemas.microsoft.com/office/powerpoint/2010/main" val="2977814846"/>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SLAM: Simultaneous Localization And Mapping</a:t>
            </a:r>
            <a:endParaRPr lang="en-US" sz="3600" dirty="0"/>
          </a:p>
        </p:txBody>
      </p:sp>
      <p:sp>
        <p:nvSpPr>
          <p:cNvPr id="3" name="Vertical Text Placeholder 2"/>
          <p:cNvSpPr>
            <a:spLocks noGrp="1"/>
          </p:cNvSpPr>
          <p:nvPr>
            <p:ph type="body" orient="vert" idx="1"/>
          </p:nvPr>
        </p:nvSpPr>
        <p:spPr>
          <a:xfrm>
            <a:off x="404664" y="1252836"/>
            <a:ext cx="6126560" cy="4795836"/>
          </a:xfrm>
        </p:spPr>
        <p:txBody>
          <a:bodyPr/>
          <a:lstStyle/>
          <a:p>
            <a:pPr marL="0" indent="0">
              <a:buNone/>
            </a:pPr>
            <a:r>
              <a:rPr lang="en-US" dirty="0" smtClean="0"/>
              <a:t>Mapping </a:t>
            </a:r>
          </a:p>
          <a:p>
            <a:pPr>
              <a:buFontTx/>
              <a:buChar char="-"/>
            </a:pPr>
            <a:r>
              <a:rPr lang="en-US" dirty="0" smtClean="0"/>
              <a:t>Use sensor data: US, LIDAR, Camera, Structured Light, etc. to make a map of the environment of the robot.</a:t>
            </a:r>
          </a:p>
          <a:p>
            <a:pPr marL="0" indent="0">
              <a:buNone/>
            </a:pPr>
            <a:endParaRPr lang="en-US" dirty="0"/>
          </a:p>
          <a:p>
            <a:pPr marL="0" indent="0">
              <a:buNone/>
            </a:pPr>
            <a:r>
              <a:rPr lang="en-US" dirty="0" smtClean="0"/>
              <a:t>Localization</a:t>
            </a:r>
          </a:p>
          <a:p>
            <a:pPr>
              <a:buFontTx/>
              <a:buChar char="-"/>
            </a:pPr>
            <a:r>
              <a:rPr lang="en-US" dirty="0" smtClean="0"/>
              <a:t>Determine the pose of the robot relative to the map.</a:t>
            </a:r>
          </a:p>
          <a:p>
            <a:pPr>
              <a:buFontTx/>
              <a:buChar char="-"/>
            </a:pPr>
            <a:r>
              <a:rPr lang="en-US" dirty="0" smtClean="0"/>
              <a:t>Initial pose can be given: pose tracking problem</a:t>
            </a:r>
          </a:p>
          <a:p>
            <a:pPr>
              <a:buFontTx/>
              <a:buChar char="-"/>
            </a:pPr>
            <a:r>
              <a:rPr lang="en-US" dirty="0" smtClean="0"/>
              <a:t>No initial pose given: global localization problem</a:t>
            </a:r>
          </a:p>
          <a:p>
            <a:pPr>
              <a:buFontTx/>
              <a:buChar char="-"/>
            </a:pPr>
            <a:endParaRPr lang="en-US" dirty="0"/>
          </a:p>
          <a:p>
            <a:pPr marL="0" indent="0">
              <a:buNone/>
            </a:pPr>
            <a:r>
              <a:rPr lang="en-US" dirty="0" smtClean="0"/>
              <a:t>SLAM: do both Mapping and Localization at the same time.</a:t>
            </a:r>
          </a:p>
          <a:p>
            <a:pPr marL="0" indent="0">
              <a:buNone/>
            </a:pPr>
            <a:endParaRPr lang="en-US" dirty="0"/>
          </a:p>
          <a:p>
            <a:pPr marL="0" indent="0">
              <a:buNone/>
            </a:pPr>
            <a:r>
              <a:rPr lang="en-US" dirty="0" smtClean="0"/>
              <a:t>VSLAM: use camera (mono, stereo, multi-, depth, etc.) to solve SLAM</a:t>
            </a:r>
            <a:endParaRPr lang="en-US" dirty="0"/>
          </a:p>
        </p:txBody>
      </p:sp>
      <p:sp>
        <p:nvSpPr>
          <p:cNvPr id="6" name="Title 1"/>
          <p:cNvSpPr txBox="1">
            <a:spLocks/>
          </p:cNvSpPr>
          <p:nvPr/>
        </p:nvSpPr>
        <p:spPr>
          <a:xfrm>
            <a:off x="7467327" y="6049835"/>
            <a:ext cx="5252802" cy="432048"/>
          </a:xfrm>
          <a:prstGeom prst="rect">
            <a:avLst/>
          </a:prstGeom>
        </p:spPr>
        <p:txBody>
          <a:bodyPr vert="horz" lIns="0" tIns="0" rIns="0" bIns="0" rtlCol="0" anchor="ctr">
            <a:noAutofit/>
          </a:bodyPr>
          <a:lstStyle>
            <a:lvl1pPr algn="l" defTabSz="914400" rtl="0" eaLnBrk="1" latinLnBrk="0" hangingPunct="1">
              <a:spcBef>
                <a:spcPct val="0"/>
              </a:spcBef>
              <a:buNone/>
              <a:defRPr sz="4000" b="1" i="0" kern="1200">
                <a:solidFill>
                  <a:schemeClr val="bg2"/>
                </a:solidFill>
                <a:latin typeface="+mj-lt"/>
                <a:ea typeface="+mj-ea"/>
                <a:cs typeface="+mj-cs"/>
              </a:defRPr>
            </a:lvl1pPr>
          </a:lstStyle>
          <a:p>
            <a:r>
              <a:rPr lang="en-US" sz="1600" dirty="0" err="1" smtClean="0"/>
              <a:t>MonsterBorg</a:t>
            </a:r>
            <a:r>
              <a:rPr lang="en-US" sz="1600" dirty="0" smtClean="0"/>
              <a:t> SLAM by </a:t>
            </a:r>
            <a:r>
              <a:rPr lang="en-US" sz="1200" dirty="0" smtClean="0"/>
              <a:t>E. van der Zande</a:t>
            </a:r>
            <a:endParaRPr lang="en-US" sz="1200" dirty="0"/>
          </a:p>
        </p:txBody>
      </p:sp>
      <p:pic>
        <p:nvPicPr>
          <p:cNvPr id="7" name="Elgar_Slam_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47247" y="1091580"/>
            <a:ext cx="4929708" cy="4929708"/>
          </a:xfrm>
          <a:prstGeom prst="rect">
            <a:avLst/>
          </a:prstGeom>
        </p:spPr>
      </p:pic>
    </p:spTree>
    <p:extLst>
      <p:ext uri="{BB962C8B-B14F-4D97-AF65-F5344CB8AC3E}">
        <p14:creationId xmlns:p14="http://schemas.microsoft.com/office/powerpoint/2010/main" val="1571127460"/>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LIDAR</a:t>
            </a:r>
            <a:endParaRPr lang="nl-NL" dirty="0"/>
          </a:p>
        </p:txBody>
      </p:sp>
      <p:pic>
        <p:nvPicPr>
          <p:cNvPr id="4" name="Picture 3"/>
          <p:cNvPicPr>
            <a:picLocks noChangeAspect="1"/>
          </p:cNvPicPr>
          <p:nvPr/>
        </p:nvPicPr>
        <p:blipFill>
          <a:blip r:embed="rId3"/>
          <a:stretch>
            <a:fillRect/>
          </a:stretch>
        </p:blipFill>
        <p:spPr>
          <a:xfrm>
            <a:off x="224744" y="1096760"/>
            <a:ext cx="5754141" cy="2065412"/>
          </a:xfrm>
          <a:prstGeom prst="rect">
            <a:avLst/>
          </a:prstGeom>
        </p:spPr>
      </p:pic>
      <p:sp>
        <p:nvSpPr>
          <p:cNvPr id="5" name="Rectangle 4"/>
          <p:cNvSpPr/>
          <p:nvPr/>
        </p:nvSpPr>
        <p:spPr>
          <a:xfrm>
            <a:off x="2498775" y="3043888"/>
            <a:ext cx="2779928" cy="276999"/>
          </a:xfrm>
          <a:prstGeom prst="rect">
            <a:avLst/>
          </a:prstGeom>
        </p:spPr>
        <p:txBody>
          <a:bodyPr wrap="none">
            <a:spAutoFit/>
          </a:bodyPr>
          <a:lstStyle/>
          <a:p>
            <a:r>
              <a:rPr lang="en-US" sz="1200" dirty="0">
                <a:solidFill>
                  <a:srgbClr val="0C2577">
                    <a:lumMod val="60000"/>
                    <a:lumOff val="40000"/>
                  </a:srgbClr>
                </a:solidFill>
              </a:rPr>
              <a:t>http://www.slamtec.com/en/lidar/A3</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9324" y="116632"/>
            <a:ext cx="6147048" cy="3073524"/>
          </a:xfrm>
          <a:prstGeom prst="rect">
            <a:avLst/>
          </a:prstGeom>
        </p:spPr>
      </p:pic>
      <p:sp>
        <p:nvSpPr>
          <p:cNvPr id="8" name="Rectangle 7"/>
          <p:cNvSpPr/>
          <p:nvPr/>
        </p:nvSpPr>
        <p:spPr>
          <a:xfrm>
            <a:off x="6026758" y="2953035"/>
            <a:ext cx="6099175" cy="253916"/>
          </a:xfrm>
          <a:prstGeom prst="rect">
            <a:avLst/>
          </a:prstGeom>
        </p:spPr>
        <p:txBody>
          <a:bodyPr>
            <a:spAutoFit/>
          </a:bodyPr>
          <a:lstStyle/>
          <a:p>
            <a:r>
              <a:rPr lang="en-US" sz="1050" dirty="0">
                <a:solidFill>
                  <a:srgbClr val="0C2577">
                    <a:lumMod val="60000"/>
                    <a:lumOff val="40000"/>
                  </a:srgbClr>
                </a:solidFill>
              </a:rPr>
              <a:t>https://news.voyage.auto/an-introduction-to-lidar-the-key-self-driving-car-sensor-a7e405590cff</a:t>
            </a:r>
          </a:p>
        </p:txBody>
      </p:sp>
      <p:pic>
        <p:nvPicPr>
          <p:cNvPr id="9" name="Picture 8"/>
          <p:cNvPicPr>
            <a:picLocks noChangeAspect="1"/>
          </p:cNvPicPr>
          <p:nvPr/>
        </p:nvPicPr>
        <p:blipFill>
          <a:blip r:embed="rId5"/>
          <a:stretch>
            <a:fillRect/>
          </a:stretch>
        </p:blipFill>
        <p:spPr>
          <a:xfrm>
            <a:off x="404662" y="3299330"/>
            <a:ext cx="5574223" cy="2981891"/>
          </a:xfrm>
          <a:prstGeom prst="rect">
            <a:avLst/>
          </a:prstGeom>
        </p:spPr>
      </p:pic>
      <p:sp>
        <p:nvSpPr>
          <p:cNvPr id="10" name="TextBox 9"/>
          <p:cNvSpPr txBox="1"/>
          <p:nvPr/>
        </p:nvSpPr>
        <p:spPr>
          <a:xfrm>
            <a:off x="438369" y="6111869"/>
            <a:ext cx="4863832" cy="338554"/>
          </a:xfrm>
          <a:prstGeom prst="rect">
            <a:avLst/>
          </a:prstGeom>
          <a:noFill/>
        </p:spPr>
        <p:txBody>
          <a:bodyPr wrap="none" rtlCol="0">
            <a:spAutoFit/>
          </a:bodyPr>
          <a:lstStyle/>
          <a:p>
            <a:r>
              <a:rPr lang="en-US" sz="1600" dirty="0" smtClean="0">
                <a:solidFill>
                  <a:srgbClr val="0C2577">
                    <a:lumMod val="60000"/>
                    <a:lumOff val="40000"/>
                  </a:srgbClr>
                </a:solidFill>
              </a:rPr>
              <a:t>Texas Instruments LIDAR Pulsed Reference Design</a:t>
            </a:r>
            <a:endParaRPr lang="en-US" sz="1600" dirty="0">
              <a:solidFill>
                <a:srgbClr val="0C2577">
                  <a:lumMod val="60000"/>
                  <a:lumOff val="40000"/>
                </a:srgbClr>
              </a:solidFill>
            </a:endParaRPr>
          </a:p>
        </p:txBody>
      </p:sp>
      <p:sp>
        <p:nvSpPr>
          <p:cNvPr id="11" name="TextBox 10"/>
          <p:cNvSpPr txBox="1"/>
          <p:nvPr/>
        </p:nvSpPr>
        <p:spPr>
          <a:xfrm>
            <a:off x="6603231" y="5076455"/>
            <a:ext cx="4752528"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0000"/>
                </a:solidFill>
              </a:rPr>
              <a:t>Speed of light ~ 3 x 10</a:t>
            </a:r>
            <a:r>
              <a:rPr lang="en-US" baseline="30000" dirty="0" smtClean="0">
                <a:solidFill>
                  <a:srgbClr val="000000"/>
                </a:solidFill>
              </a:rPr>
              <a:t>8</a:t>
            </a:r>
            <a:r>
              <a:rPr lang="en-US" dirty="0" smtClean="0">
                <a:solidFill>
                  <a:srgbClr val="000000"/>
                </a:solidFill>
              </a:rPr>
              <a:t> m/s</a:t>
            </a:r>
          </a:p>
          <a:p>
            <a:pPr marL="285750" indent="-285750">
              <a:buFont typeface="Arial" panose="020B0604020202020204" pitchFamily="34" charset="0"/>
              <a:buChar char="•"/>
            </a:pPr>
            <a:r>
              <a:rPr lang="en-US" dirty="0" smtClean="0">
                <a:solidFill>
                  <a:srgbClr val="000000"/>
                </a:solidFill>
              </a:rPr>
              <a:t>In 1 picosecond (= 10</a:t>
            </a:r>
            <a:r>
              <a:rPr lang="en-US" baseline="30000" dirty="0" smtClean="0">
                <a:solidFill>
                  <a:srgbClr val="000000"/>
                </a:solidFill>
              </a:rPr>
              <a:t>-12 </a:t>
            </a:r>
            <a:r>
              <a:rPr lang="en-US" dirty="0" smtClean="0">
                <a:solidFill>
                  <a:srgbClr val="000000"/>
                </a:solidFill>
              </a:rPr>
              <a:t>sec) light travels  ~ 3 x 10</a:t>
            </a:r>
            <a:r>
              <a:rPr lang="en-US" baseline="30000" dirty="0" smtClean="0">
                <a:solidFill>
                  <a:srgbClr val="000000"/>
                </a:solidFill>
              </a:rPr>
              <a:t>-4 </a:t>
            </a:r>
            <a:r>
              <a:rPr lang="en-US" dirty="0" smtClean="0">
                <a:solidFill>
                  <a:srgbClr val="000000"/>
                </a:solidFill>
              </a:rPr>
              <a:t>m = 0.3 mm</a:t>
            </a:r>
          </a:p>
          <a:p>
            <a:pPr marL="285750" indent="-285750">
              <a:buFont typeface="Arial" panose="020B0604020202020204" pitchFamily="34" charset="0"/>
              <a:buChar char="•"/>
            </a:pPr>
            <a:r>
              <a:rPr lang="en-US" dirty="0" smtClean="0">
                <a:solidFill>
                  <a:srgbClr val="000000"/>
                </a:solidFill>
              </a:rPr>
              <a:t>During 33 picoseconds light travels ~ 1cm</a:t>
            </a:r>
            <a:endParaRPr lang="en-US" dirty="0">
              <a:solidFill>
                <a:srgbClr val="000000"/>
              </a:solidFill>
            </a:endParaRPr>
          </a:p>
        </p:txBody>
      </p:sp>
      <p:sp>
        <p:nvSpPr>
          <p:cNvPr id="13" name="Rectangle 12"/>
          <p:cNvSpPr/>
          <p:nvPr/>
        </p:nvSpPr>
        <p:spPr>
          <a:xfrm>
            <a:off x="6747247" y="4502243"/>
            <a:ext cx="73724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0C2577">
                    <a:lumMod val="60000"/>
                    <a:lumOff val="40000"/>
                  </a:srgbClr>
                </a:solidFill>
              </a:rPr>
              <a:t>Detector</a:t>
            </a:r>
            <a:endParaRPr lang="en-US" sz="1100" dirty="0">
              <a:solidFill>
                <a:srgbClr val="0C2577">
                  <a:lumMod val="60000"/>
                  <a:lumOff val="40000"/>
                </a:srgbClr>
              </a:solidFill>
            </a:endParaRPr>
          </a:p>
        </p:txBody>
      </p:sp>
      <p:sp>
        <p:nvSpPr>
          <p:cNvPr id="14" name="Isosceles Triangle 13"/>
          <p:cNvSpPr/>
          <p:nvPr/>
        </p:nvSpPr>
        <p:spPr>
          <a:xfrm rot="16200000">
            <a:off x="6879177" y="3429000"/>
            <a:ext cx="444134" cy="707994"/>
          </a:xfrm>
          <a:prstGeom prst="triangle">
            <a:avLst>
              <a:gd name="adj" fmla="val 47904"/>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16" name="Straight Arrow Connector 15"/>
          <p:cNvCxnSpPr>
            <a:stCxn id="14" idx="3"/>
            <a:endCxn id="17" idx="1"/>
          </p:cNvCxnSpPr>
          <p:nvPr/>
        </p:nvCxnSpPr>
        <p:spPr>
          <a:xfrm>
            <a:off x="7455241" y="3792306"/>
            <a:ext cx="3252446" cy="4023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0707687" y="3498208"/>
            <a:ext cx="432048" cy="1392824"/>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9" name="Straight Arrow Connector 18"/>
          <p:cNvCxnSpPr>
            <a:stCxn id="17" idx="1"/>
            <a:endCxn id="13" idx="3"/>
          </p:cNvCxnSpPr>
          <p:nvPr/>
        </p:nvCxnSpPr>
        <p:spPr>
          <a:xfrm flipH="1">
            <a:off x="7484491" y="4194620"/>
            <a:ext cx="3223196" cy="45163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877854" y="3631513"/>
            <a:ext cx="620683" cy="307777"/>
          </a:xfrm>
          <a:prstGeom prst="rect">
            <a:avLst/>
          </a:prstGeom>
          <a:noFill/>
        </p:spPr>
        <p:txBody>
          <a:bodyPr wrap="none" rtlCol="0">
            <a:spAutoFit/>
          </a:bodyPr>
          <a:lstStyle/>
          <a:p>
            <a:r>
              <a:rPr lang="en-US" sz="1400" dirty="0" smtClean="0">
                <a:solidFill>
                  <a:srgbClr val="0C2577">
                    <a:lumMod val="60000"/>
                    <a:lumOff val="40000"/>
                  </a:srgbClr>
                </a:solidFill>
              </a:rPr>
              <a:t>Laser</a:t>
            </a:r>
            <a:endParaRPr lang="en-US" sz="1400" dirty="0">
              <a:solidFill>
                <a:srgbClr val="0C2577">
                  <a:lumMod val="60000"/>
                  <a:lumOff val="40000"/>
                </a:srgbClr>
              </a:solidFill>
            </a:endParaRPr>
          </a:p>
        </p:txBody>
      </p:sp>
      <p:sp>
        <p:nvSpPr>
          <p:cNvPr id="34" name="TextBox 33"/>
          <p:cNvSpPr txBox="1"/>
          <p:nvPr/>
        </p:nvSpPr>
        <p:spPr>
          <a:xfrm>
            <a:off x="8279086" y="3402727"/>
            <a:ext cx="1625766" cy="369332"/>
          </a:xfrm>
          <a:prstGeom prst="rect">
            <a:avLst/>
          </a:prstGeom>
          <a:noFill/>
        </p:spPr>
        <p:txBody>
          <a:bodyPr wrap="none" rtlCol="0">
            <a:spAutoFit/>
          </a:bodyPr>
          <a:lstStyle/>
          <a:p>
            <a:r>
              <a:rPr lang="en-US" dirty="0" smtClean="0">
                <a:solidFill>
                  <a:srgbClr val="000000"/>
                </a:solidFill>
              </a:rPr>
              <a:t>Time of Flight</a:t>
            </a:r>
            <a:endParaRPr lang="en-US" dirty="0">
              <a:solidFill>
                <a:srgbClr val="000000"/>
              </a:solidFill>
            </a:endParaRPr>
          </a:p>
        </p:txBody>
      </p:sp>
    </p:spTree>
    <p:extLst>
      <p:ext uri="{BB962C8B-B14F-4D97-AF65-F5344CB8AC3E}">
        <p14:creationId xmlns:p14="http://schemas.microsoft.com/office/powerpoint/2010/main" val="3329124603"/>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120" y="175783"/>
            <a:ext cx="11389024" cy="432048"/>
          </a:xfrm>
        </p:spPr>
        <p:txBody>
          <a:bodyPr/>
          <a:lstStyle/>
          <a:p>
            <a:r>
              <a:rPr lang="en-US" dirty="0" smtClean="0"/>
              <a:t>CES2019</a:t>
            </a:r>
            <a:endParaRPr lang="en-US" dirty="0"/>
          </a:p>
        </p:txBody>
      </p:sp>
      <p:sp>
        <p:nvSpPr>
          <p:cNvPr id="3" name="Vertical Text Placeholder 2"/>
          <p:cNvSpPr>
            <a:spLocks noGrp="1"/>
          </p:cNvSpPr>
          <p:nvPr>
            <p:ph type="body" orient="vert" idx="1"/>
          </p:nvPr>
        </p:nvSpPr>
        <p:spPr>
          <a:xfrm>
            <a:off x="404663" y="884284"/>
            <a:ext cx="5910535" cy="5641060"/>
          </a:xfrm>
        </p:spPr>
        <p:txBody>
          <a:bodyPr>
            <a:normAutofit lnSpcReduction="10000"/>
          </a:bodyPr>
          <a:lstStyle/>
          <a:p>
            <a:pPr marL="0" indent="0">
              <a:buNone/>
            </a:pPr>
            <a:r>
              <a:rPr lang="en-US" dirty="0" smtClean="0">
                <a:solidFill>
                  <a:srgbClr val="0070C0"/>
                </a:solidFill>
              </a:rPr>
              <a:t>BMW Self Driving Car</a:t>
            </a:r>
          </a:p>
          <a:p>
            <a:pPr marL="0" indent="0">
              <a:buNone/>
            </a:pPr>
            <a:endParaRPr lang="en-US" dirty="0" smtClean="0"/>
          </a:p>
          <a:p>
            <a:pPr marL="0" indent="0">
              <a:buNone/>
            </a:pPr>
            <a:r>
              <a:rPr lang="en-US" dirty="0" err="1" smtClean="0">
                <a:solidFill>
                  <a:srgbClr val="0070C0"/>
                </a:solidFill>
              </a:rPr>
              <a:t>InnovizOne</a:t>
            </a:r>
            <a:r>
              <a:rPr lang="en-US" dirty="0" smtClean="0">
                <a:solidFill>
                  <a:srgbClr val="0070C0"/>
                </a:solidFill>
              </a:rPr>
              <a:t> Solid-state Lidar </a:t>
            </a:r>
            <a:r>
              <a:rPr lang="en-US" dirty="0" smtClean="0"/>
              <a:t>(goal: sub $1000 sensor)</a:t>
            </a:r>
          </a:p>
          <a:p>
            <a:r>
              <a:rPr lang="en-US" dirty="0" smtClean="0"/>
              <a:t>Angular resolution 0.1</a:t>
            </a:r>
            <a:r>
              <a:rPr lang="en-US" baseline="30000" dirty="0" smtClean="0"/>
              <a:t>o </a:t>
            </a:r>
            <a:r>
              <a:rPr lang="en-US" dirty="0" smtClean="0"/>
              <a:t>x 0.1</a:t>
            </a:r>
            <a:r>
              <a:rPr lang="en-US" baseline="30000" dirty="0" smtClean="0"/>
              <a:t>0</a:t>
            </a:r>
            <a:endParaRPr lang="en-US" dirty="0"/>
          </a:p>
          <a:p>
            <a:r>
              <a:rPr lang="en-US" dirty="0" smtClean="0"/>
              <a:t>FOV 120</a:t>
            </a:r>
            <a:r>
              <a:rPr lang="en-US" baseline="30000" dirty="0" smtClean="0"/>
              <a:t>o</a:t>
            </a:r>
            <a:r>
              <a:rPr lang="en-US" dirty="0" smtClean="0"/>
              <a:t> x</a:t>
            </a:r>
            <a:r>
              <a:rPr lang="en-US" dirty="0"/>
              <a:t> </a:t>
            </a:r>
            <a:r>
              <a:rPr lang="en-US" dirty="0" smtClean="0"/>
              <a:t>25</a:t>
            </a:r>
            <a:r>
              <a:rPr lang="en-US" baseline="30000" dirty="0" smtClean="0"/>
              <a:t>o</a:t>
            </a:r>
            <a:endParaRPr lang="en-US" dirty="0" smtClean="0"/>
          </a:p>
          <a:p>
            <a:r>
              <a:rPr lang="en-US" dirty="0" smtClean="0"/>
              <a:t>25 FPS</a:t>
            </a:r>
          </a:p>
          <a:p>
            <a:r>
              <a:rPr lang="en-US" dirty="0" smtClean="0"/>
              <a:t>Range 250m</a:t>
            </a:r>
          </a:p>
          <a:p>
            <a:pPr marL="0" indent="0">
              <a:buNone/>
            </a:pPr>
            <a:endParaRPr lang="en-US" dirty="0" smtClean="0"/>
          </a:p>
          <a:p>
            <a:pPr marL="0" indent="0">
              <a:buNone/>
            </a:pPr>
            <a:r>
              <a:rPr lang="en-US" b="1" dirty="0" smtClean="0">
                <a:solidFill>
                  <a:srgbClr val="0070C0"/>
                </a:solidFill>
              </a:rPr>
              <a:t>Perception Capabilities</a:t>
            </a:r>
          </a:p>
          <a:p>
            <a:r>
              <a:rPr lang="en-US" dirty="0" smtClean="0"/>
              <a:t>Object detection and classification</a:t>
            </a:r>
          </a:p>
          <a:p>
            <a:r>
              <a:rPr lang="en-US" dirty="0" smtClean="0"/>
              <a:t>Lane detection</a:t>
            </a:r>
          </a:p>
          <a:p>
            <a:r>
              <a:rPr lang="en-US" dirty="0" smtClean="0"/>
              <a:t>Object Tracking</a:t>
            </a:r>
          </a:p>
          <a:p>
            <a:r>
              <a:rPr lang="en-US" dirty="0" smtClean="0"/>
              <a:t>SLAM</a:t>
            </a:r>
          </a:p>
          <a:p>
            <a:pPr marL="0" indent="0">
              <a:buNone/>
            </a:pPr>
            <a:endParaRPr lang="en-US" dirty="0" smtClean="0"/>
          </a:p>
          <a:p>
            <a:pPr marL="0" indent="0">
              <a:buNone/>
            </a:pPr>
            <a:r>
              <a:rPr lang="en-US" dirty="0" smtClean="0"/>
              <a:t>   SLAM (Simultaneous Localization </a:t>
            </a:r>
            <a:r>
              <a:rPr lang="en-US" dirty="0"/>
              <a:t>And </a:t>
            </a:r>
            <a:r>
              <a:rPr lang="en-US" dirty="0" smtClean="0"/>
              <a:t>Mapping)</a:t>
            </a:r>
          </a:p>
        </p:txBody>
      </p:sp>
      <p:pic>
        <p:nvPicPr>
          <p:cNvPr id="5" name="Picture 4"/>
          <p:cNvPicPr>
            <a:picLocks noChangeAspect="1"/>
          </p:cNvPicPr>
          <p:nvPr/>
        </p:nvPicPr>
        <p:blipFill>
          <a:blip r:embed="rId3"/>
          <a:stretch>
            <a:fillRect/>
          </a:stretch>
        </p:blipFill>
        <p:spPr>
          <a:xfrm>
            <a:off x="6709959" y="3189820"/>
            <a:ext cx="5262496" cy="3144740"/>
          </a:xfrm>
          <a:prstGeom prst="rect">
            <a:avLst/>
          </a:prstGeom>
        </p:spPr>
      </p:pic>
      <p:pic>
        <p:nvPicPr>
          <p:cNvPr id="6" name="Picture 5"/>
          <p:cNvPicPr>
            <a:picLocks noChangeAspect="1"/>
          </p:cNvPicPr>
          <p:nvPr/>
        </p:nvPicPr>
        <p:blipFill>
          <a:blip r:embed="rId4"/>
          <a:stretch>
            <a:fillRect/>
          </a:stretch>
        </p:blipFill>
        <p:spPr>
          <a:xfrm>
            <a:off x="6709958" y="6597"/>
            <a:ext cx="5259832" cy="3062363"/>
          </a:xfrm>
          <a:prstGeom prst="rect">
            <a:avLst/>
          </a:prstGeom>
        </p:spPr>
      </p:pic>
      <p:pic>
        <p:nvPicPr>
          <p:cNvPr id="7" name="Picture 6"/>
          <p:cNvPicPr>
            <a:picLocks noChangeAspect="1"/>
          </p:cNvPicPr>
          <p:nvPr/>
        </p:nvPicPr>
        <p:blipFill>
          <a:blip r:embed="rId5"/>
          <a:stretch>
            <a:fillRect/>
          </a:stretch>
        </p:blipFill>
        <p:spPr>
          <a:xfrm>
            <a:off x="2479359" y="4437112"/>
            <a:ext cx="4033219" cy="1616691"/>
          </a:xfrm>
          <a:prstGeom prst="rect">
            <a:avLst/>
          </a:prstGeom>
        </p:spPr>
      </p:pic>
      <p:pic>
        <p:nvPicPr>
          <p:cNvPr id="8" name="Picture 7"/>
          <p:cNvPicPr>
            <a:picLocks noChangeAspect="1"/>
          </p:cNvPicPr>
          <p:nvPr/>
        </p:nvPicPr>
        <p:blipFill>
          <a:blip r:embed="rId6"/>
          <a:stretch>
            <a:fillRect/>
          </a:stretch>
        </p:blipFill>
        <p:spPr>
          <a:xfrm>
            <a:off x="3728476" y="1985727"/>
            <a:ext cx="2685412" cy="1694367"/>
          </a:xfrm>
          <a:prstGeom prst="rect">
            <a:avLst/>
          </a:prstGeom>
        </p:spPr>
      </p:pic>
    </p:spTree>
    <p:extLst>
      <p:ext uri="{BB962C8B-B14F-4D97-AF65-F5344CB8AC3E}">
        <p14:creationId xmlns:p14="http://schemas.microsoft.com/office/powerpoint/2010/main" val="3326283124"/>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IMU, or Inertial Measurement Unit</a:t>
            </a:r>
          </a:p>
        </p:txBody>
      </p:sp>
      <p:sp>
        <p:nvSpPr>
          <p:cNvPr id="3" name="Vertical Text Placeholder 2"/>
          <p:cNvSpPr>
            <a:spLocks noGrp="1"/>
          </p:cNvSpPr>
          <p:nvPr>
            <p:ph type="body" orient="vert" idx="1"/>
          </p:nvPr>
        </p:nvSpPr>
        <p:spPr>
          <a:xfrm>
            <a:off x="404664" y="1124744"/>
            <a:ext cx="6198568" cy="5256584"/>
          </a:xfrm>
        </p:spPr>
        <p:txBody>
          <a:bodyPr>
            <a:noAutofit/>
          </a:bodyPr>
          <a:lstStyle/>
          <a:p>
            <a:pPr marL="0" indent="0">
              <a:buNone/>
            </a:pPr>
            <a:r>
              <a:rPr lang="en-US" sz="1600" dirty="0" smtClean="0">
                <a:solidFill>
                  <a:srgbClr val="0066FF"/>
                </a:solidFill>
              </a:rPr>
              <a:t>IMU consist of Sensors for</a:t>
            </a:r>
            <a:endParaRPr lang="en-US" sz="1600" dirty="0">
              <a:solidFill>
                <a:srgbClr val="0066FF"/>
              </a:solidFill>
            </a:endParaRPr>
          </a:p>
          <a:p>
            <a:r>
              <a:rPr lang="en-US" sz="1600" dirty="0"/>
              <a:t>orientation, by measuring the earths </a:t>
            </a:r>
            <a:r>
              <a:rPr lang="en-US" sz="1600" dirty="0" smtClean="0"/>
              <a:t>magnetic field </a:t>
            </a:r>
            <a:r>
              <a:rPr lang="en-US" sz="1600" dirty="0"/>
              <a:t>and a</a:t>
            </a:r>
            <a:r>
              <a:rPr lang="en-US" sz="1600" dirty="0" smtClean="0"/>
              <a:t> </a:t>
            </a:r>
            <a:r>
              <a:rPr lang="en-US" sz="1600" dirty="0"/>
              <a:t>gyroscope</a:t>
            </a:r>
            <a:r>
              <a:rPr lang="en-US" sz="1600" dirty="0" smtClean="0"/>
              <a:t>.</a:t>
            </a:r>
          </a:p>
          <a:p>
            <a:r>
              <a:rPr lang="en-US" sz="1600" dirty="0" smtClean="0"/>
              <a:t>acceleration</a:t>
            </a:r>
            <a:r>
              <a:rPr lang="en-US" sz="1600" dirty="0"/>
              <a:t>, </a:t>
            </a:r>
            <a:endParaRPr lang="en-US" sz="1600" dirty="0" smtClean="0"/>
          </a:p>
          <a:p>
            <a:r>
              <a:rPr lang="en-US" sz="1600" dirty="0" smtClean="0"/>
              <a:t>(</a:t>
            </a:r>
            <a:r>
              <a:rPr lang="en-US" sz="1600" dirty="0"/>
              <a:t>angular) velocity.</a:t>
            </a:r>
          </a:p>
          <a:p>
            <a:pPr marL="0" indent="0">
              <a:buNone/>
            </a:pPr>
            <a:r>
              <a:rPr lang="en-US" sz="1600" dirty="0" smtClean="0">
                <a:solidFill>
                  <a:srgbClr val="0066FF"/>
                </a:solidFill>
              </a:rPr>
              <a:t>In SLAM</a:t>
            </a:r>
          </a:p>
          <a:p>
            <a:r>
              <a:rPr lang="en-US" sz="1600" dirty="0"/>
              <a:t>O</a:t>
            </a:r>
            <a:r>
              <a:rPr lang="en-US" sz="1600" dirty="0" smtClean="0"/>
              <a:t>rientation is very useful for scan matching: a </a:t>
            </a:r>
            <a:r>
              <a:rPr lang="en-US" sz="1600" dirty="0"/>
              <a:t>good initial guess. </a:t>
            </a:r>
            <a:endParaRPr lang="en-US" sz="1600" dirty="0" smtClean="0"/>
          </a:p>
          <a:p>
            <a:r>
              <a:rPr lang="en-US" sz="1600" dirty="0" smtClean="0"/>
              <a:t>Acceleration is calculated </a:t>
            </a:r>
            <a:r>
              <a:rPr lang="en-US" sz="1600" dirty="0"/>
              <a:t>by subtracting </a:t>
            </a:r>
            <a:r>
              <a:rPr lang="en-US" sz="1600" dirty="0" smtClean="0"/>
              <a:t>the earth </a:t>
            </a:r>
            <a:r>
              <a:rPr lang="en-US" sz="1600" dirty="0"/>
              <a:t>gravity vector from the raw </a:t>
            </a:r>
            <a:r>
              <a:rPr lang="en-US" sz="1600" dirty="0" smtClean="0"/>
              <a:t>accelerometer data</a:t>
            </a:r>
            <a:r>
              <a:rPr lang="en-US" sz="1600" dirty="0"/>
              <a:t>. </a:t>
            </a:r>
            <a:endParaRPr lang="en-US" sz="1600" dirty="0" smtClean="0"/>
          </a:p>
          <a:p>
            <a:r>
              <a:rPr lang="en-US" sz="1600" dirty="0" smtClean="0"/>
              <a:t>Velocity is calculated by </a:t>
            </a:r>
            <a:r>
              <a:rPr lang="en-US" sz="1600" dirty="0"/>
              <a:t>time integration of the </a:t>
            </a:r>
            <a:r>
              <a:rPr lang="en-US" sz="1600" dirty="0" smtClean="0"/>
              <a:t>acceleration (tends </a:t>
            </a:r>
            <a:r>
              <a:rPr lang="en-US" sz="1600" dirty="0"/>
              <a:t>to accumulate large </a:t>
            </a:r>
            <a:r>
              <a:rPr lang="en-US" sz="1600" dirty="0" smtClean="0"/>
              <a:t>errors)</a:t>
            </a:r>
            <a:endParaRPr lang="en-US" sz="1600" dirty="0"/>
          </a:p>
          <a:p>
            <a:pPr marL="0" indent="0">
              <a:buNone/>
            </a:pPr>
            <a:endParaRPr lang="en-US" sz="500" dirty="0" smtClean="0"/>
          </a:p>
          <a:p>
            <a:pPr marL="0" indent="0">
              <a:buNone/>
            </a:pPr>
            <a:r>
              <a:rPr lang="en-US" sz="1600" dirty="0" smtClean="0">
                <a:solidFill>
                  <a:srgbClr val="0066FF"/>
                </a:solidFill>
              </a:rPr>
              <a:t>IMU Bosch BNO055 </a:t>
            </a:r>
            <a:r>
              <a:rPr lang="en-US" sz="1600" dirty="0" smtClean="0"/>
              <a:t>Sampling Frequencies: </a:t>
            </a:r>
          </a:p>
          <a:p>
            <a:r>
              <a:rPr lang="en-US" sz="1600" dirty="0" smtClean="0"/>
              <a:t>Accelerometer: 1 KHz</a:t>
            </a:r>
          </a:p>
          <a:p>
            <a:r>
              <a:rPr lang="en-US" sz="1600" dirty="0" smtClean="0"/>
              <a:t>Gyroscope: 523 Hz</a:t>
            </a:r>
          </a:p>
          <a:p>
            <a:r>
              <a:rPr lang="en-US" sz="1600" dirty="0" smtClean="0"/>
              <a:t>Magnetometer: 30Hz</a:t>
            </a:r>
            <a:endParaRPr lang="en-US" sz="1600" dirty="0"/>
          </a:p>
        </p:txBody>
      </p:sp>
      <p:pic>
        <p:nvPicPr>
          <p:cNvPr id="5" name="Picture 4"/>
          <p:cNvPicPr>
            <a:picLocks noChangeAspect="1"/>
          </p:cNvPicPr>
          <p:nvPr/>
        </p:nvPicPr>
        <p:blipFill>
          <a:blip r:embed="rId2"/>
          <a:stretch>
            <a:fillRect/>
          </a:stretch>
        </p:blipFill>
        <p:spPr>
          <a:xfrm>
            <a:off x="6891263" y="1628800"/>
            <a:ext cx="5114805" cy="3801544"/>
          </a:xfrm>
          <a:prstGeom prst="rect">
            <a:avLst/>
          </a:prstGeom>
        </p:spPr>
      </p:pic>
    </p:spTree>
    <p:extLst>
      <p:ext uri="{BB962C8B-B14F-4D97-AF65-F5344CB8AC3E}">
        <p14:creationId xmlns:p14="http://schemas.microsoft.com/office/powerpoint/2010/main" val="4138385958"/>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Cartographer</a:t>
            </a:r>
            <a:endParaRPr lang="en-US" dirty="0"/>
          </a:p>
        </p:txBody>
      </p:sp>
      <p:pic>
        <p:nvPicPr>
          <p:cNvPr id="5" name="Picture 4"/>
          <p:cNvPicPr>
            <a:picLocks noChangeAspect="1"/>
          </p:cNvPicPr>
          <p:nvPr/>
        </p:nvPicPr>
        <p:blipFill>
          <a:blip r:embed="rId3"/>
          <a:stretch>
            <a:fillRect/>
          </a:stretch>
        </p:blipFill>
        <p:spPr>
          <a:xfrm>
            <a:off x="122511" y="1309426"/>
            <a:ext cx="6251011" cy="5071902"/>
          </a:xfrm>
          <a:prstGeom prst="rect">
            <a:avLst/>
          </a:prstGeom>
        </p:spPr>
      </p:pic>
      <p:sp>
        <p:nvSpPr>
          <p:cNvPr id="6" name="TextBox 5"/>
          <p:cNvSpPr txBox="1"/>
          <p:nvPr/>
        </p:nvSpPr>
        <p:spPr>
          <a:xfrm>
            <a:off x="386117" y="970872"/>
            <a:ext cx="5857073" cy="338554"/>
          </a:xfrm>
          <a:prstGeom prst="rect">
            <a:avLst/>
          </a:prstGeom>
          <a:noFill/>
        </p:spPr>
        <p:txBody>
          <a:bodyPr wrap="square" rtlCol="0">
            <a:spAutoFit/>
          </a:bodyPr>
          <a:lstStyle/>
          <a:p>
            <a:r>
              <a:rPr lang="en-US" sz="1600" dirty="0"/>
              <a:t>https://github.com/cartographer-project/cartographer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522" y="1936876"/>
            <a:ext cx="5715000" cy="3429000"/>
          </a:xfrm>
          <a:prstGeom prst="rect">
            <a:avLst/>
          </a:prstGeom>
        </p:spPr>
      </p:pic>
      <p:pic>
        <p:nvPicPr>
          <p:cNvPr id="8" name="Picture 7"/>
          <p:cNvPicPr>
            <a:picLocks noChangeAspect="1"/>
          </p:cNvPicPr>
          <p:nvPr/>
        </p:nvPicPr>
        <p:blipFill>
          <a:blip r:embed="rId5"/>
          <a:stretch>
            <a:fillRect/>
          </a:stretch>
        </p:blipFill>
        <p:spPr>
          <a:xfrm>
            <a:off x="6133362" y="122776"/>
            <a:ext cx="5955160" cy="1696191"/>
          </a:xfrm>
          <a:prstGeom prst="rect">
            <a:avLst/>
          </a:prstGeom>
        </p:spPr>
      </p:pic>
      <p:sp>
        <p:nvSpPr>
          <p:cNvPr id="9" name="Rectangle 8"/>
          <p:cNvSpPr/>
          <p:nvPr/>
        </p:nvSpPr>
        <p:spPr>
          <a:xfrm>
            <a:off x="6278694" y="5550436"/>
            <a:ext cx="5904656" cy="646331"/>
          </a:xfrm>
          <a:prstGeom prst="rect">
            <a:avLst/>
          </a:prstGeom>
        </p:spPr>
        <p:txBody>
          <a:bodyPr wrap="square">
            <a:spAutoFit/>
          </a:bodyPr>
          <a:lstStyle/>
          <a:p>
            <a:r>
              <a:rPr lang="en-US" dirty="0"/>
              <a:t>Cartographer </a:t>
            </a:r>
            <a:r>
              <a:rPr lang="en-US" dirty="0" smtClean="0"/>
              <a:t>gives real-time </a:t>
            </a:r>
            <a:r>
              <a:rPr lang="en-US" dirty="0"/>
              <a:t>simultaneous localization and mapping (SLAM) in 2D and </a:t>
            </a:r>
            <a:r>
              <a:rPr lang="en-US" dirty="0" smtClean="0"/>
              <a:t>3D.</a:t>
            </a:r>
            <a:endParaRPr lang="en-US" dirty="0"/>
          </a:p>
        </p:txBody>
      </p:sp>
    </p:spTree>
    <p:extLst>
      <p:ext uri="{BB962C8B-B14F-4D97-AF65-F5344CB8AC3E}">
        <p14:creationId xmlns:p14="http://schemas.microsoft.com/office/powerpoint/2010/main" val="4292946588"/>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and 3D Lidar SLAM</a:t>
            </a:r>
            <a:endParaRPr lang="en-US" dirty="0"/>
          </a:p>
        </p:txBody>
      </p:sp>
      <p:sp>
        <p:nvSpPr>
          <p:cNvPr id="3" name="Vertical Text Placeholder 2"/>
          <p:cNvSpPr>
            <a:spLocks noGrp="1"/>
          </p:cNvSpPr>
          <p:nvPr>
            <p:ph type="body" orient="vert" idx="1"/>
          </p:nvPr>
        </p:nvSpPr>
        <p:spPr/>
        <p:txBody>
          <a:bodyPr/>
          <a:lstStyle/>
          <a:p>
            <a:pPr marL="0" indent="0">
              <a:buNone/>
            </a:pPr>
            <a:r>
              <a:rPr lang="en-US" dirty="0" smtClean="0"/>
              <a:t>Front-end:</a:t>
            </a:r>
          </a:p>
          <a:p>
            <a:r>
              <a:rPr lang="en-US" dirty="0" smtClean="0"/>
              <a:t>Matching new measurements against the current belief of the environment</a:t>
            </a:r>
          </a:p>
          <a:p>
            <a:r>
              <a:rPr lang="en-US" dirty="0" smtClean="0"/>
              <a:t>Measurements: </a:t>
            </a:r>
          </a:p>
          <a:p>
            <a:pPr lvl="1"/>
            <a:r>
              <a:rPr lang="en-US" dirty="0" smtClean="0"/>
              <a:t>typically point clouds of </a:t>
            </a:r>
            <a:r>
              <a:rPr lang="en-US" dirty="0" err="1" smtClean="0"/>
              <a:t>lidar</a:t>
            </a:r>
            <a:r>
              <a:rPr lang="en-US" dirty="0" smtClean="0"/>
              <a:t> data</a:t>
            </a:r>
          </a:p>
          <a:p>
            <a:pPr lvl="1"/>
            <a:r>
              <a:rPr lang="en-US" dirty="0" smtClean="0"/>
              <a:t>Movement and heading data: IMU, </a:t>
            </a:r>
            <a:r>
              <a:rPr lang="en-US" dirty="0" err="1" smtClean="0"/>
              <a:t>wheelencoders</a:t>
            </a:r>
            <a:r>
              <a:rPr lang="en-US" dirty="0" smtClean="0"/>
              <a:t>, etc.</a:t>
            </a:r>
          </a:p>
          <a:p>
            <a:r>
              <a:rPr lang="en-US" dirty="0" smtClean="0"/>
              <a:t>Filtering of the data</a:t>
            </a:r>
          </a:p>
          <a:p>
            <a:pPr lvl="1"/>
            <a:r>
              <a:rPr lang="en-US" dirty="0" smtClean="0"/>
              <a:t>Missing or invalid data (zero length rays)</a:t>
            </a:r>
          </a:p>
          <a:p>
            <a:pPr lvl="1"/>
            <a:r>
              <a:rPr lang="en-US" dirty="0" smtClean="0"/>
              <a:t>Noisy data: measured too far away</a:t>
            </a:r>
          </a:p>
          <a:p>
            <a:pPr lvl="1"/>
            <a:r>
              <a:rPr lang="en-US" dirty="0" smtClean="0"/>
              <a:t>Distorted data: e.g., as a result of robot acceleration</a:t>
            </a:r>
          </a:p>
          <a:p>
            <a:r>
              <a:rPr lang="en-US" dirty="0" smtClean="0"/>
              <a:t>Transform </a:t>
            </a:r>
          </a:p>
          <a:p>
            <a:pPr lvl="1"/>
            <a:r>
              <a:rPr lang="en-US" dirty="0" smtClean="0"/>
              <a:t>Scan matching tries to find a rigid body transform: translation and rotation</a:t>
            </a:r>
          </a:p>
          <a:p>
            <a:pPr lvl="1"/>
            <a:r>
              <a:rPr lang="en-US" dirty="0" smtClean="0"/>
              <a:t>IMU can give heading information: more reliable than deriving it from scan matching</a:t>
            </a:r>
          </a:p>
          <a:p>
            <a:endParaRPr lang="en-US" dirty="0"/>
          </a:p>
        </p:txBody>
      </p:sp>
      <p:pic>
        <p:nvPicPr>
          <p:cNvPr id="5" name="Picture 4"/>
          <p:cNvPicPr>
            <a:picLocks noChangeAspect="1"/>
          </p:cNvPicPr>
          <p:nvPr/>
        </p:nvPicPr>
        <p:blipFill>
          <a:blip r:embed="rId2"/>
          <a:stretch>
            <a:fillRect/>
          </a:stretch>
        </p:blipFill>
        <p:spPr>
          <a:xfrm>
            <a:off x="6243191" y="1340768"/>
            <a:ext cx="5694158" cy="4907705"/>
          </a:xfrm>
          <a:prstGeom prst="rect">
            <a:avLst/>
          </a:prstGeom>
        </p:spPr>
      </p:pic>
    </p:spTree>
    <p:extLst>
      <p:ext uri="{BB962C8B-B14F-4D97-AF65-F5344CB8AC3E}">
        <p14:creationId xmlns:p14="http://schemas.microsoft.com/office/powerpoint/2010/main" val="3941914980"/>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and 3D Lidar SLAM: Scan Matching</a:t>
            </a:r>
            <a:endParaRPr lang="en-US" dirty="0"/>
          </a:p>
        </p:txBody>
      </p:sp>
      <p:sp>
        <p:nvSpPr>
          <p:cNvPr id="3" name="Vertical Text Placeholder 2"/>
          <p:cNvSpPr>
            <a:spLocks noGrp="1"/>
          </p:cNvSpPr>
          <p:nvPr>
            <p:ph type="body" orient="vert" idx="1"/>
          </p:nvPr>
        </p:nvSpPr>
        <p:spPr>
          <a:xfrm>
            <a:off x="404663" y="1252836"/>
            <a:ext cx="7926761" cy="5056484"/>
          </a:xfrm>
        </p:spPr>
        <p:txBody>
          <a:bodyPr>
            <a:normAutofit fontScale="85000" lnSpcReduction="20000"/>
          </a:bodyPr>
          <a:lstStyle/>
          <a:p>
            <a:pPr marL="0" indent="0">
              <a:buNone/>
            </a:pPr>
            <a:r>
              <a:rPr lang="en-US" b="1" dirty="0" smtClean="0">
                <a:solidFill>
                  <a:srgbClr val="0066FF"/>
                </a:solidFill>
              </a:rPr>
              <a:t>Point to Point Matching</a:t>
            </a:r>
          </a:p>
          <a:p>
            <a:pPr lvl="1"/>
            <a:r>
              <a:rPr lang="en-US" dirty="0" smtClean="0"/>
              <a:t>Between the 2 scans point associations are found</a:t>
            </a:r>
          </a:p>
          <a:p>
            <a:pPr lvl="1"/>
            <a:r>
              <a:rPr lang="en-US" dirty="0" smtClean="0"/>
              <a:t>The translation from points to associated points determines a rigid body transform</a:t>
            </a:r>
          </a:p>
          <a:p>
            <a:pPr lvl="1"/>
            <a:r>
              <a:rPr lang="en-US" dirty="0" err="1" smtClean="0"/>
              <a:t>E.g</a:t>
            </a:r>
            <a:r>
              <a:rPr lang="en-US" dirty="0" smtClean="0"/>
              <a:t> found by Singular Value Decomposition</a:t>
            </a:r>
          </a:p>
          <a:p>
            <a:pPr lvl="1"/>
            <a:r>
              <a:rPr lang="en-US" dirty="0" smtClean="0"/>
              <a:t>Fails in case of degenerate clouds (coplanar)</a:t>
            </a:r>
          </a:p>
          <a:p>
            <a:pPr lvl="1"/>
            <a:r>
              <a:rPr lang="en-US" dirty="0" smtClean="0"/>
              <a:t>Point association is difficult to obtain</a:t>
            </a:r>
          </a:p>
          <a:p>
            <a:pPr marL="0" indent="0">
              <a:buNone/>
            </a:pPr>
            <a:r>
              <a:rPr lang="en-US" b="1" dirty="0">
                <a:solidFill>
                  <a:srgbClr val="0066FF"/>
                </a:solidFill>
              </a:rPr>
              <a:t>I</a:t>
            </a:r>
            <a:r>
              <a:rPr lang="en-US" b="1" dirty="0" smtClean="0">
                <a:solidFill>
                  <a:srgbClr val="0066FF"/>
                </a:solidFill>
              </a:rPr>
              <a:t>terative closest point (ICP) determination</a:t>
            </a:r>
          </a:p>
          <a:p>
            <a:pPr lvl="1"/>
            <a:r>
              <a:rPr lang="en-US" dirty="0" smtClean="0"/>
              <a:t>Compute closest points</a:t>
            </a:r>
          </a:p>
          <a:p>
            <a:pPr lvl="1"/>
            <a:r>
              <a:rPr lang="en-US" dirty="0" smtClean="0"/>
              <a:t>Compute and apply the transformation</a:t>
            </a:r>
          </a:p>
          <a:p>
            <a:pPr lvl="1"/>
            <a:r>
              <a:rPr lang="en-US" dirty="0" smtClean="0"/>
              <a:t>Check if it is good enough, otherwise repeat</a:t>
            </a:r>
            <a:endParaRPr lang="en-US" dirty="0"/>
          </a:p>
          <a:p>
            <a:pPr marL="0" indent="0">
              <a:buNone/>
            </a:pPr>
            <a:r>
              <a:rPr lang="en-US" b="1" dirty="0" smtClean="0">
                <a:solidFill>
                  <a:srgbClr val="0066FF"/>
                </a:solidFill>
              </a:rPr>
              <a:t>Tangent Matching</a:t>
            </a:r>
          </a:p>
          <a:p>
            <a:pPr lvl="1"/>
            <a:r>
              <a:rPr lang="en-US" dirty="0" smtClean="0"/>
              <a:t>In each of the 2 scans find Tangent lines between neighboring points</a:t>
            </a:r>
          </a:p>
          <a:p>
            <a:pPr lvl="1"/>
            <a:r>
              <a:rPr lang="en-US" dirty="0" smtClean="0"/>
              <a:t>Instead of point matching now line matching between 2 scans</a:t>
            </a:r>
          </a:p>
          <a:p>
            <a:pPr lvl="1"/>
            <a:r>
              <a:rPr lang="en-US" dirty="0" smtClean="0"/>
              <a:t>Movement and heading data: IMU, </a:t>
            </a:r>
            <a:r>
              <a:rPr lang="en-US" dirty="0" err="1" smtClean="0"/>
              <a:t>wheelencoders</a:t>
            </a:r>
            <a:r>
              <a:rPr lang="en-US" dirty="0" smtClean="0"/>
              <a:t>, etc.</a:t>
            </a:r>
          </a:p>
          <a:p>
            <a:pPr marL="0" indent="0">
              <a:buNone/>
            </a:pPr>
            <a:r>
              <a:rPr lang="en-US" b="1" dirty="0" smtClean="0">
                <a:solidFill>
                  <a:srgbClr val="0066FF"/>
                </a:solidFill>
              </a:rPr>
              <a:t>Point to Grid Map</a:t>
            </a:r>
          </a:p>
          <a:p>
            <a:r>
              <a:rPr lang="en-US" dirty="0" smtClean="0"/>
              <a:t>Etc.</a:t>
            </a:r>
          </a:p>
          <a:p>
            <a:endParaRPr lang="en-US" dirty="0"/>
          </a:p>
        </p:txBody>
      </p:sp>
      <p:pic>
        <p:nvPicPr>
          <p:cNvPr id="5" name="Picture 4"/>
          <p:cNvPicPr>
            <a:picLocks noChangeAspect="1"/>
          </p:cNvPicPr>
          <p:nvPr/>
        </p:nvPicPr>
        <p:blipFill>
          <a:blip r:embed="rId3"/>
          <a:stretch>
            <a:fillRect/>
          </a:stretch>
        </p:blipFill>
        <p:spPr>
          <a:xfrm>
            <a:off x="9627567" y="1412776"/>
            <a:ext cx="2381250" cy="4629150"/>
          </a:xfrm>
          <a:prstGeom prst="rect">
            <a:avLst/>
          </a:prstGeom>
        </p:spPr>
      </p:pic>
      <p:pic>
        <p:nvPicPr>
          <p:cNvPr id="6" name="Picture 5"/>
          <p:cNvPicPr>
            <a:picLocks noChangeAspect="1"/>
          </p:cNvPicPr>
          <p:nvPr/>
        </p:nvPicPr>
        <p:blipFill>
          <a:blip r:embed="rId4"/>
          <a:stretch>
            <a:fillRect/>
          </a:stretch>
        </p:blipFill>
        <p:spPr>
          <a:xfrm>
            <a:off x="6315199" y="2636912"/>
            <a:ext cx="3045785" cy="2520280"/>
          </a:xfrm>
          <a:prstGeom prst="rect">
            <a:avLst/>
          </a:prstGeom>
        </p:spPr>
      </p:pic>
      <p:sp>
        <p:nvSpPr>
          <p:cNvPr id="7" name="Rectangle 6"/>
          <p:cNvSpPr/>
          <p:nvPr/>
        </p:nvSpPr>
        <p:spPr>
          <a:xfrm>
            <a:off x="7179295" y="6003333"/>
            <a:ext cx="3121595" cy="276999"/>
          </a:xfrm>
          <a:prstGeom prst="rect">
            <a:avLst/>
          </a:prstGeom>
        </p:spPr>
        <p:txBody>
          <a:bodyPr wrap="square">
            <a:spAutoFit/>
          </a:bodyPr>
          <a:lstStyle/>
          <a:p>
            <a:r>
              <a:rPr lang="en-US" sz="1200" dirty="0" err="1"/>
              <a:t>Riadh</a:t>
            </a:r>
            <a:r>
              <a:rPr lang="en-US" sz="1200" dirty="0"/>
              <a:t> </a:t>
            </a:r>
            <a:r>
              <a:rPr lang="en-US" sz="1200" dirty="0" err="1" smtClean="0"/>
              <a:t>Dhaoui</a:t>
            </a:r>
            <a:r>
              <a:rPr lang="en-US" sz="1200" dirty="0" smtClean="0"/>
              <a:t>, Ruhr-</a:t>
            </a:r>
            <a:r>
              <a:rPr lang="en-US" sz="1200" dirty="0" err="1" smtClean="0"/>
              <a:t>Universität</a:t>
            </a:r>
            <a:r>
              <a:rPr lang="en-US" sz="1200" dirty="0" smtClean="0"/>
              <a:t> </a:t>
            </a:r>
            <a:r>
              <a:rPr lang="en-US" sz="1200" dirty="0"/>
              <a:t>Bochum</a:t>
            </a:r>
          </a:p>
        </p:txBody>
      </p:sp>
    </p:spTree>
    <p:extLst>
      <p:ext uri="{BB962C8B-B14F-4D97-AF65-F5344CB8AC3E}">
        <p14:creationId xmlns:p14="http://schemas.microsoft.com/office/powerpoint/2010/main" val="1901838120"/>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SLAM</a:t>
            </a:r>
            <a:endParaRPr lang="en-US" sz="3600" dirty="0"/>
          </a:p>
        </p:txBody>
      </p:sp>
      <p:sp>
        <p:nvSpPr>
          <p:cNvPr id="3" name="Vertical Text Placeholder 2"/>
          <p:cNvSpPr>
            <a:spLocks noGrp="1"/>
          </p:cNvSpPr>
          <p:nvPr>
            <p:ph type="body" orient="vert" idx="1"/>
          </p:nvPr>
        </p:nvSpPr>
        <p:spPr>
          <a:xfrm>
            <a:off x="404664" y="1252836"/>
            <a:ext cx="5118447" cy="4795836"/>
          </a:xfrm>
        </p:spPr>
        <p:txBody>
          <a:bodyPr>
            <a:normAutofit fontScale="92500" lnSpcReduction="10000"/>
          </a:bodyPr>
          <a:lstStyle/>
          <a:p>
            <a:pPr marL="342900" indent="-342900">
              <a:buAutoNum type="arabicParenR"/>
            </a:pPr>
            <a:r>
              <a:rPr lang="en-US" dirty="0" smtClean="0"/>
              <a:t>Pose estimation relative to recent poses: incremental scan matching, </a:t>
            </a:r>
            <a:r>
              <a:rPr lang="en-US" dirty="0" err="1" smtClean="0"/>
              <a:t>odometry</a:t>
            </a:r>
            <a:endParaRPr lang="en-US" dirty="0" smtClean="0"/>
          </a:p>
          <a:p>
            <a:pPr marL="342900" indent="-342900">
              <a:buAutoNum type="arabicParenR"/>
            </a:pPr>
            <a:r>
              <a:rPr lang="en-US" dirty="0" smtClean="0"/>
              <a:t>Loop closing: correcting accumulated drift, maintaining consistency between measurements</a:t>
            </a:r>
          </a:p>
          <a:p>
            <a:pPr marL="0" indent="0">
              <a:buNone/>
            </a:pPr>
            <a:endParaRPr lang="en-US" dirty="0" smtClean="0"/>
          </a:p>
          <a:p>
            <a:pPr marL="0" indent="0">
              <a:buNone/>
            </a:pPr>
            <a:r>
              <a:rPr lang="en-US" dirty="0" smtClean="0"/>
              <a:t>Loop closure detection:</a:t>
            </a:r>
          </a:p>
          <a:p>
            <a:pPr>
              <a:buFontTx/>
              <a:buChar char="-"/>
            </a:pPr>
            <a:r>
              <a:rPr lang="en-US" dirty="0" smtClean="0"/>
              <a:t>Estimate </a:t>
            </a:r>
            <a:r>
              <a:rPr lang="en-US" dirty="0" err="1" smtClean="0"/>
              <a:t>lidar</a:t>
            </a:r>
            <a:r>
              <a:rPr lang="en-US" dirty="0" smtClean="0"/>
              <a:t> point clouds overlap (note: also used in photogrammetry):</a:t>
            </a:r>
          </a:p>
          <a:p>
            <a:pPr lvl="1">
              <a:buFontTx/>
              <a:buChar char="-"/>
            </a:pPr>
            <a:r>
              <a:rPr lang="en-US" dirty="0" smtClean="0"/>
              <a:t>Yaw transformation estimate</a:t>
            </a:r>
          </a:p>
          <a:p>
            <a:pPr lvl="1">
              <a:buFontTx/>
              <a:buChar char="-"/>
            </a:pPr>
            <a:r>
              <a:rPr lang="en-US" dirty="0" smtClean="0"/>
              <a:t>Score, e.g., using Iterative Closest Point</a:t>
            </a:r>
            <a:endParaRPr lang="en-US" dirty="0"/>
          </a:p>
          <a:p>
            <a:pPr>
              <a:buFontTx/>
              <a:buChar char="-"/>
            </a:pPr>
            <a:r>
              <a:rPr lang="en-US" dirty="0" smtClean="0"/>
              <a:t>Can also be used for global scan matching.</a:t>
            </a:r>
          </a:p>
          <a:p>
            <a:pPr marL="0" indent="0">
              <a:buNone/>
            </a:pPr>
            <a:endParaRPr lang="en-US" dirty="0"/>
          </a:p>
          <a:p>
            <a:pPr marL="0" indent="0">
              <a:buNone/>
            </a:pPr>
            <a:r>
              <a:rPr lang="en-US" dirty="0" err="1" smtClean="0"/>
              <a:t>OverlapNet</a:t>
            </a:r>
            <a:r>
              <a:rPr lang="en-US" dirty="0" smtClean="0"/>
              <a:t> a DNN method that does an estimate without transformation guessing, uses spherical projection of 3D Lidar data.</a:t>
            </a:r>
          </a:p>
          <a:p>
            <a:pPr marL="0" indent="0">
              <a:buNone/>
            </a:pPr>
            <a:r>
              <a:rPr lang="en-US" dirty="0" smtClean="0"/>
              <a:t>Performance on Kitty-</a:t>
            </a:r>
            <a:r>
              <a:rPr lang="en-US" dirty="0" err="1" smtClean="0"/>
              <a:t>odometry</a:t>
            </a:r>
            <a:r>
              <a:rPr lang="en-US" dirty="0" smtClean="0"/>
              <a:t> dataset.</a:t>
            </a:r>
          </a:p>
        </p:txBody>
      </p:sp>
      <p:sp>
        <p:nvSpPr>
          <p:cNvPr id="6" name="Title 1"/>
          <p:cNvSpPr txBox="1">
            <a:spLocks/>
          </p:cNvSpPr>
          <p:nvPr/>
        </p:nvSpPr>
        <p:spPr>
          <a:xfrm>
            <a:off x="6387207" y="5832648"/>
            <a:ext cx="5252802" cy="432048"/>
          </a:xfrm>
          <a:prstGeom prst="rect">
            <a:avLst/>
          </a:prstGeom>
        </p:spPr>
        <p:txBody>
          <a:bodyPr vert="horz" lIns="0" tIns="0" rIns="0" bIns="0" rtlCol="0" anchor="ctr">
            <a:noAutofit/>
          </a:bodyPr>
          <a:lstStyle>
            <a:lvl1pPr algn="l" defTabSz="914400" rtl="0" eaLnBrk="1" latinLnBrk="0" hangingPunct="1">
              <a:spcBef>
                <a:spcPct val="0"/>
              </a:spcBef>
              <a:buNone/>
              <a:defRPr sz="4000" b="1" i="0" kern="1200">
                <a:solidFill>
                  <a:schemeClr val="bg2"/>
                </a:solidFill>
                <a:latin typeface="+mj-lt"/>
                <a:ea typeface="+mj-ea"/>
                <a:cs typeface="+mj-cs"/>
              </a:defRPr>
            </a:lvl1pPr>
          </a:lstStyle>
          <a:p>
            <a:r>
              <a:rPr lang="en-US" sz="1600" dirty="0" smtClean="0"/>
              <a:t>Example: Scan A and B overlap detection: scored after transformation.</a:t>
            </a:r>
            <a:endParaRPr lang="en-US" sz="1200" dirty="0"/>
          </a:p>
        </p:txBody>
      </p:sp>
      <p:pic>
        <p:nvPicPr>
          <p:cNvPr id="4" name="Picture 3"/>
          <p:cNvPicPr>
            <a:picLocks noChangeAspect="1"/>
          </p:cNvPicPr>
          <p:nvPr/>
        </p:nvPicPr>
        <p:blipFill>
          <a:blip r:embed="rId2"/>
          <a:stretch>
            <a:fillRect/>
          </a:stretch>
        </p:blipFill>
        <p:spPr>
          <a:xfrm>
            <a:off x="5689073" y="260648"/>
            <a:ext cx="6488013" cy="5282416"/>
          </a:xfrm>
          <a:prstGeom prst="rect">
            <a:avLst/>
          </a:prstGeom>
        </p:spPr>
      </p:pic>
    </p:spTree>
    <p:extLst>
      <p:ext uri="{BB962C8B-B14F-4D97-AF65-F5344CB8AC3E}">
        <p14:creationId xmlns:p14="http://schemas.microsoft.com/office/powerpoint/2010/main" val="285435883"/>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20052" y="1415122"/>
            <a:ext cx="4817811" cy="4102110"/>
          </a:xfrm>
        </p:spPr>
        <p:txBody>
          <a:bodyPr>
            <a:normAutofit/>
          </a:bodyPr>
          <a:lstStyle/>
          <a:p>
            <a:pPr marL="342900" indent="-342900">
              <a:buAutoNum type="arabicParenR"/>
            </a:pPr>
            <a:r>
              <a:rPr lang="en-US" dirty="0" smtClean="0"/>
              <a:t>Pose estimation relative to recent poses: incremental scan matching, </a:t>
            </a:r>
            <a:r>
              <a:rPr lang="en-US" dirty="0" err="1" smtClean="0"/>
              <a:t>odometry</a:t>
            </a:r>
            <a:endParaRPr lang="en-US" dirty="0" smtClean="0"/>
          </a:p>
          <a:p>
            <a:pPr marL="342900" indent="-342900">
              <a:buAutoNum type="arabicParenR"/>
            </a:pPr>
            <a:r>
              <a:rPr lang="en-US" dirty="0" smtClean="0"/>
              <a:t>Loop closing: correcting accumulated drift</a:t>
            </a:r>
          </a:p>
          <a:p>
            <a:pPr marL="0" indent="0">
              <a:buNone/>
            </a:pPr>
            <a:endParaRPr lang="en-US" dirty="0" smtClean="0"/>
          </a:p>
          <a:p>
            <a:pPr marL="0" indent="0">
              <a:buNone/>
            </a:pPr>
            <a:r>
              <a:rPr lang="en-US" dirty="0" smtClean="0"/>
              <a:t>Loop closure detection:</a:t>
            </a:r>
          </a:p>
          <a:p>
            <a:pPr>
              <a:buFontTx/>
              <a:buChar char="-"/>
            </a:pPr>
            <a:r>
              <a:rPr lang="en-US" dirty="0" smtClean="0"/>
              <a:t>In general overlap scores based on point-cloud differences (see Eq. 3 of  X Chen et al., May 2021) will be high at many locations of the map. </a:t>
            </a:r>
          </a:p>
          <a:p>
            <a:pPr>
              <a:buFontTx/>
              <a:buChar char="-"/>
            </a:pPr>
            <a:r>
              <a:rPr lang="en-US" dirty="0" err="1" smtClean="0"/>
              <a:t>OverlapNet</a:t>
            </a:r>
            <a:r>
              <a:rPr lang="en-US" dirty="0" smtClean="0"/>
              <a:t> a DNN method that does an estimate without transformation guessing, uses spherical projection of 3D Lidar data.</a:t>
            </a:r>
          </a:p>
        </p:txBody>
      </p:sp>
      <p:sp>
        <p:nvSpPr>
          <p:cNvPr id="6" name="Title 1"/>
          <p:cNvSpPr txBox="1">
            <a:spLocks/>
          </p:cNvSpPr>
          <p:nvPr/>
        </p:nvSpPr>
        <p:spPr>
          <a:xfrm>
            <a:off x="410007" y="5663594"/>
            <a:ext cx="5252802" cy="432048"/>
          </a:xfrm>
          <a:prstGeom prst="rect">
            <a:avLst/>
          </a:prstGeom>
        </p:spPr>
        <p:txBody>
          <a:bodyPr vert="horz" lIns="0" tIns="0" rIns="0" bIns="0" rtlCol="0" anchor="ctr">
            <a:noAutofit/>
          </a:bodyPr>
          <a:lstStyle>
            <a:lvl1pPr algn="l" defTabSz="914400" rtl="0" eaLnBrk="1" latinLnBrk="0" hangingPunct="1">
              <a:spcBef>
                <a:spcPct val="0"/>
              </a:spcBef>
              <a:buNone/>
              <a:defRPr sz="4000" b="1" i="0" kern="1200">
                <a:solidFill>
                  <a:schemeClr val="bg2"/>
                </a:solidFill>
                <a:latin typeface="+mj-lt"/>
                <a:ea typeface="+mj-ea"/>
                <a:cs typeface="+mj-cs"/>
              </a:defRPr>
            </a:lvl1pPr>
          </a:lstStyle>
          <a:p>
            <a:r>
              <a:rPr lang="en-US" sz="1600" dirty="0" smtClean="0"/>
              <a:t>Example: Scan A and B overlap detection: scored after transformation.</a:t>
            </a:r>
            <a:endParaRPr lang="en-US" sz="1200" dirty="0"/>
          </a:p>
        </p:txBody>
      </p:sp>
      <p:pic>
        <p:nvPicPr>
          <p:cNvPr id="4" name="Picture 3"/>
          <p:cNvPicPr>
            <a:picLocks noChangeAspect="1"/>
          </p:cNvPicPr>
          <p:nvPr/>
        </p:nvPicPr>
        <p:blipFill>
          <a:blip r:embed="rId2"/>
          <a:stretch>
            <a:fillRect/>
          </a:stretch>
        </p:blipFill>
        <p:spPr>
          <a:xfrm>
            <a:off x="6549129" y="3121916"/>
            <a:ext cx="3979902" cy="3240360"/>
          </a:xfrm>
          <a:prstGeom prst="rect">
            <a:avLst/>
          </a:prstGeom>
        </p:spPr>
      </p:pic>
      <p:pic>
        <p:nvPicPr>
          <p:cNvPr id="5" name="Picture 4"/>
          <p:cNvPicPr>
            <a:picLocks noChangeAspect="1"/>
          </p:cNvPicPr>
          <p:nvPr/>
        </p:nvPicPr>
        <p:blipFill>
          <a:blip r:embed="rId3"/>
          <a:stretch>
            <a:fillRect/>
          </a:stretch>
        </p:blipFill>
        <p:spPr>
          <a:xfrm>
            <a:off x="5137863" y="280281"/>
            <a:ext cx="6798270" cy="2745124"/>
          </a:xfrm>
          <a:prstGeom prst="rect">
            <a:avLst/>
          </a:prstGeom>
        </p:spPr>
      </p:pic>
      <p:sp>
        <p:nvSpPr>
          <p:cNvPr id="2" name="Title 1"/>
          <p:cNvSpPr>
            <a:spLocks noGrp="1"/>
          </p:cNvSpPr>
          <p:nvPr>
            <p:ph type="title"/>
          </p:nvPr>
        </p:nvSpPr>
        <p:spPr/>
        <p:txBody>
          <a:bodyPr/>
          <a:lstStyle/>
          <a:p>
            <a:r>
              <a:rPr lang="en-US" sz="3600" dirty="0" smtClean="0"/>
              <a:t>SLAM: Loop Closing </a:t>
            </a:r>
            <a:br>
              <a:rPr lang="en-US" sz="3600" dirty="0" smtClean="0"/>
            </a:br>
            <a:r>
              <a:rPr lang="en-US" sz="3600" dirty="0" err="1" smtClean="0"/>
              <a:t>OverlapNet</a:t>
            </a:r>
            <a:endParaRPr lang="en-US" sz="3600" dirty="0"/>
          </a:p>
        </p:txBody>
      </p:sp>
    </p:spTree>
    <p:extLst>
      <p:ext uri="{BB962C8B-B14F-4D97-AF65-F5344CB8AC3E}">
        <p14:creationId xmlns:p14="http://schemas.microsoft.com/office/powerpoint/2010/main" val="1167205982"/>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OverlapNet</a:t>
            </a:r>
            <a:endParaRPr lang="en-US" dirty="0"/>
          </a:p>
        </p:txBody>
      </p:sp>
      <p:pic>
        <p:nvPicPr>
          <p:cNvPr id="5" name="Picture 4"/>
          <p:cNvPicPr>
            <a:picLocks noChangeAspect="1"/>
          </p:cNvPicPr>
          <p:nvPr/>
        </p:nvPicPr>
        <p:blipFill>
          <a:blip r:embed="rId2"/>
          <a:stretch>
            <a:fillRect/>
          </a:stretch>
        </p:blipFill>
        <p:spPr>
          <a:xfrm>
            <a:off x="14472" y="1124744"/>
            <a:ext cx="12198350" cy="5142266"/>
          </a:xfrm>
          <a:prstGeom prst="rect">
            <a:avLst/>
          </a:prstGeom>
        </p:spPr>
      </p:pic>
    </p:spTree>
    <p:extLst>
      <p:ext uri="{BB962C8B-B14F-4D97-AF65-F5344CB8AC3E}">
        <p14:creationId xmlns:p14="http://schemas.microsoft.com/office/powerpoint/2010/main" val="3524215050"/>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01290" y="640499"/>
            <a:ext cx="3093637" cy="2642989"/>
          </a:xfrm>
          <a:prstGeom prst="rect">
            <a:avLst/>
          </a:prstGeom>
        </p:spPr>
      </p:pic>
      <p:pic>
        <p:nvPicPr>
          <p:cNvPr id="8" name="Picture 7"/>
          <p:cNvPicPr>
            <a:picLocks noChangeAspect="1"/>
          </p:cNvPicPr>
          <p:nvPr/>
        </p:nvPicPr>
        <p:blipFill>
          <a:blip r:embed="rId4"/>
          <a:stretch>
            <a:fillRect/>
          </a:stretch>
        </p:blipFill>
        <p:spPr>
          <a:xfrm>
            <a:off x="5584023" y="2636912"/>
            <a:ext cx="3066341" cy="2408149"/>
          </a:xfrm>
          <a:prstGeom prst="rect">
            <a:avLst/>
          </a:prstGeom>
        </p:spPr>
      </p:pic>
      <p:sp>
        <p:nvSpPr>
          <p:cNvPr id="2" name="Title 1"/>
          <p:cNvSpPr>
            <a:spLocks noGrp="1"/>
          </p:cNvSpPr>
          <p:nvPr>
            <p:ph type="title"/>
          </p:nvPr>
        </p:nvSpPr>
        <p:spPr/>
        <p:txBody>
          <a:bodyPr/>
          <a:lstStyle/>
          <a:p>
            <a:r>
              <a:rPr lang="en-US" dirty="0" smtClean="0"/>
              <a:t>Organization and Overview</a:t>
            </a:r>
            <a:endParaRPr lang="en-US" dirty="0"/>
          </a:p>
        </p:txBody>
      </p:sp>
      <p:sp>
        <p:nvSpPr>
          <p:cNvPr id="3" name="Vertical Text Placeholder 2"/>
          <p:cNvSpPr>
            <a:spLocks noGrp="1"/>
          </p:cNvSpPr>
          <p:nvPr>
            <p:ph type="body" orient="vert" idx="1"/>
          </p:nvPr>
        </p:nvSpPr>
        <p:spPr>
          <a:xfrm>
            <a:off x="404663" y="1252836"/>
            <a:ext cx="6846640" cy="5056484"/>
          </a:xfrm>
        </p:spPr>
        <p:txBody>
          <a:bodyPr>
            <a:normAutofit fontScale="47500" lnSpcReduction="20000"/>
          </a:bodyPr>
          <a:lstStyle/>
          <a:p>
            <a:pPr marL="0" indent="0">
              <a:lnSpc>
                <a:spcPct val="120000"/>
              </a:lnSpc>
              <a:spcBef>
                <a:spcPts val="0"/>
              </a:spcBef>
              <a:spcAft>
                <a:spcPts val="0"/>
              </a:spcAft>
              <a:buNone/>
            </a:pPr>
            <a:r>
              <a:rPr lang="en-US" b="1" dirty="0" smtClean="0"/>
              <a:t>Period</a:t>
            </a:r>
            <a:r>
              <a:rPr lang="en-US" b="1" dirty="0"/>
              <a:t>: </a:t>
            </a:r>
            <a:r>
              <a:rPr lang="en-US" dirty="0" smtClean="0"/>
              <a:t>	February 7</a:t>
            </a:r>
            <a:r>
              <a:rPr lang="en-US" baseline="30000" dirty="0" smtClean="0"/>
              <a:t>th</a:t>
            </a:r>
            <a:r>
              <a:rPr lang="en-US" dirty="0" smtClean="0"/>
              <a:t> – May 23</a:t>
            </a:r>
            <a:r>
              <a:rPr lang="en-US" baseline="30000" dirty="0" smtClean="0"/>
              <a:t>rd</a:t>
            </a:r>
            <a:r>
              <a:rPr lang="en-US" dirty="0" smtClean="0"/>
              <a:t> 2022</a:t>
            </a:r>
            <a:endParaRPr lang="en-US" dirty="0"/>
          </a:p>
          <a:p>
            <a:pPr marL="0" indent="0">
              <a:lnSpc>
                <a:spcPct val="120000"/>
              </a:lnSpc>
              <a:spcBef>
                <a:spcPts val="0"/>
              </a:spcBef>
              <a:spcAft>
                <a:spcPts val="0"/>
              </a:spcAft>
              <a:buNone/>
            </a:pPr>
            <a:r>
              <a:rPr lang="en-US" b="1" dirty="0"/>
              <a:t>Time:  </a:t>
            </a:r>
            <a:r>
              <a:rPr lang="en-US" dirty="0" smtClean="0"/>
              <a:t>	Monday 16.15 – 18.00</a:t>
            </a:r>
            <a:endParaRPr lang="en-US" dirty="0"/>
          </a:p>
          <a:p>
            <a:pPr marL="0" indent="0">
              <a:lnSpc>
                <a:spcPct val="120000"/>
              </a:lnSpc>
              <a:spcBef>
                <a:spcPts val="0"/>
              </a:spcBef>
              <a:spcAft>
                <a:spcPts val="0"/>
              </a:spcAft>
              <a:buNone/>
            </a:pPr>
            <a:r>
              <a:rPr lang="en-US" b="1" dirty="0"/>
              <a:t>Place:  </a:t>
            </a:r>
            <a:r>
              <a:rPr lang="en-US" dirty="0" smtClean="0"/>
              <a:t>	Room 407 - 409</a:t>
            </a:r>
          </a:p>
          <a:p>
            <a:pPr marL="0" indent="0">
              <a:lnSpc>
                <a:spcPct val="120000"/>
              </a:lnSpc>
              <a:spcBef>
                <a:spcPts val="0"/>
              </a:spcBef>
              <a:spcAft>
                <a:spcPts val="0"/>
              </a:spcAft>
              <a:buNone/>
            </a:pPr>
            <a:r>
              <a:rPr lang="en-US" b="1" dirty="0" smtClean="0"/>
              <a:t>Lecturer: </a:t>
            </a:r>
            <a:r>
              <a:rPr lang="en-US" dirty="0" smtClean="0"/>
              <a:t>	Erwin </a:t>
            </a:r>
            <a:r>
              <a:rPr lang="en-US" dirty="0"/>
              <a:t>M. Bakker ( </a:t>
            </a:r>
            <a:r>
              <a:rPr lang="en-US" dirty="0" smtClean="0">
                <a:hlinkClick r:id="rId5"/>
              </a:rPr>
              <a:t>erwin@liacs.nl</a:t>
            </a:r>
            <a:r>
              <a:rPr lang="en-US" dirty="0" smtClean="0"/>
              <a:t> )</a:t>
            </a:r>
            <a:endParaRPr lang="en-US" dirty="0"/>
          </a:p>
          <a:p>
            <a:pPr marL="0" indent="0">
              <a:lnSpc>
                <a:spcPct val="120000"/>
              </a:lnSpc>
              <a:spcBef>
                <a:spcPts val="0"/>
              </a:spcBef>
              <a:spcAft>
                <a:spcPts val="0"/>
              </a:spcAft>
              <a:buNone/>
            </a:pPr>
            <a:r>
              <a:rPr lang="en-US" b="1" dirty="0"/>
              <a:t>A</a:t>
            </a:r>
            <a:r>
              <a:rPr lang="en-US" b="1" dirty="0" smtClean="0"/>
              <a:t>ssistant: </a:t>
            </a:r>
            <a:r>
              <a:rPr lang="en-US" dirty="0" smtClean="0"/>
              <a:t>	</a:t>
            </a:r>
            <a:r>
              <a:rPr lang="en-US" dirty="0"/>
              <a:t>Hainan Yu (</a:t>
            </a:r>
            <a:r>
              <a:rPr lang="en-US" dirty="0" smtClean="0">
                <a:hlinkClick r:id="rId6"/>
              </a:rPr>
              <a:t>h.yu@liacs.leidenuniv.nl</a:t>
            </a:r>
            <a:r>
              <a:rPr lang="en-US" dirty="0" smtClean="0"/>
              <a:t> )</a:t>
            </a:r>
            <a:endParaRPr lang="en-US" dirty="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dirty="0" smtClean="0"/>
              <a:t>NB Register on </a:t>
            </a:r>
            <a:r>
              <a:rPr lang="en-US" dirty="0" err="1" smtClean="0"/>
              <a:t>Brightspace</a:t>
            </a:r>
            <a:endParaRPr lang="en-US" dirty="0" smtClean="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b="1" dirty="0" smtClean="0"/>
              <a:t>Schedule:</a:t>
            </a:r>
            <a:endParaRPr lang="en-US" b="1" dirty="0"/>
          </a:p>
          <a:p>
            <a:pPr marL="0" indent="0">
              <a:lnSpc>
                <a:spcPct val="120000"/>
              </a:lnSpc>
              <a:spcBef>
                <a:spcPts val="0"/>
              </a:spcBef>
              <a:spcAft>
                <a:spcPts val="0"/>
              </a:spcAft>
              <a:buNone/>
            </a:pPr>
            <a:r>
              <a:rPr lang="en-US" sz="2500" dirty="0"/>
              <a:t>7</a:t>
            </a:r>
            <a:r>
              <a:rPr lang="en-US" sz="2500" dirty="0" smtClean="0"/>
              <a:t>-2 </a:t>
            </a:r>
            <a:r>
              <a:rPr lang="en-US" sz="2500" dirty="0"/>
              <a:t>	 Introduction and Overview</a:t>
            </a:r>
          </a:p>
          <a:p>
            <a:pPr marL="0" indent="0">
              <a:lnSpc>
                <a:spcPct val="120000"/>
              </a:lnSpc>
              <a:spcBef>
                <a:spcPts val="0"/>
              </a:spcBef>
              <a:spcAft>
                <a:spcPts val="0"/>
              </a:spcAft>
              <a:buNone/>
            </a:pPr>
            <a:r>
              <a:rPr lang="en-US" sz="2500" dirty="0" smtClean="0"/>
              <a:t>14-2 </a:t>
            </a:r>
            <a:r>
              <a:rPr lang="en-US" sz="2500" dirty="0"/>
              <a:t>	 </a:t>
            </a:r>
            <a:r>
              <a:rPr lang="en-US" sz="2500" dirty="0" smtClean="0"/>
              <a:t>Locomotion </a:t>
            </a:r>
            <a:r>
              <a:rPr lang="en-US" sz="2500" dirty="0"/>
              <a:t>and Inverse </a:t>
            </a:r>
            <a:r>
              <a:rPr lang="en-US" sz="2500" dirty="0" smtClean="0"/>
              <a:t>Kinematics</a:t>
            </a:r>
            <a:endParaRPr lang="en-US" sz="2500" dirty="0"/>
          </a:p>
          <a:p>
            <a:pPr marL="0" indent="0">
              <a:lnSpc>
                <a:spcPct val="120000"/>
              </a:lnSpc>
              <a:spcBef>
                <a:spcPts val="0"/>
              </a:spcBef>
              <a:spcAft>
                <a:spcPts val="0"/>
              </a:spcAft>
              <a:buNone/>
            </a:pPr>
            <a:r>
              <a:rPr lang="en-US" sz="2500" dirty="0" smtClean="0"/>
              <a:t>21-2 </a:t>
            </a:r>
            <a:r>
              <a:rPr lang="en-US" sz="2500" dirty="0"/>
              <a:t>	 Robotics Sensors and Image Processing</a:t>
            </a:r>
          </a:p>
          <a:p>
            <a:pPr marL="0" indent="0">
              <a:lnSpc>
                <a:spcPct val="120000"/>
              </a:lnSpc>
              <a:spcBef>
                <a:spcPts val="0"/>
              </a:spcBef>
              <a:spcAft>
                <a:spcPts val="0"/>
              </a:spcAft>
              <a:buNone/>
            </a:pPr>
            <a:r>
              <a:rPr lang="en-US" sz="2500" dirty="0" smtClean="0"/>
              <a:t>28-2 	</a:t>
            </a:r>
            <a:r>
              <a:rPr lang="en-US" sz="2500" dirty="0"/>
              <a:t> </a:t>
            </a:r>
            <a:r>
              <a:rPr lang="en-US" sz="2500" dirty="0" smtClean="0"/>
              <a:t>SLAM + SLAM Workshop</a:t>
            </a:r>
            <a:endParaRPr lang="en-US" sz="2500" dirty="0"/>
          </a:p>
          <a:p>
            <a:pPr marL="0" indent="0">
              <a:lnSpc>
                <a:spcPct val="120000"/>
              </a:lnSpc>
              <a:spcBef>
                <a:spcPts val="0"/>
              </a:spcBef>
              <a:spcAft>
                <a:spcPts val="0"/>
              </a:spcAft>
              <a:buNone/>
            </a:pPr>
            <a:r>
              <a:rPr lang="en-US" sz="2500" b="1" dirty="0" smtClean="0">
                <a:solidFill>
                  <a:srgbClr val="0066FF"/>
                </a:solidFill>
              </a:rPr>
              <a:t>7-3 </a:t>
            </a:r>
            <a:r>
              <a:rPr lang="en-US" sz="2500" b="1" dirty="0">
                <a:solidFill>
                  <a:srgbClr val="0066FF"/>
                </a:solidFill>
              </a:rPr>
              <a:t>	</a:t>
            </a:r>
            <a:r>
              <a:rPr lang="en-US" sz="2500" b="1" dirty="0" smtClean="0">
                <a:solidFill>
                  <a:srgbClr val="0066FF"/>
                </a:solidFill>
              </a:rPr>
              <a:t> Mobile Robot Challenge Introduction</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14-3 </a:t>
            </a:r>
            <a:r>
              <a:rPr lang="en-US" sz="2500" b="1" dirty="0">
                <a:solidFill>
                  <a:srgbClr val="0066FF"/>
                </a:solidFill>
              </a:rPr>
              <a:t>	 Project Proposals </a:t>
            </a:r>
            <a:r>
              <a:rPr lang="en-US" sz="2500" b="1" dirty="0" smtClean="0">
                <a:solidFill>
                  <a:srgbClr val="0066FF"/>
                </a:solidFill>
              </a:rPr>
              <a:t>I (presentation </a:t>
            </a:r>
            <a:r>
              <a:rPr lang="en-US" sz="2500" b="1" dirty="0">
                <a:solidFill>
                  <a:srgbClr val="0066FF"/>
                </a:solidFill>
              </a:rPr>
              <a:t>by students)</a:t>
            </a:r>
          </a:p>
          <a:p>
            <a:pPr marL="0" indent="0">
              <a:lnSpc>
                <a:spcPct val="120000"/>
              </a:lnSpc>
              <a:spcBef>
                <a:spcPts val="0"/>
              </a:spcBef>
              <a:spcAft>
                <a:spcPts val="0"/>
              </a:spcAft>
              <a:buNone/>
            </a:pPr>
            <a:r>
              <a:rPr lang="en-US" sz="2500" b="1" dirty="0" smtClean="0">
                <a:solidFill>
                  <a:srgbClr val="0066FF"/>
                </a:solidFill>
              </a:rPr>
              <a:t>21-3 </a:t>
            </a:r>
            <a:r>
              <a:rPr lang="en-US" sz="2500" b="1" dirty="0">
                <a:solidFill>
                  <a:srgbClr val="0066FF"/>
                </a:solidFill>
              </a:rPr>
              <a:t>	 </a:t>
            </a:r>
            <a:r>
              <a:rPr lang="en-US" sz="2500" b="1" dirty="0" smtClean="0">
                <a:solidFill>
                  <a:srgbClr val="0066FF"/>
                </a:solidFill>
              </a:rPr>
              <a:t>Project Proposals II (presentation by students)</a:t>
            </a:r>
            <a:endParaRPr lang="en-US" sz="2500" b="1" dirty="0">
              <a:solidFill>
                <a:srgbClr val="0066FF"/>
              </a:solidFill>
            </a:endParaRPr>
          </a:p>
          <a:p>
            <a:pPr marL="0" indent="0">
              <a:lnSpc>
                <a:spcPct val="120000"/>
              </a:lnSpc>
              <a:spcBef>
                <a:spcPts val="0"/>
              </a:spcBef>
              <a:spcAft>
                <a:spcPts val="0"/>
              </a:spcAft>
              <a:buNone/>
            </a:pPr>
            <a:r>
              <a:rPr lang="en-US" sz="2500" dirty="0" smtClean="0"/>
              <a:t>28-3 </a:t>
            </a:r>
            <a:r>
              <a:rPr lang="en-US" sz="2500" dirty="0"/>
              <a:t>	 Robotics </a:t>
            </a:r>
            <a:r>
              <a:rPr lang="en-US" sz="2500" dirty="0" smtClean="0"/>
              <a:t>Vision</a:t>
            </a:r>
            <a:endParaRPr lang="en-US" sz="2500" dirty="0"/>
          </a:p>
          <a:p>
            <a:pPr marL="0" indent="0">
              <a:lnSpc>
                <a:spcPct val="120000"/>
              </a:lnSpc>
              <a:spcBef>
                <a:spcPts val="0"/>
              </a:spcBef>
              <a:spcAft>
                <a:spcPts val="0"/>
              </a:spcAft>
              <a:buNone/>
            </a:pPr>
            <a:r>
              <a:rPr lang="en-US" sz="2500" dirty="0" smtClean="0"/>
              <a:t>4-4 </a:t>
            </a:r>
            <a:r>
              <a:rPr lang="en-US" sz="2500" dirty="0"/>
              <a:t>	 </a:t>
            </a:r>
            <a:r>
              <a:rPr lang="en-US" sz="2500" dirty="0" smtClean="0"/>
              <a:t>Robotics Reinforcement Learning</a:t>
            </a:r>
            <a:endParaRPr lang="en-US" sz="2500" dirty="0"/>
          </a:p>
          <a:p>
            <a:pPr marL="0" indent="0">
              <a:lnSpc>
                <a:spcPct val="120000"/>
              </a:lnSpc>
              <a:spcBef>
                <a:spcPts val="0"/>
              </a:spcBef>
              <a:spcAft>
                <a:spcPts val="0"/>
              </a:spcAft>
              <a:buNone/>
            </a:pPr>
            <a:r>
              <a:rPr lang="en-US" sz="2500" dirty="0" smtClean="0"/>
              <a:t>11-4 </a:t>
            </a:r>
            <a:r>
              <a:rPr lang="en-US" sz="2500" dirty="0"/>
              <a:t>	 Robotics Reinforcement Learning Workshop II</a:t>
            </a:r>
          </a:p>
          <a:p>
            <a:pPr marL="0" indent="0">
              <a:lnSpc>
                <a:spcPct val="120000"/>
              </a:lnSpc>
              <a:spcBef>
                <a:spcPts val="0"/>
              </a:spcBef>
              <a:spcAft>
                <a:spcPts val="0"/>
              </a:spcAft>
              <a:buNone/>
            </a:pPr>
            <a:r>
              <a:rPr lang="en-US" sz="2500" dirty="0" smtClean="0"/>
              <a:t>18-4 </a:t>
            </a:r>
            <a:r>
              <a:rPr lang="en-US" sz="2500" dirty="0"/>
              <a:t>	 </a:t>
            </a:r>
            <a:r>
              <a:rPr lang="en-US" sz="2500" dirty="0" smtClean="0"/>
              <a:t>No Class (Eastern)</a:t>
            </a:r>
            <a:endParaRPr lang="en-US" sz="2500" dirty="0"/>
          </a:p>
          <a:p>
            <a:pPr marL="0" indent="0">
              <a:lnSpc>
                <a:spcPct val="120000"/>
              </a:lnSpc>
              <a:spcBef>
                <a:spcPts val="0"/>
              </a:spcBef>
              <a:spcAft>
                <a:spcPts val="0"/>
              </a:spcAft>
              <a:buNone/>
            </a:pPr>
            <a:r>
              <a:rPr lang="en-US" sz="2500" dirty="0" smtClean="0"/>
              <a:t>25-4 </a:t>
            </a:r>
            <a:r>
              <a:rPr lang="en-US" sz="2500" dirty="0"/>
              <a:t>	 Project Progress </a:t>
            </a:r>
            <a:r>
              <a:rPr lang="en-US" sz="2500" dirty="0" smtClean="0"/>
              <a:t>I </a:t>
            </a:r>
            <a:r>
              <a:rPr lang="en-US" sz="2500" dirty="0"/>
              <a:t>(presentations by students)</a:t>
            </a:r>
          </a:p>
          <a:p>
            <a:pPr marL="0" indent="0">
              <a:lnSpc>
                <a:spcPct val="120000"/>
              </a:lnSpc>
              <a:spcBef>
                <a:spcPts val="0"/>
              </a:spcBef>
              <a:spcAft>
                <a:spcPts val="0"/>
              </a:spcAft>
              <a:buNone/>
            </a:pPr>
            <a:r>
              <a:rPr lang="en-US" sz="2500" dirty="0" smtClean="0"/>
              <a:t>2-5 </a:t>
            </a:r>
            <a:r>
              <a:rPr lang="en-US" sz="2500" dirty="0"/>
              <a:t>	 Project Progress II (presentations by students</a:t>
            </a:r>
            <a:r>
              <a:rPr lang="en-US" sz="2500" dirty="0" smtClean="0"/>
              <a:t>)</a:t>
            </a:r>
            <a:endParaRPr lang="en-US" sz="2500" dirty="0"/>
          </a:p>
          <a:p>
            <a:pPr marL="0" indent="0">
              <a:lnSpc>
                <a:spcPct val="120000"/>
              </a:lnSpc>
              <a:spcBef>
                <a:spcPts val="0"/>
              </a:spcBef>
              <a:spcAft>
                <a:spcPts val="0"/>
              </a:spcAft>
              <a:buNone/>
            </a:pPr>
            <a:r>
              <a:rPr lang="en-US" sz="2500" b="1" dirty="0">
                <a:solidFill>
                  <a:srgbClr val="0066FF"/>
                </a:solidFill>
              </a:rPr>
              <a:t>9</a:t>
            </a:r>
            <a:r>
              <a:rPr lang="en-US" sz="2500" b="1" dirty="0" smtClean="0">
                <a:solidFill>
                  <a:srgbClr val="0066FF"/>
                </a:solidFill>
              </a:rPr>
              <a:t>-5 </a:t>
            </a:r>
            <a:r>
              <a:rPr lang="en-US" sz="2500" b="1" dirty="0">
                <a:solidFill>
                  <a:srgbClr val="0066FF"/>
                </a:solidFill>
              </a:rPr>
              <a:t>	 </a:t>
            </a:r>
            <a:r>
              <a:rPr lang="en-US" sz="2500" b="1" dirty="0" smtClean="0">
                <a:solidFill>
                  <a:srgbClr val="0066FF"/>
                </a:solidFill>
              </a:rPr>
              <a:t>Mobile Robot Challenge</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16-5	 Project Demos I</a:t>
            </a:r>
          </a:p>
          <a:p>
            <a:pPr marL="0" indent="0">
              <a:lnSpc>
                <a:spcPct val="120000"/>
              </a:lnSpc>
              <a:spcBef>
                <a:spcPts val="0"/>
              </a:spcBef>
              <a:spcAft>
                <a:spcPts val="0"/>
              </a:spcAft>
              <a:buNone/>
            </a:pPr>
            <a:r>
              <a:rPr lang="en-US" sz="2500" b="1" dirty="0" smtClean="0">
                <a:solidFill>
                  <a:srgbClr val="0066FF"/>
                </a:solidFill>
              </a:rPr>
              <a:t>23-5 </a:t>
            </a:r>
            <a:r>
              <a:rPr lang="en-US" sz="2500" b="1" dirty="0">
                <a:solidFill>
                  <a:srgbClr val="0066FF"/>
                </a:solidFill>
              </a:rPr>
              <a:t>	 </a:t>
            </a:r>
            <a:r>
              <a:rPr lang="en-US" sz="2500" b="1" dirty="0" smtClean="0">
                <a:solidFill>
                  <a:srgbClr val="0066FF"/>
                </a:solidFill>
              </a:rPr>
              <a:t>Project Demos II</a:t>
            </a:r>
            <a:endParaRPr lang="en-US" sz="2500" b="1" dirty="0">
              <a:solidFill>
                <a:srgbClr val="0066FF"/>
              </a:solidFill>
            </a:endParaRPr>
          </a:p>
          <a:p>
            <a:pPr marL="0" indent="0">
              <a:lnSpc>
                <a:spcPct val="120000"/>
              </a:lnSpc>
              <a:spcBef>
                <a:spcPts val="0"/>
              </a:spcBef>
              <a:spcAft>
                <a:spcPts val="0"/>
              </a:spcAft>
              <a:buNone/>
            </a:pPr>
            <a:endParaRPr lang="en-US" dirty="0"/>
          </a:p>
          <a:p>
            <a:pPr marL="0" indent="0">
              <a:lnSpc>
                <a:spcPct val="120000"/>
              </a:lnSpc>
              <a:spcBef>
                <a:spcPts val="0"/>
              </a:spcBef>
              <a:spcAft>
                <a:spcPts val="0"/>
              </a:spcAft>
              <a:buNone/>
            </a:pPr>
            <a:r>
              <a:rPr lang="en-US" sz="3400" dirty="0"/>
              <a:t>Website: </a:t>
            </a:r>
            <a:r>
              <a:rPr lang="en-US" sz="3400" dirty="0">
                <a:hlinkClick r:id="rId7"/>
              </a:rPr>
              <a:t>http://liacs.leidenuniv.nl/~bakkerem2/robotics</a:t>
            </a:r>
            <a:r>
              <a:rPr lang="en-US" sz="3400" dirty="0" smtClean="0">
                <a:hlinkClick r:id="rId7"/>
              </a:rPr>
              <a:t>/</a:t>
            </a:r>
            <a:r>
              <a:rPr lang="en-US" sz="3400" dirty="0" smtClean="0"/>
              <a:t> </a:t>
            </a:r>
            <a:endParaRPr lang="en-US" sz="3400" dirty="0"/>
          </a:p>
        </p:txBody>
      </p:sp>
      <p:sp>
        <p:nvSpPr>
          <p:cNvPr id="5" name="Rectangle 4"/>
          <p:cNvSpPr/>
          <p:nvPr/>
        </p:nvSpPr>
        <p:spPr>
          <a:xfrm>
            <a:off x="6063469" y="4832763"/>
            <a:ext cx="5730218" cy="1569660"/>
          </a:xfrm>
          <a:prstGeom prst="rect">
            <a:avLst/>
          </a:prstGeom>
        </p:spPr>
        <p:txBody>
          <a:bodyPr wrap="square">
            <a:spAutoFit/>
          </a:bodyPr>
          <a:lstStyle/>
          <a:p>
            <a:pPr algn="just"/>
            <a:r>
              <a:rPr lang="en-US" sz="1600" dirty="0"/>
              <a:t>Grading (6 ECTS): </a:t>
            </a:r>
            <a:endParaRPr lang="en-US" sz="1600" dirty="0" smtClean="0"/>
          </a:p>
          <a:p>
            <a:pPr marL="285750" indent="-285750" algn="just">
              <a:buFont typeface="Arial" panose="020B0604020202020204" pitchFamily="34" charset="0"/>
              <a:buChar char="•"/>
            </a:pPr>
            <a:r>
              <a:rPr lang="en-US" sz="1600" dirty="0" smtClean="0"/>
              <a:t>Presentations </a:t>
            </a:r>
            <a:r>
              <a:rPr lang="en-US" sz="1600" dirty="0"/>
              <a:t>and Robotics Project (60% of grade). </a:t>
            </a:r>
            <a:endParaRPr lang="en-US" sz="1600" dirty="0" smtClean="0"/>
          </a:p>
          <a:p>
            <a:pPr marL="285750" indent="-285750" algn="just">
              <a:buFont typeface="Arial" panose="020B0604020202020204" pitchFamily="34" charset="0"/>
              <a:buChar char="•"/>
            </a:pPr>
            <a:r>
              <a:rPr lang="en-US" sz="1600" dirty="0" smtClean="0"/>
              <a:t>Class </a:t>
            </a:r>
            <a:r>
              <a:rPr lang="en-US" sz="1600" dirty="0"/>
              <a:t>discussions, attendance, workshops and assignments (40% of grade). </a:t>
            </a:r>
            <a:endParaRPr lang="en-US" sz="1600" dirty="0" smtClean="0"/>
          </a:p>
          <a:p>
            <a:pPr marL="285750" indent="-285750" algn="just">
              <a:buFont typeface="Arial" panose="020B0604020202020204" pitchFamily="34" charset="0"/>
              <a:buChar char="•"/>
            </a:pPr>
            <a:r>
              <a:rPr lang="en-US" sz="1600" dirty="0" smtClean="0"/>
              <a:t>It </a:t>
            </a:r>
            <a:r>
              <a:rPr lang="en-US" sz="1600" dirty="0"/>
              <a:t>is necessary to be at every class and to complete every </a:t>
            </a:r>
            <a:r>
              <a:rPr lang="en-US" sz="1600" dirty="0" smtClean="0"/>
              <a:t>workshop and assignment.</a:t>
            </a:r>
            <a:endParaRPr lang="en-US" sz="1600" dirty="0"/>
          </a:p>
        </p:txBody>
      </p:sp>
      <p:pic>
        <p:nvPicPr>
          <p:cNvPr id="6" name="Picture 5"/>
          <p:cNvPicPr>
            <a:picLocks noChangeAspect="1"/>
          </p:cNvPicPr>
          <p:nvPr/>
        </p:nvPicPr>
        <p:blipFill>
          <a:blip r:embed="rId8"/>
          <a:stretch>
            <a:fillRect/>
          </a:stretch>
        </p:blipFill>
        <p:spPr>
          <a:xfrm>
            <a:off x="7704894" y="237392"/>
            <a:ext cx="2878825" cy="1953673"/>
          </a:xfrm>
          <a:prstGeom prst="rect">
            <a:avLst/>
          </a:prstGeom>
        </p:spPr>
      </p:pic>
      <p:pic>
        <p:nvPicPr>
          <p:cNvPr id="7" name="Picture 6"/>
          <p:cNvPicPr>
            <a:picLocks noChangeAspect="1"/>
          </p:cNvPicPr>
          <p:nvPr/>
        </p:nvPicPr>
        <p:blipFill>
          <a:blip r:embed="rId9"/>
          <a:stretch>
            <a:fillRect/>
          </a:stretch>
        </p:blipFill>
        <p:spPr>
          <a:xfrm>
            <a:off x="8692372" y="2331505"/>
            <a:ext cx="3053357" cy="2260277"/>
          </a:xfrm>
          <a:prstGeom prst="rect">
            <a:avLst/>
          </a:prstGeom>
        </p:spPr>
      </p:pic>
    </p:spTree>
    <p:extLst>
      <p:ext uri="{BB962C8B-B14F-4D97-AF65-F5344CB8AC3E}">
        <p14:creationId xmlns:p14="http://schemas.microsoft.com/office/powerpoint/2010/main" val="2595623690"/>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OverlapNet</a:t>
            </a:r>
            <a:endParaRPr lang="en-US" dirty="0"/>
          </a:p>
        </p:txBody>
      </p:sp>
      <p:pic>
        <p:nvPicPr>
          <p:cNvPr id="3" name="Picture 2"/>
          <p:cNvPicPr>
            <a:picLocks noChangeAspect="1"/>
          </p:cNvPicPr>
          <p:nvPr/>
        </p:nvPicPr>
        <p:blipFill>
          <a:blip r:embed="rId2"/>
          <a:stretch>
            <a:fillRect/>
          </a:stretch>
        </p:blipFill>
        <p:spPr>
          <a:xfrm>
            <a:off x="5559256" y="1628800"/>
            <a:ext cx="6210300" cy="4591050"/>
          </a:xfrm>
          <a:prstGeom prst="rect">
            <a:avLst/>
          </a:prstGeom>
        </p:spPr>
      </p:pic>
      <p:pic>
        <p:nvPicPr>
          <p:cNvPr id="4" name="Picture 3"/>
          <p:cNvPicPr>
            <a:picLocks noChangeAspect="1"/>
          </p:cNvPicPr>
          <p:nvPr/>
        </p:nvPicPr>
        <p:blipFill>
          <a:blip r:embed="rId3"/>
          <a:stretch>
            <a:fillRect/>
          </a:stretch>
        </p:blipFill>
        <p:spPr>
          <a:xfrm>
            <a:off x="404663" y="2348880"/>
            <a:ext cx="5037594" cy="2708895"/>
          </a:xfrm>
          <a:prstGeom prst="rect">
            <a:avLst/>
          </a:prstGeom>
        </p:spPr>
      </p:pic>
      <p:sp>
        <p:nvSpPr>
          <p:cNvPr id="6" name="TextBox 5"/>
          <p:cNvSpPr txBox="1"/>
          <p:nvPr/>
        </p:nvSpPr>
        <p:spPr>
          <a:xfrm>
            <a:off x="2354759" y="971436"/>
            <a:ext cx="7755649" cy="369332"/>
          </a:xfrm>
          <a:prstGeom prst="rect">
            <a:avLst/>
          </a:prstGeom>
          <a:noFill/>
        </p:spPr>
        <p:txBody>
          <a:bodyPr wrap="none" rtlCol="0">
            <a:spAutoFit/>
          </a:bodyPr>
          <a:lstStyle/>
          <a:p>
            <a:r>
              <a:rPr lang="en-US" dirty="0" smtClean="0"/>
              <a:t>X. Chen et al., </a:t>
            </a:r>
            <a:r>
              <a:rPr lang="en-US" dirty="0" err="1" smtClean="0"/>
              <a:t>OverlapNet</a:t>
            </a:r>
            <a:r>
              <a:rPr lang="en-US" dirty="0" smtClean="0"/>
              <a:t>: Loop Closing for Lidar-based SLAM, May 2021.</a:t>
            </a:r>
            <a:endParaRPr lang="en-US" dirty="0"/>
          </a:p>
        </p:txBody>
      </p:sp>
    </p:spTree>
    <p:extLst>
      <p:ext uri="{BB962C8B-B14F-4D97-AF65-F5344CB8AC3E}">
        <p14:creationId xmlns:p14="http://schemas.microsoft.com/office/powerpoint/2010/main" val="4136790100"/>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Visual SLAM</a:t>
            </a:r>
            <a:endParaRPr lang="en-US" sz="3600" dirty="0"/>
          </a:p>
        </p:txBody>
      </p:sp>
      <p:sp>
        <p:nvSpPr>
          <p:cNvPr id="3" name="Vertical Text Placeholder 2"/>
          <p:cNvSpPr>
            <a:spLocks noGrp="1"/>
          </p:cNvSpPr>
          <p:nvPr>
            <p:ph type="body" orient="vert" idx="1"/>
          </p:nvPr>
        </p:nvSpPr>
        <p:spPr>
          <a:xfrm>
            <a:off x="404664" y="1252836"/>
            <a:ext cx="3534271" cy="4795836"/>
          </a:xfrm>
        </p:spPr>
        <p:txBody>
          <a:bodyPr>
            <a:normAutofit fontScale="92500" lnSpcReduction="10000"/>
          </a:bodyPr>
          <a:lstStyle/>
          <a:p>
            <a:pPr marL="0" indent="0">
              <a:buNone/>
            </a:pPr>
            <a:r>
              <a:rPr lang="en-US" dirty="0" smtClean="0"/>
              <a:t>VSLAM: use camera (mono, stereo, multi-, depth, etc.) to solve SLAM</a:t>
            </a:r>
          </a:p>
          <a:p>
            <a:pPr marL="0" indent="0">
              <a:buNone/>
            </a:pPr>
            <a:endParaRPr lang="en-US" dirty="0"/>
          </a:p>
          <a:p>
            <a:r>
              <a:rPr lang="en-US" dirty="0" smtClean="0"/>
              <a:t>Readily available on mobile platforms: drones, cars, mobile phones, AR/VR Glasses</a:t>
            </a:r>
          </a:p>
          <a:p>
            <a:r>
              <a:rPr lang="en-US" dirty="0" smtClean="0"/>
              <a:t>DMS-SLAM, </a:t>
            </a:r>
            <a:r>
              <a:rPr lang="en-US" dirty="0" err="1" smtClean="0"/>
              <a:t>OpenVSLAM</a:t>
            </a:r>
            <a:r>
              <a:rPr lang="en-US" dirty="0" smtClean="0"/>
              <a:t>, ORBSLAM</a:t>
            </a:r>
          </a:p>
          <a:p>
            <a:endParaRPr lang="en-US" dirty="0"/>
          </a:p>
          <a:p>
            <a:pPr marL="0" indent="0">
              <a:buNone/>
            </a:pPr>
            <a:r>
              <a:rPr lang="en-US" dirty="0" smtClean="0"/>
              <a:t>DMS-SLAM:</a:t>
            </a:r>
          </a:p>
          <a:p>
            <a:r>
              <a:rPr lang="en-US" dirty="0" smtClean="0"/>
              <a:t>pose </a:t>
            </a:r>
            <a:r>
              <a:rPr lang="en-US" dirty="0"/>
              <a:t>tracking, closed-loop detection </a:t>
            </a:r>
            <a:r>
              <a:rPr lang="en-US" dirty="0" smtClean="0"/>
              <a:t>and </a:t>
            </a:r>
            <a:r>
              <a:rPr lang="en-US" dirty="0" err="1" smtClean="0"/>
              <a:t>relocalization</a:t>
            </a:r>
            <a:r>
              <a:rPr lang="en-US" dirty="0" smtClean="0"/>
              <a:t> </a:t>
            </a:r>
            <a:r>
              <a:rPr lang="en-US" dirty="0"/>
              <a:t>based on static 3D map points of the local map </a:t>
            </a:r>
          </a:p>
          <a:p>
            <a:r>
              <a:rPr lang="en-US" dirty="0" smtClean="0"/>
              <a:t>supports </a:t>
            </a:r>
            <a:r>
              <a:rPr lang="en-US" dirty="0"/>
              <a:t>monocular, stereo </a:t>
            </a:r>
            <a:r>
              <a:rPr lang="en-US" dirty="0" smtClean="0"/>
              <a:t>and RGB-D </a:t>
            </a:r>
            <a:r>
              <a:rPr lang="en-US" dirty="0"/>
              <a:t>visual sensors in dynamic scenes.</a:t>
            </a:r>
            <a:endParaRPr lang="en-US" dirty="0" smtClean="0"/>
          </a:p>
          <a:p>
            <a:endParaRPr lang="en-US" dirty="0"/>
          </a:p>
        </p:txBody>
      </p:sp>
      <p:pic>
        <p:nvPicPr>
          <p:cNvPr id="4" name="Picture 3"/>
          <p:cNvPicPr>
            <a:picLocks noChangeAspect="1"/>
          </p:cNvPicPr>
          <p:nvPr/>
        </p:nvPicPr>
        <p:blipFill>
          <a:blip r:embed="rId2"/>
          <a:stretch>
            <a:fillRect/>
          </a:stretch>
        </p:blipFill>
        <p:spPr>
          <a:xfrm>
            <a:off x="4370983" y="0"/>
            <a:ext cx="7715647" cy="3024931"/>
          </a:xfrm>
          <a:prstGeom prst="rect">
            <a:avLst/>
          </a:prstGeom>
        </p:spPr>
      </p:pic>
      <p:pic>
        <p:nvPicPr>
          <p:cNvPr id="7" name="Picture 6"/>
          <p:cNvPicPr>
            <a:picLocks noChangeAspect="1"/>
          </p:cNvPicPr>
          <p:nvPr/>
        </p:nvPicPr>
        <p:blipFill>
          <a:blip r:embed="rId3"/>
          <a:stretch>
            <a:fillRect/>
          </a:stretch>
        </p:blipFill>
        <p:spPr>
          <a:xfrm>
            <a:off x="4386120" y="3140968"/>
            <a:ext cx="7600985" cy="2907704"/>
          </a:xfrm>
          <a:prstGeom prst="rect">
            <a:avLst/>
          </a:prstGeom>
        </p:spPr>
      </p:pic>
      <p:sp>
        <p:nvSpPr>
          <p:cNvPr id="8" name="TextBox 7"/>
          <p:cNvSpPr txBox="1"/>
          <p:nvPr/>
        </p:nvSpPr>
        <p:spPr>
          <a:xfrm>
            <a:off x="4402236" y="5997312"/>
            <a:ext cx="7773282" cy="369332"/>
          </a:xfrm>
          <a:prstGeom prst="rect">
            <a:avLst/>
          </a:prstGeom>
          <a:noFill/>
        </p:spPr>
        <p:txBody>
          <a:bodyPr wrap="none" rtlCol="0">
            <a:spAutoFit/>
          </a:bodyPr>
          <a:lstStyle/>
          <a:p>
            <a:r>
              <a:rPr lang="en-US" dirty="0" smtClean="0"/>
              <a:t>A and B partial Motion, C static =&gt; A and B matching errors, C still correct.</a:t>
            </a:r>
            <a:endParaRPr lang="en-US" dirty="0"/>
          </a:p>
        </p:txBody>
      </p:sp>
    </p:spTree>
    <p:extLst>
      <p:ext uri="{BB962C8B-B14F-4D97-AF65-F5344CB8AC3E}">
        <p14:creationId xmlns:p14="http://schemas.microsoft.com/office/powerpoint/2010/main" val="3601154123"/>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Visual SLAM</a:t>
            </a:r>
            <a:endParaRPr lang="en-US" sz="3600" dirty="0"/>
          </a:p>
        </p:txBody>
      </p:sp>
      <p:sp>
        <p:nvSpPr>
          <p:cNvPr id="3" name="Vertical Text Placeholder 2"/>
          <p:cNvSpPr>
            <a:spLocks noGrp="1"/>
          </p:cNvSpPr>
          <p:nvPr>
            <p:ph type="body" orient="vert" idx="1"/>
          </p:nvPr>
        </p:nvSpPr>
        <p:spPr>
          <a:xfrm>
            <a:off x="404664" y="1252836"/>
            <a:ext cx="3534271" cy="1528092"/>
          </a:xfrm>
        </p:spPr>
        <p:txBody>
          <a:bodyPr/>
          <a:lstStyle/>
          <a:p>
            <a:pPr marL="0" indent="0">
              <a:buNone/>
            </a:pPr>
            <a:r>
              <a:rPr lang="en-US" dirty="0" smtClean="0"/>
              <a:t>VSLAM: use camera (mono, stereo, multi-, depth, etc.) to solve SLAM</a:t>
            </a:r>
            <a:endParaRPr lang="en-US" dirty="0"/>
          </a:p>
          <a:p>
            <a:r>
              <a:rPr lang="en-US" dirty="0" smtClean="0"/>
              <a:t>DMS-SLAM, </a:t>
            </a:r>
            <a:r>
              <a:rPr lang="en-US" dirty="0" err="1" smtClean="0"/>
              <a:t>OpenVSLAM</a:t>
            </a:r>
            <a:r>
              <a:rPr lang="en-US" dirty="0" smtClean="0"/>
              <a:t>, ORBSLAM</a:t>
            </a:r>
          </a:p>
          <a:p>
            <a:endParaRPr lang="en-US" dirty="0"/>
          </a:p>
        </p:txBody>
      </p:sp>
      <p:pic>
        <p:nvPicPr>
          <p:cNvPr id="7" name="Picture 6"/>
          <p:cNvPicPr>
            <a:picLocks noChangeAspect="1"/>
          </p:cNvPicPr>
          <p:nvPr/>
        </p:nvPicPr>
        <p:blipFill>
          <a:blip r:embed="rId2"/>
          <a:stretch>
            <a:fillRect/>
          </a:stretch>
        </p:blipFill>
        <p:spPr>
          <a:xfrm>
            <a:off x="4488384" y="116632"/>
            <a:ext cx="7600985" cy="2907704"/>
          </a:xfrm>
          <a:prstGeom prst="rect">
            <a:avLst/>
          </a:prstGeom>
        </p:spPr>
      </p:pic>
      <p:sp>
        <p:nvSpPr>
          <p:cNvPr id="8" name="TextBox 7"/>
          <p:cNvSpPr txBox="1"/>
          <p:nvPr/>
        </p:nvSpPr>
        <p:spPr>
          <a:xfrm>
            <a:off x="4402235" y="2996153"/>
            <a:ext cx="7773282" cy="369332"/>
          </a:xfrm>
          <a:prstGeom prst="rect">
            <a:avLst/>
          </a:prstGeom>
          <a:noFill/>
        </p:spPr>
        <p:txBody>
          <a:bodyPr wrap="none" rtlCol="0">
            <a:spAutoFit/>
          </a:bodyPr>
          <a:lstStyle/>
          <a:p>
            <a:r>
              <a:rPr lang="en-US" dirty="0" smtClean="0"/>
              <a:t>A and B partial Motion, C static =&gt; A and B matching errors, C still correct.</a:t>
            </a:r>
            <a:endParaRPr lang="en-US" dirty="0"/>
          </a:p>
        </p:txBody>
      </p:sp>
      <p:pic>
        <p:nvPicPr>
          <p:cNvPr id="5" name="Picture 4"/>
          <p:cNvPicPr>
            <a:picLocks noChangeAspect="1"/>
          </p:cNvPicPr>
          <p:nvPr/>
        </p:nvPicPr>
        <p:blipFill>
          <a:blip r:embed="rId3"/>
          <a:stretch>
            <a:fillRect/>
          </a:stretch>
        </p:blipFill>
        <p:spPr>
          <a:xfrm>
            <a:off x="0" y="3556408"/>
            <a:ext cx="12198350" cy="3254737"/>
          </a:xfrm>
          <a:prstGeom prst="rect">
            <a:avLst/>
          </a:prstGeom>
        </p:spPr>
      </p:pic>
      <p:sp>
        <p:nvSpPr>
          <p:cNvPr id="6" name="TextBox 5"/>
          <p:cNvSpPr txBox="1"/>
          <p:nvPr/>
        </p:nvSpPr>
        <p:spPr>
          <a:xfrm>
            <a:off x="5057864" y="5900515"/>
            <a:ext cx="2082621" cy="369332"/>
          </a:xfrm>
          <a:prstGeom prst="rect">
            <a:avLst/>
          </a:prstGeom>
          <a:noFill/>
        </p:spPr>
        <p:txBody>
          <a:bodyPr wrap="none" rtlCol="0">
            <a:spAutoFit/>
          </a:bodyPr>
          <a:lstStyle/>
          <a:p>
            <a:r>
              <a:rPr lang="en-US" dirty="0" smtClean="0"/>
              <a:t>Red-boxes moving</a:t>
            </a:r>
            <a:endParaRPr lang="en-US" dirty="0"/>
          </a:p>
        </p:txBody>
      </p:sp>
    </p:spTree>
    <p:extLst>
      <p:ext uri="{BB962C8B-B14F-4D97-AF65-F5344CB8AC3E}">
        <p14:creationId xmlns:p14="http://schemas.microsoft.com/office/powerpoint/2010/main" val="4042977833"/>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2833" y="3504464"/>
            <a:ext cx="12198350" cy="2871809"/>
          </a:xfrm>
          <a:prstGeom prst="rect">
            <a:avLst/>
          </a:prstGeom>
        </p:spPr>
      </p:pic>
      <p:sp>
        <p:nvSpPr>
          <p:cNvPr id="2" name="Title 1"/>
          <p:cNvSpPr>
            <a:spLocks noGrp="1"/>
          </p:cNvSpPr>
          <p:nvPr>
            <p:ph type="title"/>
          </p:nvPr>
        </p:nvSpPr>
        <p:spPr/>
        <p:txBody>
          <a:bodyPr/>
          <a:lstStyle/>
          <a:p>
            <a:r>
              <a:rPr lang="en-US" sz="3600" dirty="0" smtClean="0"/>
              <a:t>Visual SLAM</a:t>
            </a:r>
            <a:endParaRPr lang="en-US" sz="3600" dirty="0"/>
          </a:p>
        </p:txBody>
      </p:sp>
      <p:sp>
        <p:nvSpPr>
          <p:cNvPr id="3" name="Vertical Text Placeholder 2"/>
          <p:cNvSpPr>
            <a:spLocks noGrp="1"/>
          </p:cNvSpPr>
          <p:nvPr>
            <p:ph type="body" orient="vert" idx="1"/>
          </p:nvPr>
        </p:nvSpPr>
        <p:spPr>
          <a:xfrm>
            <a:off x="404664" y="1252836"/>
            <a:ext cx="3534271" cy="1528092"/>
          </a:xfrm>
        </p:spPr>
        <p:txBody>
          <a:bodyPr/>
          <a:lstStyle/>
          <a:p>
            <a:pPr marL="0" indent="0">
              <a:buNone/>
            </a:pPr>
            <a:r>
              <a:rPr lang="en-US" dirty="0" smtClean="0"/>
              <a:t>VSLAM: use camera (mono, stereo, multi-, depth, etc.) to solve SLAM</a:t>
            </a:r>
            <a:endParaRPr lang="en-US" dirty="0"/>
          </a:p>
          <a:p>
            <a:r>
              <a:rPr lang="en-US" dirty="0" smtClean="0"/>
              <a:t>DMS-SLAM, </a:t>
            </a:r>
            <a:r>
              <a:rPr lang="en-US" dirty="0" err="1" smtClean="0"/>
              <a:t>OpenVSLAM</a:t>
            </a:r>
            <a:r>
              <a:rPr lang="en-US" dirty="0" smtClean="0"/>
              <a:t>, ORBSLAM</a:t>
            </a:r>
          </a:p>
          <a:p>
            <a:endParaRPr lang="en-US" dirty="0"/>
          </a:p>
        </p:txBody>
      </p:sp>
      <p:pic>
        <p:nvPicPr>
          <p:cNvPr id="7" name="Picture 6"/>
          <p:cNvPicPr>
            <a:picLocks noChangeAspect="1"/>
          </p:cNvPicPr>
          <p:nvPr/>
        </p:nvPicPr>
        <p:blipFill>
          <a:blip r:embed="rId3"/>
          <a:stretch>
            <a:fillRect/>
          </a:stretch>
        </p:blipFill>
        <p:spPr>
          <a:xfrm>
            <a:off x="4488384" y="116632"/>
            <a:ext cx="7600985" cy="2907704"/>
          </a:xfrm>
          <a:prstGeom prst="rect">
            <a:avLst/>
          </a:prstGeom>
        </p:spPr>
      </p:pic>
      <p:sp>
        <p:nvSpPr>
          <p:cNvPr id="8" name="TextBox 7"/>
          <p:cNvSpPr txBox="1"/>
          <p:nvPr/>
        </p:nvSpPr>
        <p:spPr>
          <a:xfrm>
            <a:off x="4402235" y="2996153"/>
            <a:ext cx="7773282" cy="369332"/>
          </a:xfrm>
          <a:prstGeom prst="rect">
            <a:avLst/>
          </a:prstGeom>
          <a:noFill/>
        </p:spPr>
        <p:txBody>
          <a:bodyPr wrap="none" rtlCol="0">
            <a:spAutoFit/>
          </a:bodyPr>
          <a:lstStyle/>
          <a:p>
            <a:r>
              <a:rPr lang="en-US" dirty="0" smtClean="0"/>
              <a:t>A and B partial Motion, C static =&gt; A and B matching errors, C still correct.</a:t>
            </a:r>
            <a:endParaRPr lang="en-US" dirty="0"/>
          </a:p>
        </p:txBody>
      </p:sp>
      <p:sp>
        <p:nvSpPr>
          <p:cNvPr id="6" name="TextBox 5"/>
          <p:cNvSpPr txBox="1"/>
          <p:nvPr/>
        </p:nvSpPr>
        <p:spPr>
          <a:xfrm>
            <a:off x="4803031" y="5844885"/>
            <a:ext cx="3150221" cy="646331"/>
          </a:xfrm>
          <a:prstGeom prst="rect">
            <a:avLst/>
          </a:prstGeom>
          <a:noFill/>
        </p:spPr>
        <p:txBody>
          <a:bodyPr wrap="none" rtlCol="0">
            <a:spAutoFit/>
          </a:bodyPr>
          <a:lstStyle/>
          <a:p>
            <a:pPr algn="ctr"/>
            <a:r>
              <a:rPr lang="en-US" dirty="0" smtClean="0"/>
              <a:t>Blue-boxes wrong </a:t>
            </a:r>
          </a:p>
          <a:p>
            <a:pPr algn="ctr"/>
            <a:r>
              <a:rPr lang="en-US" dirty="0" smtClean="0"/>
              <a:t>feature matching point pairs.</a:t>
            </a:r>
            <a:endParaRPr lang="en-US" dirty="0"/>
          </a:p>
        </p:txBody>
      </p:sp>
    </p:spTree>
    <p:extLst>
      <p:ext uri="{BB962C8B-B14F-4D97-AF65-F5344CB8AC3E}">
        <p14:creationId xmlns:p14="http://schemas.microsoft.com/office/powerpoint/2010/main" val="404500436"/>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10743" y="0"/>
            <a:ext cx="7524750" cy="6296025"/>
          </a:xfrm>
          <a:prstGeom prst="rect">
            <a:avLst/>
          </a:prstGeom>
        </p:spPr>
      </p:pic>
    </p:spTree>
    <p:extLst>
      <p:ext uri="{BB962C8B-B14F-4D97-AF65-F5344CB8AC3E}">
        <p14:creationId xmlns:p14="http://schemas.microsoft.com/office/powerpoint/2010/main" val="739838217"/>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OpenVSLAM</a:t>
            </a:r>
            <a:r>
              <a:rPr lang="en-US" dirty="0" smtClean="0"/>
              <a:t/>
            </a:r>
            <a:br>
              <a:rPr lang="en-US" dirty="0" smtClean="0"/>
            </a:br>
            <a:r>
              <a:rPr lang="en-US" sz="2400" dirty="0" smtClean="0"/>
              <a:t>A </a:t>
            </a:r>
            <a:r>
              <a:rPr lang="en-US" sz="2400" dirty="0"/>
              <a:t>Versatile Visual SLAM </a:t>
            </a:r>
            <a:r>
              <a:rPr lang="en-US" sz="2400" dirty="0" smtClean="0"/>
              <a:t>Framework. (S</a:t>
            </a:r>
            <a:r>
              <a:rPr lang="en-US" sz="2400" dirty="0"/>
              <a:t>. </a:t>
            </a:r>
            <a:r>
              <a:rPr lang="en-US" sz="2400" dirty="0" err="1"/>
              <a:t>Sumikura</a:t>
            </a:r>
            <a:r>
              <a:rPr lang="en-US" sz="2400" dirty="0"/>
              <a:t> et al</a:t>
            </a:r>
            <a:r>
              <a:rPr lang="en-US" sz="2400" dirty="0" smtClean="0"/>
              <a:t>., 2019)</a:t>
            </a:r>
            <a:endParaRPr lang="en-US" dirty="0"/>
          </a:p>
        </p:txBody>
      </p:sp>
      <p:pic>
        <p:nvPicPr>
          <p:cNvPr id="5" name="Picture 4"/>
          <p:cNvPicPr>
            <a:picLocks noChangeAspect="1"/>
          </p:cNvPicPr>
          <p:nvPr/>
        </p:nvPicPr>
        <p:blipFill>
          <a:blip r:embed="rId2"/>
          <a:stretch>
            <a:fillRect/>
          </a:stretch>
        </p:blipFill>
        <p:spPr>
          <a:xfrm>
            <a:off x="2282752" y="1259269"/>
            <a:ext cx="7704856" cy="5136570"/>
          </a:xfrm>
          <a:prstGeom prst="rect">
            <a:avLst/>
          </a:prstGeom>
        </p:spPr>
      </p:pic>
    </p:spTree>
    <p:extLst>
      <p:ext uri="{BB962C8B-B14F-4D97-AF65-F5344CB8AC3E}">
        <p14:creationId xmlns:p14="http://schemas.microsoft.com/office/powerpoint/2010/main" val="133620436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OpenVSLAM</a:t>
            </a:r>
            <a:endParaRPr lang="en-US" dirty="0"/>
          </a:p>
        </p:txBody>
      </p:sp>
      <p:pic>
        <p:nvPicPr>
          <p:cNvPr id="3" name="Picture 2"/>
          <p:cNvPicPr>
            <a:picLocks noChangeAspect="1"/>
          </p:cNvPicPr>
          <p:nvPr/>
        </p:nvPicPr>
        <p:blipFill>
          <a:blip r:embed="rId2"/>
          <a:stretch>
            <a:fillRect/>
          </a:stretch>
        </p:blipFill>
        <p:spPr>
          <a:xfrm>
            <a:off x="674687" y="1052736"/>
            <a:ext cx="10848975" cy="5095875"/>
          </a:xfrm>
          <a:prstGeom prst="rect">
            <a:avLst/>
          </a:prstGeom>
        </p:spPr>
      </p:pic>
    </p:spTree>
    <p:extLst>
      <p:ext uri="{BB962C8B-B14F-4D97-AF65-F5344CB8AC3E}">
        <p14:creationId xmlns:p14="http://schemas.microsoft.com/office/powerpoint/2010/main" val="3114465941"/>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01290" y="640499"/>
            <a:ext cx="3093637" cy="2642989"/>
          </a:xfrm>
          <a:prstGeom prst="rect">
            <a:avLst/>
          </a:prstGeom>
        </p:spPr>
      </p:pic>
      <p:pic>
        <p:nvPicPr>
          <p:cNvPr id="8" name="Picture 7"/>
          <p:cNvPicPr>
            <a:picLocks noChangeAspect="1"/>
          </p:cNvPicPr>
          <p:nvPr/>
        </p:nvPicPr>
        <p:blipFill>
          <a:blip r:embed="rId4"/>
          <a:stretch>
            <a:fillRect/>
          </a:stretch>
        </p:blipFill>
        <p:spPr>
          <a:xfrm>
            <a:off x="5584023" y="2636912"/>
            <a:ext cx="3066341" cy="2408149"/>
          </a:xfrm>
          <a:prstGeom prst="rect">
            <a:avLst/>
          </a:prstGeom>
        </p:spPr>
      </p:pic>
      <p:sp>
        <p:nvSpPr>
          <p:cNvPr id="2" name="Title 1"/>
          <p:cNvSpPr>
            <a:spLocks noGrp="1"/>
          </p:cNvSpPr>
          <p:nvPr>
            <p:ph type="title"/>
          </p:nvPr>
        </p:nvSpPr>
        <p:spPr/>
        <p:txBody>
          <a:bodyPr/>
          <a:lstStyle/>
          <a:p>
            <a:r>
              <a:rPr lang="en-US" dirty="0" smtClean="0"/>
              <a:t>Organization and Overview</a:t>
            </a:r>
            <a:endParaRPr lang="en-US" dirty="0"/>
          </a:p>
        </p:txBody>
      </p:sp>
      <p:sp>
        <p:nvSpPr>
          <p:cNvPr id="3" name="Vertical Text Placeholder 2"/>
          <p:cNvSpPr>
            <a:spLocks noGrp="1"/>
          </p:cNvSpPr>
          <p:nvPr>
            <p:ph type="body" orient="vert" idx="1"/>
          </p:nvPr>
        </p:nvSpPr>
        <p:spPr>
          <a:xfrm>
            <a:off x="404663" y="1252836"/>
            <a:ext cx="6846640" cy="5056484"/>
          </a:xfrm>
        </p:spPr>
        <p:txBody>
          <a:bodyPr>
            <a:normAutofit fontScale="47500" lnSpcReduction="20000"/>
          </a:bodyPr>
          <a:lstStyle/>
          <a:p>
            <a:pPr marL="0" indent="0">
              <a:lnSpc>
                <a:spcPct val="120000"/>
              </a:lnSpc>
              <a:spcBef>
                <a:spcPts val="0"/>
              </a:spcBef>
              <a:spcAft>
                <a:spcPts val="0"/>
              </a:spcAft>
              <a:buNone/>
            </a:pPr>
            <a:r>
              <a:rPr lang="en-US" b="1" dirty="0" smtClean="0"/>
              <a:t>Period</a:t>
            </a:r>
            <a:r>
              <a:rPr lang="en-US" b="1" dirty="0"/>
              <a:t>: </a:t>
            </a:r>
            <a:r>
              <a:rPr lang="en-US" dirty="0" smtClean="0"/>
              <a:t>	February 7</a:t>
            </a:r>
            <a:r>
              <a:rPr lang="en-US" baseline="30000" dirty="0" smtClean="0"/>
              <a:t>th</a:t>
            </a:r>
            <a:r>
              <a:rPr lang="en-US" dirty="0" smtClean="0"/>
              <a:t> – May 23</a:t>
            </a:r>
            <a:r>
              <a:rPr lang="en-US" baseline="30000" dirty="0" smtClean="0"/>
              <a:t>rd</a:t>
            </a:r>
            <a:r>
              <a:rPr lang="en-US" dirty="0" smtClean="0"/>
              <a:t> 2022</a:t>
            </a:r>
            <a:endParaRPr lang="en-US" dirty="0"/>
          </a:p>
          <a:p>
            <a:pPr marL="0" indent="0">
              <a:lnSpc>
                <a:spcPct val="120000"/>
              </a:lnSpc>
              <a:spcBef>
                <a:spcPts val="0"/>
              </a:spcBef>
              <a:spcAft>
                <a:spcPts val="0"/>
              </a:spcAft>
              <a:buNone/>
            </a:pPr>
            <a:r>
              <a:rPr lang="en-US" b="1" dirty="0"/>
              <a:t>Time:  </a:t>
            </a:r>
            <a:r>
              <a:rPr lang="en-US" dirty="0" smtClean="0"/>
              <a:t>	Monday 16.15 – 18.00</a:t>
            </a:r>
            <a:endParaRPr lang="en-US" dirty="0"/>
          </a:p>
          <a:p>
            <a:pPr marL="0" indent="0">
              <a:lnSpc>
                <a:spcPct val="120000"/>
              </a:lnSpc>
              <a:spcBef>
                <a:spcPts val="0"/>
              </a:spcBef>
              <a:spcAft>
                <a:spcPts val="0"/>
              </a:spcAft>
              <a:buNone/>
            </a:pPr>
            <a:r>
              <a:rPr lang="en-US" b="1" dirty="0"/>
              <a:t>Place:  </a:t>
            </a:r>
            <a:r>
              <a:rPr lang="en-US" dirty="0" smtClean="0"/>
              <a:t>	Room 407 - 409</a:t>
            </a:r>
          </a:p>
          <a:p>
            <a:pPr marL="0" indent="0">
              <a:lnSpc>
                <a:spcPct val="120000"/>
              </a:lnSpc>
              <a:spcBef>
                <a:spcPts val="0"/>
              </a:spcBef>
              <a:spcAft>
                <a:spcPts val="0"/>
              </a:spcAft>
              <a:buNone/>
            </a:pPr>
            <a:r>
              <a:rPr lang="en-US" b="1" dirty="0" smtClean="0"/>
              <a:t>Lecturer: </a:t>
            </a:r>
            <a:r>
              <a:rPr lang="en-US" dirty="0" smtClean="0"/>
              <a:t>	Erwin </a:t>
            </a:r>
            <a:r>
              <a:rPr lang="en-US" dirty="0"/>
              <a:t>M. Bakker ( </a:t>
            </a:r>
            <a:r>
              <a:rPr lang="en-US" dirty="0" smtClean="0">
                <a:hlinkClick r:id="rId5"/>
              </a:rPr>
              <a:t>erwin@liacs.nl</a:t>
            </a:r>
            <a:r>
              <a:rPr lang="en-US" dirty="0" smtClean="0"/>
              <a:t> )</a:t>
            </a:r>
            <a:endParaRPr lang="en-US" dirty="0"/>
          </a:p>
          <a:p>
            <a:pPr marL="0" indent="0">
              <a:lnSpc>
                <a:spcPct val="120000"/>
              </a:lnSpc>
              <a:spcBef>
                <a:spcPts val="0"/>
              </a:spcBef>
              <a:spcAft>
                <a:spcPts val="0"/>
              </a:spcAft>
              <a:buNone/>
            </a:pPr>
            <a:r>
              <a:rPr lang="en-US" b="1" dirty="0"/>
              <a:t>A</a:t>
            </a:r>
            <a:r>
              <a:rPr lang="en-US" b="1" dirty="0" smtClean="0"/>
              <a:t>ssistant: </a:t>
            </a:r>
            <a:r>
              <a:rPr lang="en-US" dirty="0" smtClean="0"/>
              <a:t>	</a:t>
            </a:r>
            <a:r>
              <a:rPr lang="en-US" dirty="0"/>
              <a:t>Hainan Yu (</a:t>
            </a:r>
            <a:r>
              <a:rPr lang="en-US" dirty="0" smtClean="0">
                <a:hlinkClick r:id="rId6"/>
              </a:rPr>
              <a:t>h.yu@liacs.leidenuniv.nl</a:t>
            </a:r>
            <a:r>
              <a:rPr lang="en-US" dirty="0" smtClean="0"/>
              <a:t> )</a:t>
            </a:r>
            <a:endParaRPr lang="en-US" dirty="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dirty="0" smtClean="0"/>
              <a:t>NB Register on </a:t>
            </a:r>
            <a:r>
              <a:rPr lang="en-US" dirty="0" err="1" smtClean="0"/>
              <a:t>Brightspace</a:t>
            </a:r>
            <a:endParaRPr lang="en-US" dirty="0" smtClean="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b="1" dirty="0" smtClean="0"/>
              <a:t>Schedule:</a:t>
            </a:r>
            <a:endParaRPr lang="en-US" b="1" dirty="0"/>
          </a:p>
          <a:p>
            <a:pPr marL="0" indent="0">
              <a:lnSpc>
                <a:spcPct val="120000"/>
              </a:lnSpc>
              <a:spcBef>
                <a:spcPts val="0"/>
              </a:spcBef>
              <a:spcAft>
                <a:spcPts val="0"/>
              </a:spcAft>
              <a:buNone/>
            </a:pPr>
            <a:r>
              <a:rPr lang="en-US" sz="2500" dirty="0"/>
              <a:t>7</a:t>
            </a:r>
            <a:r>
              <a:rPr lang="en-US" sz="2500" dirty="0" smtClean="0"/>
              <a:t>-2 </a:t>
            </a:r>
            <a:r>
              <a:rPr lang="en-US" sz="2500" dirty="0"/>
              <a:t>	 Introduction and Overview</a:t>
            </a:r>
          </a:p>
          <a:p>
            <a:pPr marL="0" indent="0">
              <a:lnSpc>
                <a:spcPct val="120000"/>
              </a:lnSpc>
              <a:spcBef>
                <a:spcPts val="0"/>
              </a:spcBef>
              <a:spcAft>
                <a:spcPts val="0"/>
              </a:spcAft>
              <a:buNone/>
            </a:pPr>
            <a:r>
              <a:rPr lang="en-US" sz="2500" dirty="0" smtClean="0"/>
              <a:t>14-2 </a:t>
            </a:r>
            <a:r>
              <a:rPr lang="en-US" sz="2500" dirty="0"/>
              <a:t>	 </a:t>
            </a:r>
            <a:r>
              <a:rPr lang="en-US" sz="2500" dirty="0" smtClean="0"/>
              <a:t>Locomotion </a:t>
            </a:r>
            <a:r>
              <a:rPr lang="en-US" sz="2500" dirty="0"/>
              <a:t>and Inverse </a:t>
            </a:r>
            <a:r>
              <a:rPr lang="en-US" sz="2500" dirty="0" smtClean="0"/>
              <a:t>Kinematics</a:t>
            </a:r>
            <a:endParaRPr lang="en-US" sz="2500" dirty="0"/>
          </a:p>
          <a:p>
            <a:pPr marL="0" indent="0">
              <a:lnSpc>
                <a:spcPct val="120000"/>
              </a:lnSpc>
              <a:spcBef>
                <a:spcPts val="0"/>
              </a:spcBef>
              <a:spcAft>
                <a:spcPts val="0"/>
              </a:spcAft>
              <a:buNone/>
            </a:pPr>
            <a:r>
              <a:rPr lang="en-US" sz="2500" dirty="0" smtClean="0"/>
              <a:t>21-2 </a:t>
            </a:r>
            <a:r>
              <a:rPr lang="en-US" sz="2500" dirty="0"/>
              <a:t>	 Robotics Sensors and Image Processing</a:t>
            </a:r>
          </a:p>
          <a:p>
            <a:pPr marL="0" indent="0">
              <a:lnSpc>
                <a:spcPct val="120000"/>
              </a:lnSpc>
              <a:spcBef>
                <a:spcPts val="0"/>
              </a:spcBef>
              <a:spcAft>
                <a:spcPts val="0"/>
              </a:spcAft>
              <a:buNone/>
            </a:pPr>
            <a:r>
              <a:rPr lang="en-US" sz="2500" dirty="0" smtClean="0"/>
              <a:t>28-2 	</a:t>
            </a:r>
            <a:r>
              <a:rPr lang="en-US" sz="2500" dirty="0"/>
              <a:t> </a:t>
            </a:r>
            <a:r>
              <a:rPr lang="en-US" sz="2500" dirty="0" smtClean="0"/>
              <a:t>SLAM + SLAM Workshop</a:t>
            </a:r>
            <a:endParaRPr lang="en-US" sz="2500" dirty="0"/>
          </a:p>
          <a:p>
            <a:pPr marL="0" indent="0">
              <a:lnSpc>
                <a:spcPct val="120000"/>
              </a:lnSpc>
              <a:spcBef>
                <a:spcPts val="0"/>
              </a:spcBef>
              <a:spcAft>
                <a:spcPts val="0"/>
              </a:spcAft>
              <a:buNone/>
            </a:pPr>
            <a:r>
              <a:rPr lang="en-US" sz="2500" b="1" dirty="0" smtClean="0">
                <a:solidFill>
                  <a:srgbClr val="0066FF"/>
                </a:solidFill>
              </a:rPr>
              <a:t>7-3 </a:t>
            </a:r>
            <a:r>
              <a:rPr lang="en-US" sz="2500" b="1" dirty="0">
                <a:solidFill>
                  <a:srgbClr val="0066FF"/>
                </a:solidFill>
              </a:rPr>
              <a:t>	</a:t>
            </a:r>
            <a:r>
              <a:rPr lang="en-US" sz="2500" b="1" dirty="0" smtClean="0">
                <a:solidFill>
                  <a:srgbClr val="0066FF"/>
                </a:solidFill>
              </a:rPr>
              <a:t> Mobile Robot Challenge Introduction</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14-3 </a:t>
            </a:r>
            <a:r>
              <a:rPr lang="en-US" sz="2500" b="1" dirty="0">
                <a:solidFill>
                  <a:srgbClr val="0066FF"/>
                </a:solidFill>
              </a:rPr>
              <a:t>	 Project Proposals </a:t>
            </a:r>
            <a:r>
              <a:rPr lang="en-US" sz="2500" b="1" dirty="0" smtClean="0">
                <a:solidFill>
                  <a:srgbClr val="0066FF"/>
                </a:solidFill>
              </a:rPr>
              <a:t>I (presentation </a:t>
            </a:r>
            <a:r>
              <a:rPr lang="en-US" sz="2500" b="1" dirty="0">
                <a:solidFill>
                  <a:srgbClr val="0066FF"/>
                </a:solidFill>
              </a:rPr>
              <a:t>by students)</a:t>
            </a:r>
          </a:p>
          <a:p>
            <a:pPr marL="0" indent="0">
              <a:lnSpc>
                <a:spcPct val="120000"/>
              </a:lnSpc>
              <a:spcBef>
                <a:spcPts val="0"/>
              </a:spcBef>
              <a:spcAft>
                <a:spcPts val="0"/>
              </a:spcAft>
              <a:buNone/>
            </a:pPr>
            <a:r>
              <a:rPr lang="en-US" sz="2500" b="1" dirty="0" smtClean="0">
                <a:solidFill>
                  <a:srgbClr val="0066FF"/>
                </a:solidFill>
              </a:rPr>
              <a:t>21-3 </a:t>
            </a:r>
            <a:r>
              <a:rPr lang="en-US" sz="2500" b="1" dirty="0">
                <a:solidFill>
                  <a:srgbClr val="0066FF"/>
                </a:solidFill>
              </a:rPr>
              <a:t>	 </a:t>
            </a:r>
            <a:r>
              <a:rPr lang="en-US" sz="2500" b="1" dirty="0" smtClean="0">
                <a:solidFill>
                  <a:srgbClr val="0066FF"/>
                </a:solidFill>
              </a:rPr>
              <a:t>Project Proposals II (presentation by students)</a:t>
            </a:r>
            <a:endParaRPr lang="en-US" sz="2500" b="1" dirty="0">
              <a:solidFill>
                <a:srgbClr val="0066FF"/>
              </a:solidFill>
            </a:endParaRPr>
          </a:p>
          <a:p>
            <a:pPr marL="0" indent="0">
              <a:lnSpc>
                <a:spcPct val="120000"/>
              </a:lnSpc>
              <a:spcBef>
                <a:spcPts val="0"/>
              </a:spcBef>
              <a:spcAft>
                <a:spcPts val="0"/>
              </a:spcAft>
              <a:buNone/>
            </a:pPr>
            <a:r>
              <a:rPr lang="en-US" sz="2500" dirty="0" smtClean="0"/>
              <a:t>28-3 </a:t>
            </a:r>
            <a:r>
              <a:rPr lang="en-US" sz="2500" dirty="0"/>
              <a:t>	 Robotics </a:t>
            </a:r>
            <a:r>
              <a:rPr lang="en-US" sz="2500" dirty="0" smtClean="0"/>
              <a:t>Vision</a:t>
            </a:r>
            <a:endParaRPr lang="en-US" sz="2500" dirty="0"/>
          </a:p>
          <a:p>
            <a:pPr marL="0" indent="0">
              <a:lnSpc>
                <a:spcPct val="120000"/>
              </a:lnSpc>
              <a:spcBef>
                <a:spcPts val="0"/>
              </a:spcBef>
              <a:spcAft>
                <a:spcPts val="0"/>
              </a:spcAft>
              <a:buNone/>
            </a:pPr>
            <a:r>
              <a:rPr lang="en-US" sz="2500" dirty="0" smtClean="0"/>
              <a:t>4-4 </a:t>
            </a:r>
            <a:r>
              <a:rPr lang="en-US" sz="2500" dirty="0"/>
              <a:t>	 </a:t>
            </a:r>
            <a:r>
              <a:rPr lang="en-US" sz="2500" dirty="0" smtClean="0"/>
              <a:t>Robotics Reinforcement Learning</a:t>
            </a:r>
            <a:endParaRPr lang="en-US" sz="2500" dirty="0"/>
          </a:p>
          <a:p>
            <a:pPr marL="0" indent="0">
              <a:lnSpc>
                <a:spcPct val="120000"/>
              </a:lnSpc>
              <a:spcBef>
                <a:spcPts val="0"/>
              </a:spcBef>
              <a:spcAft>
                <a:spcPts val="0"/>
              </a:spcAft>
              <a:buNone/>
            </a:pPr>
            <a:r>
              <a:rPr lang="en-US" sz="2500" dirty="0" smtClean="0"/>
              <a:t>11-4 </a:t>
            </a:r>
            <a:r>
              <a:rPr lang="en-US" sz="2500" dirty="0"/>
              <a:t>	 Robotics Reinforcement Learning Workshop II</a:t>
            </a:r>
          </a:p>
          <a:p>
            <a:pPr marL="0" indent="0">
              <a:lnSpc>
                <a:spcPct val="120000"/>
              </a:lnSpc>
              <a:spcBef>
                <a:spcPts val="0"/>
              </a:spcBef>
              <a:spcAft>
                <a:spcPts val="0"/>
              </a:spcAft>
              <a:buNone/>
            </a:pPr>
            <a:r>
              <a:rPr lang="en-US" sz="2500" dirty="0" smtClean="0"/>
              <a:t>18-4 </a:t>
            </a:r>
            <a:r>
              <a:rPr lang="en-US" sz="2500" dirty="0"/>
              <a:t>	 </a:t>
            </a:r>
            <a:r>
              <a:rPr lang="en-US" sz="2500" dirty="0" smtClean="0"/>
              <a:t>No Class (Eastern)</a:t>
            </a:r>
            <a:endParaRPr lang="en-US" sz="2500" dirty="0"/>
          </a:p>
          <a:p>
            <a:pPr marL="0" indent="0">
              <a:lnSpc>
                <a:spcPct val="120000"/>
              </a:lnSpc>
              <a:spcBef>
                <a:spcPts val="0"/>
              </a:spcBef>
              <a:spcAft>
                <a:spcPts val="0"/>
              </a:spcAft>
              <a:buNone/>
            </a:pPr>
            <a:r>
              <a:rPr lang="en-US" sz="2500" dirty="0" smtClean="0"/>
              <a:t>25-4 </a:t>
            </a:r>
            <a:r>
              <a:rPr lang="en-US" sz="2500" dirty="0"/>
              <a:t>	 Project Progress </a:t>
            </a:r>
            <a:r>
              <a:rPr lang="en-US" sz="2500" dirty="0" smtClean="0"/>
              <a:t>I </a:t>
            </a:r>
            <a:r>
              <a:rPr lang="en-US" sz="2500" dirty="0"/>
              <a:t>(presentations by students)</a:t>
            </a:r>
          </a:p>
          <a:p>
            <a:pPr marL="0" indent="0">
              <a:lnSpc>
                <a:spcPct val="120000"/>
              </a:lnSpc>
              <a:spcBef>
                <a:spcPts val="0"/>
              </a:spcBef>
              <a:spcAft>
                <a:spcPts val="0"/>
              </a:spcAft>
              <a:buNone/>
            </a:pPr>
            <a:r>
              <a:rPr lang="en-US" sz="2500" dirty="0" smtClean="0"/>
              <a:t>2-5 </a:t>
            </a:r>
            <a:r>
              <a:rPr lang="en-US" sz="2500" dirty="0"/>
              <a:t>	 Project Progress II (presentations by students</a:t>
            </a:r>
            <a:r>
              <a:rPr lang="en-US" sz="2500" dirty="0" smtClean="0"/>
              <a:t>)</a:t>
            </a:r>
            <a:endParaRPr lang="en-US" sz="2500" dirty="0"/>
          </a:p>
          <a:p>
            <a:pPr marL="0" indent="0">
              <a:lnSpc>
                <a:spcPct val="120000"/>
              </a:lnSpc>
              <a:spcBef>
                <a:spcPts val="0"/>
              </a:spcBef>
              <a:spcAft>
                <a:spcPts val="0"/>
              </a:spcAft>
              <a:buNone/>
            </a:pPr>
            <a:r>
              <a:rPr lang="en-US" sz="2500" b="1" dirty="0">
                <a:solidFill>
                  <a:srgbClr val="0066FF"/>
                </a:solidFill>
              </a:rPr>
              <a:t>9</a:t>
            </a:r>
            <a:r>
              <a:rPr lang="en-US" sz="2500" b="1" dirty="0" smtClean="0">
                <a:solidFill>
                  <a:srgbClr val="0066FF"/>
                </a:solidFill>
              </a:rPr>
              <a:t>-5 </a:t>
            </a:r>
            <a:r>
              <a:rPr lang="en-US" sz="2500" b="1" dirty="0">
                <a:solidFill>
                  <a:srgbClr val="0066FF"/>
                </a:solidFill>
              </a:rPr>
              <a:t>	 </a:t>
            </a:r>
            <a:r>
              <a:rPr lang="en-US" sz="2500" b="1" dirty="0" smtClean="0">
                <a:solidFill>
                  <a:srgbClr val="0066FF"/>
                </a:solidFill>
              </a:rPr>
              <a:t>Mobile Robot Challenge</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16-5	 Project Demos I</a:t>
            </a:r>
          </a:p>
          <a:p>
            <a:pPr marL="0" indent="0">
              <a:lnSpc>
                <a:spcPct val="120000"/>
              </a:lnSpc>
              <a:spcBef>
                <a:spcPts val="0"/>
              </a:spcBef>
              <a:spcAft>
                <a:spcPts val="0"/>
              </a:spcAft>
              <a:buNone/>
            </a:pPr>
            <a:r>
              <a:rPr lang="en-US" sz="2500" b="1" dirty="0" smtClean="0">
                <a:solidFill>
                  <a:srgbClr val="0066FF"/>
                </a:solidFill>
              </a:rPr>
              <a:t>23-5 </a:t>
            </a:r>
            <a:r>
              <a:rPr lang="en-US" sz="2500" b="1" dirty="0">
                <a:solidFill>
                  <a:srgbClr val="0066FF"/>
                </a:solidFill>
              </a:rPr>
              <a:t>	 </a:t>
            </a:r>
            <a:r>
              <a:rPr lang="en-US" sz="2500" b="1" dirty="0" smtClean="0">
                <a:solidFill>
                  <a:srgbClr val="0066FF"/>
                </a:solidFill>
              </a:rPr>
              <a:t>Project Demos II</a:t>
            </a:r>
            <a:endParaRPr lang="en-US" sz="2500" b="1" dirty="0">
              <a:solidFill>
                <a:srgbClr val="0066FF"/>
              </a:solidFill>
            </a:endParaRPr>
          </a:p>
          <a:p>
            <a:pPr marL="0" indent="0">
              <a:lnSpc>
                <a:spcPct val="120000"/>
              </a:lnSpc>
              <a:spcBef>
                <a:spcPts val="0"/>
              </a:spcBef>
              <a:spcAft>
                <a:spcPts val="0"/>
              </a:spcAft>
              <a:buNone/>
            </a:pPr>
            <a:endParaRPr lang="en-US" dirty="0"/>
          </a:p>
          <a:p>
            <a:pPr marL="0" indent="0">
              <a:lnSpc>
                <a:spcPct val="120000"/>
              </a:lnSpc>
              <a:spcBef>
                <a:spcPts val="0"/>
              </a:spcBef>
              <a:spcAft>
                <a:spcPts val="0"/>
              </a:spcAft>
              <a:buNone/>
            </a:pPr>
            <a:r>
              <a:rPr lang="en-US" sz="3400" dirty="0"/>
              <a:t>Website: </a:t>
            </a:r>
            <a:r>
              <a:rPr lang="en-US" sz="3400" dirty="0">
                <a:hlinkClick r:id="rId7"/>
              </a:rPr>
              <a:t>http://liacs.leidenuniv.nl/~bakkerem2/robotics</a:t>
            </a:r>
            <a:r>
              <a:rPr lang="en-US" sz="3400" dirty="0" smtClean="0">
                <a:hlinkClick r:id="rId7"/>
              </a:rPr>
              <a:t>/</a:t>
            </a:r>
            <a:r>
              <a:rPr lang="en-US" sz="3400" dirty="0" smtClean="0"/>
              <a:t> </a:t>
            </a:r>
            <a:endParaRPr lang="en-US" sz="3400" dirty="0"/>
          </a:p>
        </p:txBody>
      </p:sp>
      <p:sp>
        <p:nvSpPr>
          <p:cNvPr id="5" name="Rectangle 4"/>
          <p:cNvSpPr/>
          <p:nvPr/>
        </p:nvSpPr>
        <p:spPr>
          <a:xfrm>
            <a:off x="6063469" y="4832763"/>
            <a:ext cx="5730218" cy="1569660"/>
          </a:xfrm>
          <a:prstGeom prst="rect">
            <a:avLst/>
          </a:prstGeom>
        </p:spPr>
        <p:txBody>
          <a:bodyPr wrap="square">
            <a:spAutoFit/>
          </a:bodyPr>
          <a:lstStyle/>
          <a:p>
            <a:pPr algn="just"/>
            <a:r>
              <a:rPr lang="en-US" sz="1600" dirty="0"/>
              <a:t>Grading (6 ECTS): </a:t>
            </a:r>
            <a:endParaRPr lang="en-US" sz="1600" dirty="0" smtClean="0"/>
          </a:p>
          <a:p>
            <a:pPr marL="285750" indent="-285750" algn="just">
              <a:buFont typeface="Arial" panose="020B0604020202020204" pitchFamily="34" charset="0"/>
              <a:buChar char="•"/>
            </a:pPr>
            <a:r>
              <a:rPr lang="en-US" sz="1600" dirty="0" smtClean="0"/>
              <a:t>Presentations </a:t>
            </a:r>
            <a:r>
              <a:rPr lang="en-US" sz="1600" dirty="0"/>
              <a:t>and Robotics Project (60% of grade). </a:t>
            </a:r>
            <a:endParaRPr lang="en-US" sz="1600" dirty="0" smtClean="0"/>
          </a:p>
          <a:p>
            <a:pPr marL="285750" indent="-285750" algn="just">
              <a:buFont typeface="Arial" panose="020B0604020202020204" pitchFamily="34" charset="0"/>
              <a:buChar char="•"/>
            </a:pPr>
            <a:r>
              <a:rPr lang="en-US" sz="1600" dirty="0" smtClean="0"/>
              <a:t>Class </a:t>
            </a:r>
            <a:r>
              <a:rPr lang="en-US" sz="1600" dirty="0"/>
              <a:t>discussions, attendance, workshops and assignments (40% of grade). </a:t>
            </a:r>
            <a:endParaRPr lang="en-US" sz="1600" dirty="0" smtClean="0"/>
          </a:p>
          <a:p>
            <a:pPr marL="285750" indent="-285750" algn="just">
              <a:buFont typeface="Arial" panose="020B0604020202020204" pitchFamily="34" charset="0"/>
              <a:buChar char="•"/>
            </a:pPr>
            <a:r>
              <a:rPr lang="en-US" sz="1600" dirty="0" smtClean="0"/>
              <a:t>It </a:t>
            </a:r>
            <a:r>
              <a:rPr lang="en-US" sz="1600" dirty="0"/>
              <a:t>is necessary to be at every class and to complete every </a:t>
            </a:r>
            <a:r>
              <a:rPr lang="en-US" sz="1600" dirty="0" smtClean="0"/>
              <a:t>workshop and assignment.</a:t>
            </a:r>
            <a:endParaRPr lang="en-US" sz="1600" dirty="0"/>
          </a:p>
        </p:txBody>
      </p:sp>
      <p:pic>
        <p:nvPicPr>
          <p:cNvPr id="6" name="Picture 5"/>
          <p:cNvPicPr>
            <a:picLocks noChangeAspect="1"/>
          </p:cNvPicPr>
          <p:nvPr/>
        </p:nvPicPr>
        <p:blipFill>
          <a:blip r:embed="rId8"/>
          <a:stretch>
            <a:fillRect/>
          </a:stretch>
        </p:blipFill>
        <p:spPr>
          <a:xfrm>
            <a:off x="7704894" y="237392"/>
            <a:ext cx="2878825" cy="1953673"/>
          </a:xfrm>
          <a:prstGeom prst="rect">
            <a:avLst/>
          </a:prstGeom>
        </p:spPr>
      </p:pic>
      <p:pic>
        <p:nvPicPr>
          <p:cNvPr id="7" name="Picture 6"/>
          <p:cNvPicPr>
            <a:picLocks noChangeAspect="1"/>
          </p:cNvPicPr>
          <p:nvPr/>
        </p:nvPicPr>
        <p:blipFill>
          <a:blip r:embed="rId9"/>
          <a:stretch>
            <a:fillRect/>
          </a:stretch>
        </p:blipFill>
        <p:spPr>
          <a:xfrm>
            <a:off x="8692372" y="2331505"/>
            <a:ext cx="3053357" cy="2260277"/>
          </a:xfrm>
          <a:prstGeom prst="rect">
            <a:avLst/>
          </a:prstGeom>
        </p:spPr>
      </p:pic>
    </p:spTree>
    <p:extLst>
      <p:ext uri="{BB962C8B-B14F-4D97-AF65-F5344CB8AC3E}">
        <p14:creationId xmlns:p14="http://schemas.microsoft.com/office/powerpoint/2010/main" val="2681695618"/>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Yeti Borg Introduction</a:t>
            </a:r>
            <a:endParaRPr lang="en-US" dirty="0"/>
          </a:p>
        </p:txBody>
      </p:sp>
      <p:sp>
        <p:nvSpPr>
          <p:cNvPr id="3" name="Vertical Text Placeholder 2"/>
          <p:cNvSpPr>
            <a:spLocks noGrp="1"/>
          </p:cNvSpPr>
          <p:nvPr>
            <p:ph type="body" orient="vert" idx="1"/>
          </p:nvPr>
        </p:nvSpPr>
        <p:spPr/>
        <p:txBody>
          <a:bodyPr/>
          <a:lstStyle/>
          <a:p>
            <a:pPr marL="0" indent="0">
              <a:buNone/>
            </a:pPr>
            <a:r>
              <a:rPr lang="en-US" sz="2400" b="1" dirty="0" err="1" smtClean="0"/>
              <a:t>YetiBorg</a:t>
            </a:r>
            <a:endParaRPr lang="en-US" sz="2400" b="1" dirty="0" smtClean="0"/>
          </a:p>
          <a:p>
            <a:r>
              <a:rPr lang="en-US" sz="2400" dirty="0"/>
              <a:t>Raspberry Pi Zero W</a:t>
            </a:r>
          </a:p>
          <a:p>
            <a:r>
              <a:rPr lang="en-US" sz="2400" dirty="0" smtClean="0"/>
              <a:t>4 motors</a:t>
            </a:r>
          </a:p>
          <a:p>
            <a:r>
              <a:rPr lang="en-US" sz="2400" dirty="0" smtClean="0"/>
              <a:t>1 Camera</a:t>
            </a:r>
          </a:p>
          <a:p>
            <a:r>
              <a:rPr lang="en-US" sz="2400" dirty="0" smtClean="0"/>
              <a:t>No </a:t>
            </a:r>
            <a:r>
              <a:rPr lang="en-US" sz="2400" dirty="0" err="1" smtClean="0"/>
              <a:t>odometry</a:t>
            </a:r>
            <a:endParaRPr lang="en-US" sz="2400" dirty="0" smtClean="0"/>
          </a:p>
          <a:p>
            <a:endParaRPr lang="en-US" sz="2400" dirty="0"/>
          </a:p>
          <a:p>
            <a:r>
              <a:rPr lang="en-US" sz="2400" dirty="0" smtClean="0"/>
              <a:t>Programming and control through SSH</a:t>
            </a:r>
          </a:p>
          <a:p>
            <a:r>
              <a:rPr lang="en-US" sz="2400" dirty="0" smtClean="0"/>
              <a:t>Python and </a:t>
            </a:r>
            <a:r>
              <a:rPr lang="en-US" sz="2400" dirty="0" err="1" smtClean="0"/>
              <a:t>OpenCV</a:t>
            </a:r>
            <a:endParaRPr lang="en-US" sz="2400" dirty="0" smtClean="0"/>
          </a:p>
          <a:p>
            <a:r>
              <a:rPr lang="en-US" sz="2400" dirty="0" smtClean="0"/>
              <a:t>No live camera footage from the </a:t>
            </a:r>
            <a:r>
              <a:rPr lang="en-US" sz="2400" dirty="0" err="1" smtClean="0"/>
              <a:t>YetiBorg</a:t>
            </a:r>
            <a:endParaRPr lang="en-US" sz="2400" dirty="0" smtClean="0"/>
          </a:p>
          <a:p>
            <a:r>
              <a:rPr lang="en-US" sz="2400" dirty="0" smtClean="0"/>
              <a:t>VNC can be used to get live camera footage</a:t>
            </a:r>
            <a:endParaRPr lang="en-US" sz="2400" dirty="0" smtClean="0"/>
          </a:p>
          <a:p>
            <a:pPr marL="0" indent="0">
              <a:buNone/>
            </a:pPr>
            <a:endParaRPr lang="en-US" dirty="0" smtClean="0"/>
          </a:p>
          <a:p>
            <a:pPr marL="0" indent="0">
              <a:buNone/>
            </a:pP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6329789" y="838537"/>
            <a:ext cx="5868561" cy="4608512"/>
          </a:xfrm>
          <a:prstGeom prst="rect">
            <a:avLst/>
          </a:prstGeom>
        </p:spPr>
      </p:pic>
    </p:spTree>
    <p:extLst>
      <p:ext uri="{BB962C8B-B14F-4D97-AF65-F5344CB8AC3E}">
        <p14:creationId xmlns:p14="http://schemas.microsoft.com/office/powerpoint/2010/main" val="1002571451"/>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94820" y="1518529"/>
            <a:ext cx="2659194" cy="2088232"/>
          </a:xfrm>
          <a:prstGeom prst="rect">
            <a:avLst/>
          </a:prstGeom>
          <a:noFill/>
        </p:spPr>
      </p:pic>
      <p:sp>
        <p:nvSpPr>
          <p:cNvPr id="2" name="Title 1"/>
          <p:cNvSpPr>
            <a:spLocks noGrp="1"/>
          </p:cNvSpPr>
          <p:nvPr>
            <p:ph type="title"/>
          </p:nvPr>
        </p:nvSpPr>
        <p:spPr/>
        <p:txBody>
          <a:bodyPr/>
          <a:lstStyle/>
          <a:p>
            <a:r>
              <a:rPr lang="en-US" dirty="0" err="1" smtClean="0"/>
              <a:t>YetiBorg</a:t>
            </a:r>
            <a:r>
              <a:rPr lang="en-US" dirty="0" smtClean="0"/>
              <a:t> URBAN Challenge </a:t>
            </a:r>
            <a:r>
              <a:rPr lang="en-US" sz="3200" dirty="0" smtClean="0"/>
              <a:t>(previously: 2021)</a:t>
            </a:r>
            <a:endParaRPr lang="en-US" dirty="0"/>
          </a:p>
        </p:txBody>
      </p:sp>
      <p:sp>
        <p:nvSpPr>
          <p:cNvPr id="3" name="Vertical Text Placeholder 2"/>
          <p:cNvSpPr>
            <a:spLocks noGrp="1"/>
          </p:cNvSpPr>
          <p:nvPr>
            <p:ph type="body" orient="vert" idx="1"/>
          </p:nvPr>
        </p:nvSpPr>
        <p:spPr>
          <a:xfrm>
            <a:off x="404664" y="1252836"/>
            <a:ext cx="3894312" cy="4795836"/>
          </a:xfrm>
        </p:spPr>
        <p:txBody>
          <a:bodyPr>
            <a:normAutofit fontScale="92500" lnSpcReduction="20000"/>
          </a:bodyPr>
          <a:lstStyle/>
          <a:p>
            <a:pPr marL="0" indent="0">
              <a:buNone/>
            </a:pPr>
            <a:r>
              <a:rPr lang="en-US" sz="2800" dirty="0" smtClean="0"/>
              <a:t>Urban Challenge</a:t>
            </a:r>
          </a:p>
          <a:p>
            <a:r>
              <a:rPr lang="en-US" sz="2800" dirty="0" smtClean="0"/>
              <a:t>Keep right</a:t>
            </a:r>
          </a:p>
          <a:p>
            <a:r>
              <a:rPr lang="en-US" sz="2800" dirty="0" smtClean="0"/>
              <a:t>Traffic Lights</a:t>
            </a:r>
          </a:p>
          <a:p>
            <a:r>
              <a:rPr lang="en-US" sz="2800" dirty="0" smtClean="0"/>
              <a:t>Traffic Signs</a:t>
            </a:r>
          </a:p>
          <a:p>
            <a:r>
              <a:rPr lang="en-US" sz="2800" dirty="0" smtClean="0"/>
              <a:t>Obstacles</a:t>
            </a:r>
          </a:p>
          <a:p>
            <a:pPr marL="0" indent="0">
              <a:buNone/>
            </a:pPr>
            <a:endParaRPr lang="en-US" sz="2800" dirty="0"/>
          </a:p>
          <a:p>
            <a:pPr marL="0" indent="0">
              <a:buNone/>
            </a:pPr>
            <a:r>
              <a:rPr lang="en-US" sz="2800" dirty="0" smtClean="0"/>
              <a:t>Qualification Track</a:t>
            </a:r>
          </a:p>
          <a:p>
            <a:r>
              <a:rPr lang="en-US" sz="2800" dirty="0" smtClean="0"/>
              <a:t>Keep Right</a:t>
            </a:r>
          </a:p>
          <a:p>
            <a:r>
              <a:rPr lang="en-US" sz="2800" dirty="0" smtClean="0"/>
              <a:t>Traffic Lights</a:t>
            </a:r>
          </a:p>
          <a:p>
            <a:r>
              <a:rPr lang="en-US" sz="2800" dirty="0" smtClean="0"/>
              <a:t>Stop as close as possible </a:t>
            </a:r>
          </a:p>
          <a:p>
            <a:pPr marL="0" indent="0">
              <a:buNone/>
            </a:pPr>
            <a:r>
              <a:rPr lang="en-US" sz="2800" dirty="0" smtClean="0"/>
              <a:t>  before the blue line</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grpSp>
        <p:nvGrpSpPr>
          <p:cNvPr id="12" name="Group 11"/>
          <p:cNvGrpSpPr/>
          <p:nvPr/>
        </p:nvGrpSpPr>
        <p:grpSpPr>
          <a:xfrm>
            <a:off x="5883151" y="980728"/>
            <a:ext cx="6048672" cy="5340052"/>
            <a:chOff x="5847147" y="1039044"/>
            <a:chExt cx="6048672" cy="5340052"/>
          </a:xfrm>
        </p:grpSpPr>
        <p:sp>
          <p:nvSpPr>
            <p:cNvPr id="10" name="Rectangle 9"/>
            <p:cNvSpPr/>
            <p:nvPr/>
          </p:nvSpPr>
          <p:spPr>
            <a:xfrm>
              <a:off x="5847147" y="1039044"/>
              <a:ext cx="6048672" cy="5340052"/>
            </a:xfrm>
            <a:prstGeom prst="rect">
              <a:avLst/>
            </a:prstGeom>
            <a:solidFill>
              <a:srgbClr val="FDEA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099175" y="1252836"/>
              <a:ext cx="5544616" cy="4912468"/>
              <a:chOff x="5883151" y="1136204"/>
              <a:chExt cx="5544616" cy="4912468"/>
            </a:xfrm>
          </p:grpSpPr>
          <p:sp>
            <p:nvSpPr>
              <p:cNvPr id="6" name="Rounded Rectangle 5"/>
              <p:cNvSpPr/>
              <p:nvPr/>
            </p:nvSpPr>
            <p:spPr>
              <a:xfrm>
                <a:off x="5883151" y="1136204"/>
                <a:ext cx="5544616" cy="4912468"/>
              </a:xfrm>
              <a:prstGeom prst="roundRect">
                <a:avLst/>
              </a:prstGeom>
              <a:solidFill>
                <a:srgbClr val="FDEA9B"/>
              </a:solidFill>
              <a:ln w="1016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819254" y="1916832"/>
                <a:ext cx="3839753" cy="3439802"/>
              </a:xfrm>
              <a:prstGeom prst="roundRect">
                <a:avLst/>
              </a:prstGeom>
              <a:solidFill>
                <a:srgbClr val="FDEA9B"/>
              </a:solidFill>
              <a:ln w="1016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ounded Rectangle 10"/>
            <p:cNvSpPr/>
            <p:nvPr/>
          </p:nvSpPr>
          <p:spPr>
            <a:xfrm>
              <a:off x="6567227" y="1628800"/>
              <a:ext cx="4716524" cy="4248472"/>
            </a:xfrm>
            <a:prstGeom prst="roundRect">
              <a:avLst/>
            </a:prstGeom>
            <a:noFill/>
            <a:ln w="762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p:cNvCxnSpPr/>
          <p:nvPr/>
        </p:nvCxnSpPr>
        <p:spPr>
          <a:xfrm>
            <a:off x="6135179" y="3815966"/>
            <a:ext cx="468052" cy="0"/>
          </a:xfrm>
          <a:prstGeom prst="line">
            <a:avLst/>
          </a:prstGeom>
          <a:ln w="76200">
            <a:solidFill>
              <a:srgbClr val="0066FF"/>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862599" y="3815966"/>
            <a:ext cx="216024" cy="504056"/>
            <a:chOff x="4947047" y="4005064"/>
            <a:chExt cx="216024" cy="504056"/>
          </a:xfrm>
        </p:grpSpPr>
        <p:sp>
          <p:nvSpPr>
            <p:cNvPr id="15" name="Rounded Rectangle 14"/>
            <p:cNvSpPr/>
            <p:nvPr/>
          </p:nvSpPr>
          <p:spPr>
            <a:xfrm>
              <a:off x="4947047" y="4005064"/>
              <a:ext cx="216024" cy="5040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947047" y="4288578"/>
              <a:ext cx="216024" cy="1890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947047" y="4014920"/>
              <a:ext cx="216024" cy="1890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2542075"/>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HomeWork</a:t>
            </a:r>
            <a:r>
              <a:rPr lang="en-US" dirty="0" smtClean="0"/>
              <a:t> II</a:t>
            </a:r>
            <a:endParaRPr lang="en-US" dirty="0"/>
          </a:p>
        </p:txBody>
      </p:sp>
      <p:sp>
        <p:nvSpPr>
          <p:cNvPr id="7" name="TextBox 6"/>
          <p:cNvSpPr txBox="1"/>
          <p:nvPr/>
        </p:nvSpPr>
        <p:spPr>
          <a:xfrm>
            <a:off x="408262" y="1073852"/>
            <a:ext cx="3371436" cy="2308324"/>
          </a:xfrm>
          <a:prstGeom prst="rect">
            <a:avLst/>
          </a:prstGeom>
          <a:noFill/>
        </p:spPr>
        <p:txBody>
          <a:bodyPr wrap="none" rtlCol="0">
            <a:spAutoFit/>
          </a:bodyPr>
          <a:lstStyle/>
          <a:p>
            <a:r>
              <a:rPr lang="en-US" dirty="0" smtClean="0">
                <a:solidFill>
                  <a:srgbClr val="000000"/>
                </a:solidFill>
              </a:rPr>
              <a:t>Human Arm</a:t>
            </a:r>
          </a:p>
          <a:p>
            <a:r>
              <a:rPr lang="en-US" dirty="0" smtClean="0">
                <a:solidFill>
                  <a:srgbClr val="000000"/>
                </a:solidFill>
              </a:rPr>
              <a:t>m = 3D Space </a:t>
            </a:r>
            <a:r>
              <a:rPr lang="en-US" dirty="0" err="1" smtClean="0">
                <a:solidFill>
                  <a:srgbClr val="000000"/>
                </a:solidFill>
              </a:rPr>
              <a:t>dof</a:t>
            </a:r>
            <a:r>
              <a:rPr lang="en-US" dirty="0" smtClean="0">
                <a:solidFill>
                  <a:srgbClr val="000000"/>
                </a:solidFill>
              </a:rPr>
              <a:t> = 6</a:t>
            </a:r>
          </a:p>
          <a:p>
            <a:r>
              <a:rPr lang="en-US" dirty="0" smtClean="0">
                <a:solidFill>
                  <a:srgbClr val="000000"/>
                </a:solidFill>
              </a:rPr>
              <a:t>N = #links = 4</a:t>
            </a:r>
          </a:p>
          <a:p>
            <a:r>
              <a:rPr lang="en-US" dirty="0" smtClean="0">
                <a:solidFill>
                  <a:srgbClr val="000000"/>
                </a:solidFill>
              </a:rPr>
              <a:t>J = #joints = 3 </a:t>
            </a:r>
          </a:p>
          <a:p>
            <a:r>
              <a:rPr lang="en-US" dirty="0" smtClean="0">
                <a:solidFill>
                  <a:srgbClr val="000000"/>
                </a:solidFill>
              </a:rPr>
              <a:t>2x Spherical: </a:t>
            </a:r>
            <a:r>
              <a:rPr lang="en-US" dirty="0" err="1" smtClean="0">
                <a:solidFill>
                  <a:srgbClr val="000000"/>
                </a:solidFill>
              </a:rPr>
              <a:t>dof</a:t>
            </a:r>
            <a:r>
              <a:rPr lang="en-US" dirty="0" smtClean="0">
                <a:solidFill>
                  <a:srgbClr val="000000"/>
                </a:solidFill>
              </a:rPr>
              <a:t> 2x 3 </a:t>
            </a:r>
          </a:p>
          <a:p>
            <a:r>
              <a:rPr lang="en-US" dirty="0" smtClean="0">
                <a:solidFill>
                  <a:srgbClr val="000000"/>
                </a:solidFill>
              </a:rPr>
              <a:t>1x Revolute:  </a:t>
            </a:r>
            <a:r>
              <a:rPr lang="en-US" dirty="0" err="1" smtClean="0">
                <a:solidFill>
                  <a:srgbClr val="000000"/>
                </a:solidFill>
              </a:rPr>
              <a:t>dof</a:t>
            </a:r>
            <a:r>
              <a:rPr lang="en-US" dirty="0" smtClean="0">
                <a:solidFill>
                  <a:srgbClr val="000000"/>
                </a:solidFill>
              </a:rPr>
              <a:t> 1x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6(4-1-3) + 2x3 + 1x1 = 7</a:t>
            </a:r>
            <a:endParaRPr lang="en-US" dirty="0">
              <a:solidFill>
                <a:srgbClr val="000000"/>
              </a:solidFill>
            </a:endParaRPr>
          </a:p>
        </p:txBody>
      </p:sp>
      <p:sp>
        <p:nvSpPr>
          <p:cNvPr id="8" name="TextBox 7"/>
          <p:cNvSpPr txBox="1"/>
          <p:nvPr/>
        </p:nvSpPr>
        <p:spPr>
          <a:xfrm>
            <a:off x="408262" y="3654140"/>
            <a:ext cx="6275821" cy="2585323"/>
          </a:xfrm>
          <a:prstGeom prst="rect">
            <a:avLst/>
          </a:prstGeom>
          <a:noFill/>
        </p:spPr>
        <p:txBody>
          <a:bodyPr wrap="none" rtlCol="0">
            <a:spAutoFit/>
          </a:bodyPr>
          <a:lstStyle/>
          <a:p>
            <a:r>
              <a:rPr lang="en-US" dirty="0" smtClean="0">
                <a:solidFill>
                  <a:srgbClr val="000000"/>
                </a:solidFill>
              </a:rPr>
              <a:t>Robot Arm</a:t>
            </a:r>
          </a:p>
          <a:p>
            <a:r>
              <a:rPr lang="en-US" dirty="0" smtClean="0">
                <a:solidFill>
                  <a:srgbClr val="000000"/>
                </a:solidFill>
              </a:rPr>
              <a:t>m = 3D Space </a:t>
            </a:r>
            <a:r>
              <a:rPr lang="en-US" dirty="0" err="1" smtClean="0">
                <a:solidFill>
                  <a:srgbClr val="000000"/>
                </a:solidFill>
              </a:rPr>
              <a:t>dof</a:t>
            </a:r>
            <a:r>
              <a:rPr lang="en-US" dirty="0" smtClean="0">
                <a:solidFill>
                  <a:srgbClr val="000000"/>
                </a:solidFill>
              </a:rPr>
              <a:t> = 6</a:t>
            </a:r>
          </a:p>
          <a:p>
            <a:r>
              <a:rPr lang="en-US" dirty="0" smtClean="0">
                <a:solidFill>
                  <a:srgbClr val="000000"/>
                </a:solidFill>
              </a:rPr>
              <a:t>N = #links = 5</a:t>
            </a:r>
          </a:p>
          <a:p>
            <a:r>
              <a:rPr lang="en-US" dirty="0" smtClean="0">
                <a:solidFill>
                  <a:srgbClr val="000000"/>
                </a:solidFill>
              </a:rPr>
              <a:t>J = #joints = 4  </a:t>
            </a:r>
          </a:p>
          <a:p>
            <a:r>
              <a:rPr lang="en-US" dirty="0">
                <a:solidFill>
                  <a:srgbClr val="000000"/>
                </a:solidFill>
              </a:rPr>
              <a:t>4</a:t>
            </a:r>
            <a:r>
              <a:rPr lang="en-US" dirty="0" smtClean="0">
                <a:solidFill>
                  <a:srgbClr val="000000"/>
                </a:solidFill>
              </a:rPr>
              <a:t>x Revolute: </a:t>
            </a:r>
            <a:r>
              <a:rPr lang="en-US" dirty="0" err="1" smtClean="0">
                <a:solidFill>
                  <a:srgbClr val="000000"/>
                </a:solidFill>
              </a:rPr>
              <a:t>dof</a:t>
            </a:r>
            <a:r>
              <a:rPr lang="en-US" dirty="0" smtClean="0">
                <a:solidFill>
                  <a:srgbClr val="000000"/>
                </a:solidFill>
              </a:rPr>
              <a:t> 4x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6(5-1-4) + </a:t>
            </a:r>
            <a:r>
              <a:rPr lang="en-US" dirty="0">
                <a:solidFill>
                  <a:srgbClr val="000000"/>
                </a:solidFill>
                <a:latin typeface="Cambria Math" panose="02040503050406030204" pitchFamily="18" charset="0"/>
                <a:ea typeface="Cambria Math" panose="02040503050406030204" pitchFamily="18" charset="0"/>
              </a:rPr>
              <a:t>4</a:t>
            </a:r>
            <a:r>
              <a:rPr lang="en-US" dirty="0" smtClean="0">
                <a:solidFill>
                  <a:srgbClr val="000000"/>
                </a:solidFill>
                <a:latin typeface="Cambria Math" panose="02040503050406030204" pitchFamily="18" charset="0"/>
                <a:ea typeface="Cambria Math" panose="02040503050406030204" pitchFamily="18" charset="0"/>
              </a:rPr>
              <a:t>x1 = 4</a:t>
            </a:r>
          </a:p>
          <a:p>
            <a:endParaRPr lang="en-US" dirty="0" smtClean="0">
              <a:solidFill>
                <a:srgbClr val="000000"/>
              </a:solidFill>
              <a:latin typeface="Cambria Math" panose="02040503050406030204" pitchFamily="18" charset="0"/>
              <a:ea typeface="Cambria Math" panose="02040503050406030204" pitchFamily="18" charset="0"/>
            </a:endParaRPr>
          </a:p>
          <a:p>
            <a:r>
              <a:rPr lang="en-US" dirty="0" smtClean="0">
                <a:solidFill>
                  <a:srgbClr val="000000"/>
                </a:solidFill>
                <a:latin typeface="Cambria Math" panose="02040503050406030204" pitchFamily="18" charset="0"/>
                <a:ea typeface="Cambria Math" panose="02040503050406030204" pitchFamily="18" charset="0"/>
              </a:rPr>
              <a:t>=&gt; Human Arm connected to Robot Arm has 7 + 4  - 6 = 5 </a:t>
            </a:r>
            <a:r>
              <a:rPr lang="en-US" dirty="0" err="1" smtClean="0">
                <a:solidFill>
                  <a:srgbClr val="000000"/>
                </a:solidFill>
                <a:latin typeface="Cambria Math" panose="02040503050406030204" pitchFamily="18" charset="0"/>
                <a:ea typeface="Cambria Math" panose="02040503050406030204" pitchFamily="18" charset="0"/>
              </a:rPr>
              <a:t>dof</a:t>
            </a:r>
            <a:endParaRPr lang="en-US" dirty="0">
              <a:solidFill>
                <a:srgbClr val="000000"/>
              </a:solidFill>
            </a:endParaRPr>
          </a:p>
        </p:txBody>
      </p:sp>
      <p:pic>
        <p:nvPicPr>
          <p:cNvPr id="3" name="Picture 2"/>
          <p:cNvPicPr>
            <a:picLocks noChangeAspect="1"/>
          </p:cNvPicPr>
          <p:nvPr/>
        </p:nvPicPr>
        <p:blipFill>
          <a:blip r:embed="rId3"/>
          <a:stretch>
            <a:fillRect/>
          </a:stretch>
        </p:blipFill>
        <p:spPr>
          <a:xfrm>
            <a:off x="4204121" y="615073"/>
            <a:ext cx="7286625" cy="4924425"/>
          </a:xfrm>
          <a:prstGeom prst="rect">
            <a:avLst/>
          </a:prstGeom>
        </p:spPr>
      </p:pic>
      <p:sp>
        <p:nvSpPr>
          <p:cNvPr id="4" name="TextBox 3"/>
          <p:cNvSpPr txBox="1"/>
          <p:nvPr/>
        </p:nvSpPr>
        <p:spPr>
          <a:xfrm>
            <a:off x="11499775" y="2826226"/>
            <a:ext cx="482824" cy="369332"/>
          </a:xfrm>
          <a:prstGeom prst="rect">
            <a:avLst/>
          </a:prstGeom>
          <a:noFill/>
        </p:spPr>
        <p:txBody>
          <a:bodyPr wrap="none" rtlCol="0">
            <a:spAutoFit/>
          </a:bodyPr>
          <a:lstStyle/>
          <a:p>
            <a:r>
              <a:rPr lang="en-US" dirty="0" err="1" smtClean="0">
                <a:solidFill>
                  <a:srgbClr val="000000"/>
                </a:solidFill>
              </a:rPr>
              <a:t>rm</a:t>
            </a:r>
            <a:endParaRPr lang="en-US" dirty="0">
              <a:solidFill>
                <a:srgbClr val="000000"/>
              </a:solidFill>
            </a:endParaRPr>
          </a:p>
        </p:txBody>
      </p:sp>
      <p:sp>
        <p:nvSpPr>
          <p:cNvPr id="10" name="TextBox 9"/>
          <p:cNvSpPr txBox="1"/>
          <p:nvPr/>
        </p:nvSpPr>
        <p:spPr>
          <a:xfrm>
            <a:off x="10059615" y="1338267"/>
            <a:ext cx="314510" cy="369332"/>
          </a:xfrm>
          <a:prstGeom prst="rect">
            <a:avLst/>
          </a:prstGeom>
          <a:noFill/>
        </p:spPr>
        <p:txBody>
          <a:bodyPr wrap="none" rtlCol="0">
            <a:spAutoFit/>
          </a:bodyPr>
          <a:lstStyle/>
          <a:p>
            <a:r>
              <a:rPr lang="en-US" dirty="0" smtClean="0">
                <a:solidFill>
                  <a:srgbClr val="000000"/>
                </a:solidFill>
              </a:rPr>
              <a:t>S</a:t>
            </a:r>
            <a:endParaRPr lang="en-US" dirty="0">
              <a:solidFill>
                <a:srgbClr val="000000"/>
              </a:solidFill>
            </a:endParaRPr>
          </a:p>
        </p:txBody>
      </p:sp>
      <p:sp>
        <p:nvSpPr>
          <p:cNvPr id="11" name="TextBox 10"/>
          <p:cNvSpPr txBox="1"/>
          <p:nvPr/>
        </p:nvSpPr>
        <p:spPr>
          <a:xfrm>
            <a:off x="11243802" y="1646803"/>
            <a:ext cx="314510" cy="369332"/>
          </a:xfrm>
          <a:prstGeom prst="rect">
            <a:avLst/>
          </a:prstGeom>
          <a:noFill/>
        </p:spPr>
        <p:txBody>
          <a:bodyPr wrap="none" rtlCol="0">
            <a:spAutoFit/>
          </a:bodyPr>
          <a:lstStyle/>
          <a:p>
            <a:r>
              <a:rPr lang="en-US" dirty="0" smtClean="0">
                <a:solidFill>
                  <a:srgbClr val="000000"/>
                </a:solidFill>
              </a:rPr>
              <a:t>S</a:t>
            </a:r>
            <a:endParaRPr lang="en-US" dirty="0">
              <a:solidFill>
                <a:srgbClr val="000000"/>
              </a:solidFill>
            </a:endParaRPr>
          </a:p>
        </p:txBody>
      </p:sp>
      <p:sp>
        <p:nvSpPr>
          <p:cNvPr id="12" name="TextBox 11"/>
          <p:cNvSpPr txBox="1"/>
          <p:nvPr/>
        </p:nvSpPr>
        <p:spPr>
          <a:xfrm>
            <a:off x="10678031" y="1784545"/>
            <a:ext cx="346570" cy="369332"/>
          </a:xfrm>
          <a:prstGeom prst="rect">
            <a:avLst/>
          </a:prstGeom>
          <a:noFill/>
        </p:spPr>
        <p:txBody>
          <a:bodyPr wrap="none" rtlCol="0">
            <a:spAutoFit/>
          </a:bodyPr>
          <a:lstStyle/>
          <a:p>
            <a:r>
              <a:rPr lang="en-US" dirty="0">
                <a:solidFill>
                  <a:srgbClr val="000000"/>
                </a:solidFill>
              </a:rPr>
              <a:t>R</a:t>
            </a:r>
          </a:p>
        </p:txBody>
      </p:sp>
      <p:sp>
        <p:nvSpPr>
          <p:cNvPr id="13" name="TextBox 12"/>
          <p:cNvSpPr txBox="1"/>
          <p:nvPr/>
        </p:nvSpPr>
        <p:spPr>
          <a:xfrm>
            <a:off x="11070517" y="3012489"/>
            <a:ext cx="346570" cy="369332"/>
          </a:xfrm>
          <a:prstGeom prst="rect">
            <a:avLst/>
          </a:prstGeom>
          <a:noFill/>
        </p:spPr>
        <p:txBody>
          <a:bodyPr wrap="none" rtlCol="0">
            <a:spAutoFit/>
          </a:bodyPr>
          <a:lstStyle/>
          <a:p>
            <a:r>
              <a:rPr lang="en-US" dirty="0">
                <a:solidFill>
                  <a:srgbClr val="000000"/>
                </a:solidFill>
              </a:rPr>
              <a:t>R</a:t>
            </a:r>
          </a:p>
        </p:txBody>
      </p:sp>
      <p:sp>
        <p:nvSpPr>
          <p:cNvPr id="14" name="TextBox 13"/>
          <p:cNvSpPr txBox="1"/>
          <p:nvPr/>
        </p:nvSpPr>
        <p:spPr>
          <a:xfrm>
            <a:off x="10641259" y="3187427"/>
            <a:ext cx="346570" cy="369332"/>
          </a:xfrm>
          <a:prstGeom prst="rect">
            <a:avLst/>
          </a:prstGeom>
          <a:noFill/>
        </p:spPr>
        <p:txBody>
          <a:bodyPr wrap="none" rtlCol="0">
            <a:spAutoFit/>
          </a:bodyPr>
          <a:lstStyle/>
          <a:p>
            <a:r>
              <a:rPr lang="en-US" dirty="0">
                <a:solidFill>
                  <a:srgbClr val="000000"/>
                </a:solidFill>
              </a:rPr>
              <a:t>R</a:t>
            </a:r>
          </a:p>
        </p:txBody>
      </p:sp>
      <p:sp>
        <p:nvSpPr>
          <p:cNvPr id="15" name="TextBox 14"/>
          <p:cNvSpPr txBox="1"/>
          <p:nvPr/>
        </p:nvSpPr>
        <p:spPr>
          <a:xfrm>
            <a:off x="9366147" y="2852557"/>
            <a:ext cx="346570" cy="369332"/>
          </a:xfrm>
          <a:prstGeom prst="rect">
            <a:avLst/>
          </a:prstGeom>
          <a:noFill/>
        </p:spPr>
        <p:txBody>
          <a:bodyPr wrap="none" rtlCol="0">
            <a:spAutoFit/>
          </a:bodyPr>
          <a:lstStyle/>
          <a:p>
            <a:r>
              <a:rPr lang="en-US" dirty="0">
                <a:solidFill>
                  <a:srgbClr val="000000"/>
                </a:solidFill>
              </a:rPr>
              <a:t>R</a:t>
            </a:r>
          </a:p>
        </p:txBody>
      </p:sp>
      <p:sp>
        <p:nvSpPr>
          <p:cNvPr id="16" name="TextBox 15"/>
          <p:cNvSpPr txBox="1"/>
          <p:nvPr/>
        </p:nvSpPr>
        <p:spPr>
          <a:xfrm>
            <a:off x="10235930" y="4221088"/>
            <a:ext cx="346570" cy="369332"/>
          </a:xfrm>
          <a:prstGeom prst="rect">
            <a:avLst/>
          </a:prstGeom>
          <a:noFill/>
        </p:spPr>
        <p:txBody>
          <a:bodyPr wrap="none" rtlCol="0">
            <a:spAutoFit/>
          </a:bodyPr>
          <a:lstStyle/>
          <a:p>
            <a:r>
              <a:rPr lang="en-US" dirty="0">
                <a:solidFill>
                  <a:srgbClr val="000000"/>
                </a:solidFill>
              </a:rPr>
              <a:t>R</a:t>
            </a:r>
          </a:p>
        </p:txBody>
      </p:sp>
      <p:cxnSp>
        <p:nvCxnSpPr>
          <p:cNvPr id="18" name="Straight Arrow Connector 17"/>
          <p:cNvCxnSpPr>
            <a:stCxn id="28" idx="2"/>
          </p:cNvCxnSpPr>
          <p:nvPr/>
        </p:nvCxnSpPr>
        <p:spPr>
          <a:xfrm flipH="1">
            <a:off x="10497522" y="1054040"/>
            <a:ext cx="779155" cy="1326491"/>
          </a:xfrm>
          <a:prstGeom prst="straightConnector1">
            <a:avLst/>
          </a:prstGeom>
          <a:ln>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458337" y="1592988"/>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20" name="TextBox 19"/>
          <p:cNvSpPr txBox="1"/>
          <p:nvPr/>
        </p:nvSpPr>
        <p:spPr>
          <a:xfrm>
            <a:off x="10241728" y="1801614"/>
            <a:ext cx="312906" cy="369332"/>
          </a:xfrm>
          <a:prstGeom prst="rect">
            <a:avLst/>
          </a:prstGeom>
          <a:noFill/>
        </p:spPr>
        <p:txBody>
          <a:bodyPr wrap="none" rtlCol="0">
            <a:spAutoFit/>
          </a:bodyPr>
          <a:lstStyle/>
          <a:p>
            <a:r>
              <a:rPr lang="en-US" dirty="0" smtClean="0">
                <a:solidFill>
                  <a:srgbClr val="000000"/>
                </a:solidFill>
              </a:rPr>
              <a:t>2</a:t>
            </a:r>
            <a:endParaRPr lang="en-US" dirty="0">
              <a:solidFill>
                <a:srgbClr val="000000"/>
              </a:solidFill>
            </a:endParaRPr>
          </a:p>
        </p:txBody>
      </p:sp>
      <p:sp>
        <p:nvSpPr>
          <p:cNvPr id="21" name="TextBox 20"/>
          <p:cNvSpPr txBox="1"/>
          <p:nvPr/>
        </p:nvSpPr>
        <p:spPr>
          <a:xfrm>
            <a:off x="10914865" y="1928561"/>
            <a:ext cx="311304" cy="369332"/>
          </a:xfrm>
          <a:prstGeom prst="rect">
            <a:avLst/>
          </a:prstGeom>
          <a:noFill/>
        </p:spPr>
        <p:txBody>
          <a:bodyPr wrap="none" rtlCol="0">
            <a:spAutoFit/>
          </a:bodyPr>
          <a:lstStyle/>
          <a:p>
            <a:r>
              <a:rPr lang="en-US" dirty="0" smtClean="0">
                <a:solidFill>
                  <a:srgbClr val="000000"/>
                </a:solidFill>
              </a:rPr>
              <a:t>3</a:t>
            </a:r>
            <a:endParaRPr lang="en-US" dirty="0">
              <a:solidFill>
                <a:srgbClr val="000000"/>
              </a:solidFill>
            </a:endParaRPr>
          </a:p>
        </p:txBody>
      </p:sp>
      <p:sp>
        <p:nvSpPr>
          <p:cNvPr id="22" name="TextBox 21"/>
          <p:cNvSpPr txBox="1"/>
          <p:nvPr/>
        </p:nvSpPr>
        <p:spPr>
          <a:xfrm>
            <a:off x="11523940" y="1667411"/>
            <a:ext cx="314510" cy="369332"/>
          </a:xfrm>
          <a:prstGeom prst="rect">
            <a:avLst/>
          </a:prstGeom>
          <a:noFill/>
        </p:spPr>
        <p:txBody>
          <a:bodyPr wrap="none" rtlCol="0">
            <a:spAutoFit/>
          </a:bodyPr>
          <a:lstStyle/>
          <a:p>
            <a:r>
              <a:rPr lang="en-US" dirty="0" smtClean="0">
                <a:solidFill>
                  <a:srgbClr val="000000"/>
                </a:solidFill>
              </a:rPr>
              <a:t>4</a:t>
            </a:r>
            <a:endParaRPr lang="en-US" dirty="0">
              <a:solidFill>
                <a:srgbClr val="000000"/>
              </a:solidFill>
            </a:endParaRPr>
          </a:p>
        </p:txBody>
      </p:sp>
      <p:sp>
        <p:nvSpPr>
          <p:cNvPr id="23" name="TextBox 22"/>
          <p:cNvSpPr txBox="1"/>
          <p:nvPr/>
        </p:nvSpPr>
        <p:spPr>
          <a:xfrm>
            <a:off x="9259379" y="3927460"/>
            <a:ext cx="284052" cy="369332"/>
          </a:xfrm>
          <a:prstGeom prst="rect">
            <a:avLst/>
          </a:prstGeom>
          <a:noFill/>
        </p:spPr>
        <p:txBody>
          <a:bodyPr wrap="none" rtlCol="0">
            <a:spAutoFit/>
          </a:bodyPr>
          <a:lstStyle/>
          <a:p>
            <a:r>
              <a:rPr lang="en-US" dirty="0" smtClean="0">
                <a:solidFill>
                  <a:srgbClr val="0066FF"/>
                </a:solidFill>
              </a:rPr>
              <a:t>1</a:t>
            </a:r>
            <a:endParaRPr lang="en-US" dirty="0">
              <a:solidFill>
                <a:srgbClr val="0066FF"/>
              </a:solidFill>
            </a:endParaRPr>
          </a:p>
        </p:txBody>
      </p:sp>
      <p:sp>
        <p:nvSpPr>
          <p:cNvPr id="24" name="TextBox 23"/>
          <p:cNvSpPr txBox="1"/>
          <p:nvPr/>
        </p:nvSpPr>
        <p:spPr>
          <a:xfrm>
            <a:off x="9892936" y="3405686"/>
            <a:ext cx="312906" cy="369332"/>
          </a:xfrm>
          <a:prstGeom prst="rect">
            <a:avLst/>
          </a:prstGeom>
          <a:noFill/>
        </p:spPr>
        <p:txBody>
          <a:bodyPr wrap="none" rtlCol="0">
            <a:spAutoFit/>
          </a:bodyPr>
          <a:lstStyle/>
          <a:p>
            <a:r>
              <a:rPr lang="en-US" dirty="0">
                <a:solidFill>
                  <a:srgbClr val="0066FF"/>
                </a:solidFill>
              </a:rPr>
              <a:t>2</a:t>
            </a:r>
          </a:p>
        </p:txBody>
      </p:sp>
      <p:sp>
        <p:nvSpPr>
          <p:cNvPr id="25" name="TextBox 24"/>
          <p:cNvSpPr txBox="1"/>
          <p:nvPr/>
        </p:nvSpPr>
        <p:spPr>
          <a:xfrm>
            <a:off x="10322682" y="3221889"/>
            <a:ext cx="311304" cy="369332"/>
          </a:xfrm>
          <a:prstGeom prst="rect">
            <a:avLst/>
          </a:prstGeom>
          <a:noFill/>
        </p:spPr>
        <p:txBody>
          <a:bodyPr wrap="none" rtlCol="0">
            <a:spAutoFit/>
          </a:bodyPr>
          <a:lstStyle/>
          <a:p>
            <a:r>
              <a:rPr lang="en-US" dirty="0">
                <a:solidFill>
                  <a:srgbClr val="0066FF"/>
                </a:solidFill>
              </a:rPr>
              <a:t>3</a:t>
            </a:r>
          </a:p>
        </p:txBody>
      </p:sp>
      <p:sp>
        <p:nvSpPr>
          <p:cNvPr id="26" name="TextBox 25"/>
          <p:cNvSpPr txBox="1"/>
          <p:nvPr/>
        </p:nvSpPr>
        <p:spPr>
          <a:xfrm>
            <a:off x="10703777" y="2810537"/>
            <a:ext cx="314510" cy="369332"/>
          </a:xfrm>
          <a:prstGeom prst="rect">
            <a:avLst/>
          </a:prstGeom>
          <a:noFill/>
        </p:spPr>
        <p:txBody>
          <a:bodyPr wrap="none" rtlCol="0">
            <a:spAutoFit/>
          </a:bodyPr>
          <a:lstStyle/>
          <a:p>
            <a:r>
              <a:rPr lang="en-US" dirty="0">
                <a:solidFill>
                  <a:srgbClr val="0066FF"/>
                </a:solidFill>
              </a:rPr>
              <a:t>4</a:t>
            </a:r>
          </a:p>
        </p:txBody>
      </p:sp>
      <p:sp>
        <p:nvSpPr>
          <p:cNvPr id="27" name="TextBox 26"/>
          <p:cNvSpPr txBox="1"/>
          <p:nvPr/>
        </p:nvSpPr>
        <p:spPr>
          <a:xfrm>
            <a:off x="11457135" y="2380531"/>
            <a:ext cx="306494" cy="369332"/>
          </a:xfrm>
          <a:prstGeom prst="rect">
            <a:avLst/>
          </a:prstGeom>
          <a:noFill/>
        </p:spPr>
        <p:txBody>
          <a:bodyPr wrap="none" rtlCol="0">
            <a:spAutoFit/>
          </a:bodyPr>
          <a:lstStyle/>
          <a:p>
            <a:r>
              <a:rPr lang="en-US" dirty="0">
                <a:solidFill>
                  <a:srgbClr val="0066FF"/>
                </a:solidFill>
              </a:rPr>
              <a:t>5</a:t>
            </a:r>
          </a:p>
        </p:txBody>
      </p:sp>
      <p:sp>
        <p:nvSpPr>
          <p:cNvPr id="28" name="TextBox 27"/>
          <p:cNvSpPr txBox="1"/>
          <p:nvPr/>
        </p:nvSpPr>
        <p:spPr>
          <a:xfrm>
            <a:off x="10374125" y="99933"/>
            <a:ext cx="1805104" cy="954107"/>
          </a:xfrm>
          <a:prstGeom prst="rect">
            <a:avLst/>
          </a:prstGeom>
          <a:noFill/>
          <a:ln>
            <a:solidFill>
              <a:srgbClr val="0066FF"/>
            </a:solidFill>
          </a:ln>
        </p:spPr>
        <p:txBody>
          <a:bodyPr wrap="square" rtlCol="0">
            <a:spAutoFit/>
          </a:bodyPr>
          <a:lstStyle/>
          <a:p>
            <a:pPr algn="ctr"/>
            <a:r>
              <a:rPr lang="en-US" sz="1400" dirty="0" smtClean="0">
                <a:solidFill>
                  <a:srgbClr val="0066FF"/>
                </a:solidFill>
              </a:rPr>
              <a:t>Adding the 2 links together adds </a:t>
            </a:r>
          </a:p>
          <a:p>
            <a:pPr algn="ctr"/>
            <a:r>
              <a:rPr lang="en-US" sz="1400" dirty="0" smtClean="0">
                <a:solidFill>
                  <a:srgbClr val="0066FF"/>
                </a:solidFill>
              </a:rPr>
              <a:t>6 constraints </a:t>
            </a:r>
          </a:p>
          <a:p>
            <a:pPr algn="ctr"/>
            <a:r>
              <a:rPr lang="en-US" sz="1400" dirty="0" smtClean="0">
                <a:solidFill>
                  <a:srgbClr val="0066FF"/>
                </a:solidFill>
              </a:rPr>
              <a:t>(</a:t>
            </a:r>
            <a:r>
              <a:rPr lang="en-US" sz="1400" dirty="0" err="1" smtClean="0">
                <a:solidFill>
                  <a:srgbClr val="0066FF"/>
                </a:solidFill>
              </a:rPr>
              <a:t>x,y,z</a:t>
            </a:r>
            <a:r>
              <a:rPr lang="en-US" sz="1400" dirty="0" smtClean="0">
                <a:solidFill>
                  <a:srgbClr val="0066FF"/>
                </a:solidFill>
              </a:rPr>
              <a:t>) + orientation</a:t>
            </a:r>
            <a:endParaRPr lang="en-US" sz="1400" dirty="0">
              <a:solidFill>
                <a:srgbClr val="0066FF"/>
              </a:solidFill>
            </a:endParaRPr>
          </a:p>
        </p:txBody>
      </p:sp>
    </p:spTree>
    <p:extLst>
      <p:ext uri="{BB962C8B-B14F-4D97-AF65-F5344CB8AC3E}">
        <p14:creationId xmlns:p14="http://schemas.microsoft.com/office/powerpoint/2010/main" val="1662299302"/>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Robot Challenge Teams</a:t>
            </a:r>
            <a:endParaRPr lang="en-US" dirty="0"/>
          </a:p>
        </p:txBody>
      </p:sp>
      <p:sp>
        <p:nvSpPr>
          <p:cNvPr id="3" name="Vertical Text Placeholder 2"/>
          <p:cNvSpPr>
            <a:spLocks noGrp="1"/>
          </p:cNvSpPr>
          <p:nvPr>
            <p:ph type="body" orient="vert" idx="1"/>
          </p:nvPr>
        </p:nvSpPr>
        <p:spPr>
          <a:xfrm>
            <a:off x="404663" y="1252836"/>
            <a:ext cx="11167120" cy="4795836"/>
          </a:xfrm>
        </p:spPr>
        <p:txBody>
          <a:bodyPr>
            <a:normAutofit/>
          </a:bodyPr>
          <a:lstStyle/>
          <a:p>
            <a:r>
              <a:rPr lang="en-US" sz="2800" dirty="0" smtClean="0"/>
              <a:t>Form Mobile Robot Challenge Teams of 4-5 members.</a:t>
            </a:r>
          </a:p>
          <a:p>
            <a:r>
              <a:rPr lang="en-US" sz="2800" dirty="0" smtClean="0"/>
              <a:t>Determine a Team Name and 1 contact person.</a:t>
            </a:r>
          </a:p>
          <a:p>
            <a:r>
              <a:rPr lang="en-US" sz="2800" dirty="0" smtClean="0"/>
              <a:t>Further details will follow on </a:t>
            </a:r>
            <a:r>
              <a:rPr lang="en-US" sz="2800" dirty="0" err="1" smtClean="0"/>
              <a:t>Brightspace</a:t>
            </a:r>
            <a:r>
              <a:rPr lang="en-US" sz="2800" smtClean="0"/>
              <a:t>. </a:t>
            </a:r>
            <a:endParaRPr lang="en-US" sz="2800" dirty="0"/>
          </a:p>
        </p:txBody>
      </p:sp>
    </p:spTree>
    <p:extLst>
      <p:ext uri="{BB962C8B-B14F-4D97-AF65-F5344CB8AC3E}">
        <p14:creationId xmlns:p14="http://schemas.microsoft.com/office/powerpoint/2010/main" val="3659983016"/>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01290" y="640499"/>
            <a:ext cx="3093637" cy="2642989"/>
          </a:xfrm>
          <a:prstGeom prst="rect">
            <a:avLst/>
          </a:prstGeom>
        </p:spPr>
      </p:pic>
      <p:pic>
        <p:nvPicPr>
          <p:cNvPr id="8" name="Picture 7"/>
          <p:cNvPicPr>
            <a:picLocks noChangeAspect="1"/>
          </p:cNvPicPr>
          <p:nvPr/>
        </p:nvPicPr>
        <p:blipFill>
          <a:blip r:embed="rId4"/>
          <a:stretch>
            <a:fillRect/>
          </a:stretch>
        </p:blipFill>
        <p:spPr>
          <a:xfrm>
            <a:off x="5584023" y="2636912"/>
            <a:ext cx="3066341" cy="2408149"/>
          </a:xfrm>
          <a:prstGeom prst="rect">
            <a:avLst/>
          </a:prstGeom>
        </p:spPr>
      </p:pic>
      <p:sp>
        <p:nvSpPr>
          <p:cNvPr id="2" name="Title 1"/>
          <p:cNvSpPr>
            <a:spLocks noGrp="1"/>
          </p:cNvSpPr>
          <p:nvPr>
            <p:ph type="title"/>
          </p:nvPr>
        </p:nvSpPr>
        <p:spPr/>
        <p:txBody>
          <a:bodyPr/>
          <a:lstStyle/>
          <a:p>
            <a:r>
              <a:rPr lang="en-US" dirty="0" smtClean="0"/>
              <a:t>Organization and Overview</a:t>
            </a:r>
            <a:endParaRPr lang="en-US" dirty="0"/>
          </a:p>
        </p:txBody>
      </p:sp>
      <p:sp>
        <p:nvSpPr>
          <p:cNvPr id="3" name="Vertical Text Placeholder 2"/>
          <p:cNvSpPr>
            <a:spLocks noGrp="1"/>
          </p:cNvSpPr>
          <p:nvPr>
            <p:ph type="body" orient="vert" idx="1"/>
          </p:nvPr>
        </p:nvSpPr>
        <p:spPr>
          <a:xfrm>
            <a:off x="404663" y="1252836"/>
            <a:ext cx="6846640" cy="5056484"/>
          </a:xfrm>
        </p:spPr>
        <p:txBody>
          <a:bodyPr>
            <a:normAutofit fontScale="47500" lnSpcReduction="20000"/>
          </a:bodyPr>
          <a:lstStyle/>
          <a:p>
            <a:pPr marL="0" indent="0">
              <a:lnSpc>
                <a:spcPct val="120000"/>
              </a:lnSpc>
              <a:spcBef>
                <a:spcPts val="0"/>
              </a:spcBef>
              <a:spcAft>
                <a:spcPts val="0"/>
              </a:spcAft>
              <a:buNone/>
            </a:pPr>
            <a:r>
              <a:rPr lang="en-US" b="1" dirty="0" smtClean="0"/>
              <a:t>Period</a:t>
            </a:r>
            <a:r>
              <a:rPr lang="en-US" b="1" dirty="0"/>
              <a:t>: </a:t>
            </a:r>
            <a:r>
              <a:rPr lang="en-US" dirty="0" smtClean="0"/>
              <a:t>	February 7</a:t>
            </a:r>
            <a:r>
              <a:rPr lang="en-US" baseline="30000" dirty="0" smtClean="0"/>
              <a:t>th</a:t>
            </a:r>
            <a:r>
              <a:rPr lang="en-US" dirty="0" smtClean="0"/>
              <a:t> – May 23</a:t>
            </a:r>
            <a:r>
              <a:rPr lang="en-US" baseline="30000" dirty="0" smtClean="0"/>
              <a:t>rd</a:t>
            </a:r>
            <a:r>
              <a:rPr lang="en-US" dirty="0" smtClean="0"/>
              <a:t> 2022</a:t>
            </a:r>
            <a:endParaRPr lang="en-US" dirty="0"/>
          </a:p>
          <a:p>
            <a:pPr marL="0" indent="0">
              <a:lnSpc>
                <a:spcPct val="120000"/>
              </a:lnSpc>
              <a:spcBef>
                <a:spcPts val="0"/>
              </a:spcBef>
              <a:spcAft>
                <a:spcPts val="0"/>
              </a:spcAft>
              <a:buNone/>
            </a:pPr>
            <a:r>
              <a:rPr lang="en-US" b="1" dirty="0"/>
              <a:t>Time:  </a:t>
            </a:r>
            <a:r>
              <a:rPr lang="en-US" dirty="0" smtClean="0"/>
              <a:t>	Monday 16.15 – 18.00</a:t>
            </a:r>
            <a:endParaRPr lang="en-US" dirty="0"/>
          </a:p>
          <a:p>
            <a:pPr marL="0" indent="0">
              <a:lnSpc>
                <a:spcPct val="120000"/>
              </a:lnSpc>
              <a:spcBef>
                <a:spcPts val="0"/>
              </a:spcBef>
              <a:spcAft>
                <a:spcPts val="0"/>
              </a:spcAft>
              <a:buNone/>
            </a:pPr>
            <a:r>
              <a:rPr lang="en-US" b="1" dirty="0"/>
              <a:t>Place:  </a:t>
            </a:r>
            <a:r>
              <a:rPr lang="en-US" dirty="0" smtClean="0"/>
              <a:t>	Room 407 - 409</a:t>
            </a:r>
          </a:p>
          <a:p>
            <a:pPr marL="0" indent="0">
              <a:lnSpc>
                <a:spcPct val="120000"/>
              </a:lnSpc>
              <a:spcBef>
                <a:spcPts val="0"/>
              </a:spcBef>
              <a:spcAft>
                <a:spcPts val="0"/>
              </a:spcAft>
              <a:buNone/>
            </a:pPr>
            <a:r>
              <a:rPr lang="en-US" b="1" dirty="0" smtClean="0"/>
              <a:t>Lecturer: </a:t>
            </a:r>
            <a:r>
              <a:rPr lang="en-US" dirty="0" smtClean="0"/>
              <a:t>	Erwin </a:t>
            </a:r>
            <a:r>
              <a:rPr lang="en-US" dirty="0"/>
              <a:t>M. Bakker ( </a:t>
            </a:r>
            <a:r>
              <a:rPr lang="en-US" dirty="0" smtClean="0">
                <a:hlinkClick r:id="rId5"/>
              </a:rPr>
              <a:t>erwin@liacs.nl</a:t>
            </a:r>
            <a:r>
              <a:rPr lang="en-US" dirty="0" smtClean="0"/>
              <a:t> )</a:t>
            </a:r>
            <a:endParaRPr lang="en-US" dirty="0"/>
          </a:p>
          <a:p>
            <a:pPr marL="0" indent="0">
              <a:lnSpc>
                <a:spcPct val="120000"/>
              </a:lnSpc>
              <a:spcBef>
                <a:spcPts val="0"/>
              </a:spcBef>
              <a:spcAft>
                <a:spcPts val="0"/>
              </a:spcAft>
              <a:buNone/>
            </a:pPr>
            <a:r>
              <a:rPr lang="en-US" b="1" dirty="0"/>
              <a:t>A</a:t>
            </a:r>
            <a:r>
              <a:rPr lang="en-US" b="1" dirty="0" smtClean="0"/>
              <a:t>ssistant: </a:t>
            </a:r>
            <a:r>
              <a:rPr lang="en-US" dirty="0" smtClean="0"/>
              <a:t>	</a:t>
            </a:r>
            <a:r>
              <a:rPr lang="en-US" dirty="0"/>
              <a:t>Hainan Yu (</a:t>
            </a:r>
            <a:r>
              <a:rPr lang="en-US" dirty="0" smtClean="0">
                <a:hlinkClick r:id="rId6"/>
              </a:rPr>
              <a:t>h.yu@liacs.leidenuniv.nl</a:t>
            </a:r>
            <a:r>
              <a:rPr lang="en-US" dirty="0" smtClean="0"/>
              <a:t> )</a:t>
            </a:r>
            <a:endParaRPr lang="en-US" dirty="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dirty="0" smtClean="0"/>
              <a:t>NB Register on </a:t>
            </a:r>
            <a:r>
              <a:rPr lang="en-US" dirty="0" err="1" smtClean="0"/>
              <a:t>Brightspace</a:t>
            </a:r>
            <a:endParaRPr lang="en-US" dirty="0" smtClean="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b="1" dirty="0" smtClean="0"/>
              <a:t>Schedule:</a:t>
            </a:r>
            <a:endParaRPr lang="en-US" b="1" dirty="0"/>
          </a:p>
          <a:p>
            <a:pPr marL="0" indent="0">
              <a:lnSpc>
                <a:spcPct val="120000"/>
              </a:lnSpc>
              <a:spcBef>
                <a:spcPts val="0"/>
              </a:spcBef>
              <a:spcAft>
                <a:spcPts val="0"/>
              </a:spcAft>
              <a:buNone/>
            </a:pPr>
            <a:r>
              <a:rPr lang="en-US" sz="2500" dirty="0"/>
              <a:t>7</a:t>
            </a:r>
            <a:r>
              <a:rPr lang="en-US" sz="2500" dirty="0" smtClean="0"/>
              <a:t>-2 </a:t>
            </a:r>
            <a:r>
              <a:rPr lang="en-US" sz="2500" dirty="0"/>
              <a:t>	 Introduction and Overview</a:t>
            </a:r>
          </a:p>
          <a:p>
            <a:pPr marL="0" indent="0">
              <a:lnSpc>
                <a:spcPct val="120000"/>
              </a:lnSpc>
              <a:spcBef>
                <a:spcPts val="0"/>
              </a:spcBef>
              <a:spcAft>
                <a:spcPts val="0"/>
              </a:spcAft>
              <a:buNone/>
            </a:pPr>
            <a:r>
              <a:rPr lang="en-US" sz="2500" dirty="0" smtClean="0"/>
              <a:t>14-2 </a:t>
            </a:r>
            <a:r>
              <a:rPr lang="en-US" sz="2500" dirty="0"/>
              <a:t>	 </a:t>
            </a:r>
            <a:r>
              <a:rPr lang="en-US" sz="2500" dirty="0" smtClean="0"/>
              <a:t>Locomotion </a:t>
            </a:r>
            <a:r>
              <a:rPr lang="en-US" sz="2500" dirty="0"/>
              <a:t>and Inverse </a:t>
            </a:r>
            <a:r>
              <a:rPr lang="en-US" sz="2500" dirty="0" smtClean="0"/>
              <a:t>Kinematics</a:t>
            </a:r>
            <a:endParaRPr lang="en-US" sz="2500" dirty="0"/>
          </a:p>
          <a:p>
            <a:pPr marL="0" indent="0">
              <a:lnSpc>
                <a:spcPct val="120000"/>
              </a:lnSpc>
              <a:spcBef>
                <a:spcPts val="0"/>
              </a:spcBef>
              <a:spcAft>
                <a:spcPts val="0"/>
              </a:spcAft>
              <a:buNone/>
            </a:pPr>
            <a:r>
              <a:rPr lang="en-US" sz="2500" dirty="0" smtClean="0"/>
              <a:t>21-2 </a:t>
            </a:r>
            <a:r>
              <a:rPr lang="en-US" sz="2500" dirty="0"/>
              <a:t>	 Robotics Sensors and Image Processing</a:t>
            </a:r>
          </a:p>
          <a:p>
            <a:pPr marL="0" indent="0">
              <a:lnSpc>
                <a:spcPct val="120000"/>
              </a:lnSpc>
              <a:spcBef>
                <a:spcPts val="0"/>
              </a:spcBef>
              <a:spcAft>
                <a:spcPts val="0"/>
              </a:spcAft>
              <a:buNone/>
            </a:pPr>
            <a:r>
              <a:rPr lang="en-US" sz="2500" dirty="0" smtClean="0"/>
              <a:t>28-2 	</a:t>
            </a:r>
            <a:r>
              <a:rPr lang="en-US" sz="2500" dirty="0"/>
              <a:t> </a:t>
            </a:r>
            <a:r>
              <a:rPr lang="en-US" sz="2500" dirty="0" smtClean="0"/>
              <a:t>SLAM + SLAM Workshop</a:t>
            </a:r>
            <a:endParaRPr lang="en-US" sz="2500" dirty="0"/>
          </a:p>
          <a:p>
            <a:pPr marL="0" indent="0">
              <a:lnSpc>
                <a:spcPct val="120000"/>
              </a:lnSpc>
              <a:spcBef>
                <a:spcPts val="0"/>
              </a:spcBef>
              <a:spcAft>
                <a:spcPts val="0"/>
              </a:spcAft>
              <a:buNone/>
            </a:pPr>
            <a:r>
              <a:rPr lang="en-US" sz="2500" b="1" dirty="0" smtClean="0">
                <a:solidFill>
                  <a:srgbClr val="0066FF"/>
                </a:solidFill>
              </a:rPr>
              <a:t>7-3 </a:t>
            </a:r>
            <a:r>
              <a:rPr lang="en-US" sz="2500" b="1" dirty="0">
                <a:solidFill>
                  <a:srgbClr val="0066FF"/>
                </a:solidFill>
              </a:rPr>
              <a:t>	</a:t>
            </a:r>
            <a:r>
              <a:rPr lang="en-US" sz="2500" b="1" dirty="0" smtClean="0">
                <a:solidFill>
                  <a:srgbClr val="0066FF"/>
                </a:solidFill>
              </a:rPr>
              <a:t> Mobile Robot Challenge Introduction</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14-3 </a:t>
            </a:r>
            <a:r>
              <a:rPr lang="en-US" sz="2500" b="1" dirty="0">
                <a:solidFill>
                  <a:srgbClr val="0066FF"/>
                </a:solidFill>
              </a:rPr>
              <a:t>	 Project Proposals </a:t>
            </a:r>
            <a:r>
              <a:rPr lang="en-US" sz="2500" b="1" dirty="0" smtClean="0">
                <a:solidFill>
                  <a:srgbClr val="0066FF"/>
                </a:solidFill>
              </a:rPr>
              <a:t>I (presentation </a:t>
            </a:r>
            <a:r>
              <a:rPr lang="en-US" sz="2500" b="1" dirty="0">
                <a:solidFill>
                  <a:srgbClr val="0066FF"/>
                </a:solidFill>
              </a:rPr>
              <a:t>by students)</a:t>
            </a:r>
          </a:p>
          <a:p>
            <a:pPr marL="0" indent="0">
              <a:lnSpc>
                <a:spcPct val="120000"/>
              </a:lnSpc>
              <a:spcBef>
                <a:spcPts val="0"/>
              </a:spcBef>
              <a:spcAft>
                <a:spcPts val="0"/>
              </a:spcAft>
              <a:buNone/>
            </a:pPr>
            <a:r>
              <a:rPr lang="en-US" sz="2500" b="1" dirty="0" smtClean="0">
                <a:solidFill>
                  <a:srgbClr val="0066FF"/>
                </a:solidFill>
              </a:rPr>
              <a:t>21-3 </a:t>
            </a:r>
            <a:r>
              <a:rPr lang="en-US" sz="2500" b="1" dirty="0">
                <a:solidFill>
                  <a:srgbClr val="0066FF"/>
                </a:solidFill>
              </a:rPr>
              <a:t>	 </a:t>
            </a:r>
            <a:r>
              <a:rPr lang="en-US" sz="2500" b="1" dirty="0" smtClean="0">
                <a:solidFill>
                  <a:srgbClr val="0066FF"/>
                </a:solidFill>
              </a:rPr>
              <a:t>Project Proposals II (presentation by students)</a:t>
            </a:r>
            <a:endParaRPr lang="en-US" sz="2500" b="1" dirty="0">
              <a:solidFill>
                <a:srgbClr val="0066FF"/>
              </a:solidFill>
            </a:endParaRPr>
          </a:p>
          <a:p>
            <a:pPr marL="0" indent="0">
              <a:lnSpc>
                <a:spcPct val="120000"/>
              </a:lnSpc>
              <a:spcBef>
                <a:spcPts val="0"/>
              </a:spcBef>
              <a:spcAft>
                <a:spcPts val="0"/>
              </a:spcAft>
              <a:buNone/>
            </a:pPr>
            <a:r>
              <a:rPr lang="en-US" sz="2500" dirty="0" smtClean="0"/>
              <a:t>28-3 </a:t>
            </a:r>
            <a:r>
              <a:rPr lang="en-US" sz="2500" dirty="0"/>
              <a:t>	 Robotics </a:t>
            </a:r>
            <a:r>
              <a:rPr lang="en-US" sz="2500" dirty="0" smtClean="0"/>
              <a:t>Vision</a:t>
            </a:r>
            <a:endParaRPr lang="en-US" sz="2500" dirty="0"/>
          </a:p>
          <a:p>
            <a:pPr marL="0" indent="0">
              <a:lnSpc>
                <a:spcPct val="120000"/>
              </a:lnSpc>
              <a:spcBef>
                <a:spcPts val="0"/>
              </a:spcBef>
              <a:spcAft>
                <a:spcPts val="0"/>
              </a:spcAft>
              <a:buNone/>
            </a:pPr>
            <a:r>
              <a:rPr lang="en-US" sz="2500" dirty="0" smtClean="0"/>
              <a:t>4-4 </a:t>
            </a:r>
            <a:r>
              <a:rPr lang="en-US" sz="2500" dirty="0"/>
              <a:t>	 </a:t>
            </a:r>
            <a:r>
              <a:rPr lang="en-US" sz="2500" dirty="0" smtClean="0"/>
              <a:t>Robotics Reinforcement Learning</a:t>
            </a:r>
            <a:endParaRPr lang="en-US" sz="2500" dirty="0"/>
          </a:p>
          <a:p>
            <a:pPr marL="0" indent="0">
              <a:lnSpc>
                <a:spcPct val="120000"/>
              </a:lnSpc>
              <a:spcBef>
                <a:spcPts val="0"/>
              </a:spcBef>
              <a:spcAft>
                <a:spcPts val="0"/>
              </a:spcAft>
              <a:buNone/>
            </a:pPr>
            <a:r>
              <a:rPr lang="en-US" sz="2500" dirty="0" smtClean="0"/>
              <a:t>11-4 </a:t>
            </a:r>
            <a:r>
              <a:rPr lang="en-US" sz="2500" dirty="0"/>
              <a:t>	 Robotics Reinforcement Learning Workshop II</a:t>
            </a:r>
          </a:p>
          <a:p>
            <a:pPr marL="0" indent="0">
              <a:lnSpc>
                <a:spcPct val="120000"/>
              </a:lnSpc>
              <a:spcBef>
                <a:spcPts val="0"/>
              </a:spcBef>
              <a:spcAft>
                <a:spcPts val="0"/>
              </a:spcAft>
              <a:buNone/>
            </a:pPr>
            <a:r>
              <a:rPr lang="en-US" sz="2500" dirty="0" smtClean="0"/>
              <a:t>18-4 </a:t>
            </a:r>
            <a:r>
              <a:rPr lang="en-US" sz="2500" dirty="0"/>
              <a:t>	 </a:t>
            </a:r>
            <a:r>
              <a:rPr lang="en-US" sz="2500" dirty="0" smtClean="0"/>
              <a:t>No Class (Eastern)</a:t>
            </a:r>
            <a:endParaRPr lang="en-US" sz="2500" dirty="0"/>
          </a:p>
          <a:p>
            <a:pPr marL="0" indent="0">
              <a:lnSpc>
                <a:spcPct val="120000"/>
              </a:lnSpc>
              <a:spcBef>
                <a:spcPts val="0"/>
              </a:spcBef>
              <a:spcAft>
                <a:spcPts val="0"/>
              </a:spcAft>
              <a:buNone/>
            </a:pPr>
            <a:r>
              <a:rPr lang="en-US" sz="2500" dirty="0" smtClean="0"/>
              <a:t>25-4 </a:t>
            </a:r>
            <a:r>
              <a:rPr lang="en-US" sz="2500" dirty="0"/>
              <a:t>	 Project Progress </a:t>
            </a:r>
            <a:r>
              <a:rPr lang="en-US" sz="2500" dirty="0" smtClean="0"/>
              <a:t>I </a:t>
            </a:r>
            <a:r>
              <a:rPr lang="en-US" sz="2500" dirty="0"/>
              <a:t>(presentations by students)</a:t>
            </a:r>
          </a:p>
          <a:p>
            <a:pPr marL="0" indent="0">
              <a:lnSpc>
                <a:spcPct val="120000"/>
              </a:lnSpc>
              <a:spcBef>
                <a:spcPts val="0"/>
              </a:spcBef>
              <a:spcAft>
                <a:spcPts val="0"/>
              </a:spcAft>
              <a:buNone/>
            </a:pPr>
            <a:r>
              <a:rPr lang="en-US" sz="2500" dirty="0" smtClean="0"/>
              <a:t>2-5 </a:t>
            </a:r>
            <a:r>
              <a:rPr lang="en-US" sz="2500" dirty="0"/>
              <a:t>	 Project Progress II (presentations by students</a:t>
            </a:r>
            <a:r>
              <a:rPr lang="en-US" sz="2500" dirty="0" smtClean="0"/>
              <a:t>)</a:t>
            </a:r>
            <a:endParaRPr lang="en-US" sz="2500" dirty="0"/>
          </a:p>
          <a:p>
            <a:pPr marL="0" indent="0">
              <a:lnSpc>
                <a:spcPct val="120000"/>
              </a:lnSpc>
              <a:spcBef>
                <a:spcPts val="0"/>
              </a:spcBef>
              <a:spcAft>
                <a:spcPts val="0"/>
              </a:spcAft>
              <a:buNone/>
            </a:pPr>
            <a:r>
              <a:rPr lang="en-US" sz="2500" b="1" dirty="0">
                <a:solidFill>
                  <a:srgbClr val="0066FF"/>
                </a:solidFill>
              </a:rPr>
              <a:t>9</a:t>
            </a:r>
            <a:r>
              <a:rPr lang="en-US" sz="2500" b="1" dirty="0" smtClean="0">
                <a:solidFill>
                  <a:srgbClr val="0066FF"/>
                </a:solidFill>
              </a:rPr>
              <a:t>-5 </a:t>
            </a:r>
            <a:r>
              <a:rPr lang="en-US" sz="2500" b="1" dirty="0">
                <a:solidFill>
                  <a:srgbClr val="0066FF"/>
                </a:solidFill>
              </a:rPr>
              <a:t>	 </a:t>
            </a:r>
            <a:r>
              <a:rPr lang="en-US" sz="2500" b="1" dirty="0" smtClean="0">
                <a:solidFill>
                  <a:srgbClr val="0066FF"/>
                </a:solidFill>
              </a:rPr>
              <a:t>Mobile Robot Challenge</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16-5	 Project Demos I</a:t>
            </a:r>
          </a:p>
          <a:p>
            <a:pPr marL="0" indent="0">
              <a:lnSpc>
                <a:spcPct val="120000"/>
              </a:lnSpc>
              <a:spcBef>
                <a:spcPts val="0"/>
              </a:spcBef>
              <a:spcAft>
                <a:spcPts val="0"/>
              </a:spcAft>
              <a:buNone/>
            </a:pPr>
            <a:r>
              <a:rPr lang="en-US" sz="2500" b="1" dirty="0" smtClean="0">
                <a:solidFill>
                  <a:srgbClr val="0066FF"/>
                </a:solidFill>
              </a:rPr>
              <a:t>23-5 </a:t>
            </a:r>
            <a:r>
              <a:rPr lang="en-US" sz="2500" b="1" dirty="0">
                <a:solidFill>
                  <a:srgbClr val="0066FF"/>
                </a:solidFill>
              </a:rPr>
              <a:t>	 </a:t>
            </a:r>
            <a:r>
              <a:rPr lang="en-US" sz="2500" b="1" dirty="0" smtClean="0">
                <a:solidFill>
                  <a:srgbClr val="0066FF"/>
                </a:solidFill>
              </a:rPr>
              <a:t>Project Demos II</a:t>
            </a:r>
            <a:endParaRPr lang="en-US" sz="2500" b="1" dirty="0">
              <a:solidFill>
                <a:srgbClr val="0066FF"/>
              </a:solidFill>
            </a:endParaRPr>
          </a:p>
          <a:p>
            <a:pPr marL="0" indent="0">
              <a:lnSpc>
                <a:spcPct val="120000"/>
              </a:lnSpc>
              <a:spcBef>
                <a:spcPts val="0"/>
              </a:spcBef>
              <a:spcAft>
                <a:spcPts val="0"/>
              </a:spcAft>
              <a:buNone/>
            </a:pPr>
            <a:endParaRPr lang="en-US" dirty="0"/>
          </a:p>
          <a:p>
            <a:pPr marL="0" indent="0">
              <a:lnSpc>
                <a:spcPct val="120000"/>
              </a:lnSpc>
              <a:spcBef>
                <a:spcPts val="0"/>
              </a:spcBef>
              <a:spcAft>
                <a:spcPts val="0"/>
              </a:spcAft>
              <a:buNone/>
            </a:pPr>
            <a:r>
              <a:rPr lang="en-US" sz="3400" dirty="0"/>
              <a:t>Website: </a:t>
            </a:r>
            <a:r>
              <a:rPr lang="en-US" sz="3400" dirty="0">
                <a:hlinkClick r:id="rId7"/>
              </a:rPr>
              <a:t>http://liacs.leidenuniv.nl/~bakkerem2/robotics</a:t>
            </a:r>
            <a:r>
              <a:rPr lang="en-US" sz="3400" dirty="0" smtClean="0">
                <a:hlinkClick r:id="rId7"/>
              </a:rPr>
              <a:t>/</a:t>
            </a:r>
            <a:r>
              <a:rPr lang="en-US" sz="3400" dirty="0" smtClean="0"/>
              <a:t> </a:t>
            </a:r>
            <a:endParaRPr lang="en-US" sz="3400" dirty="0"/>
          </a:p>
        </p:txBody>
      </p:sp>
      <p:sp>
        <p:nvSpPr>
          <p:cNvPr id="5" name="Rectangle 4"/>
          <p:cNvSpPr/>
          <p:nvPr/>
        </p:nvSpPr>
        <p:spPr>
          <a:xfrm>
            <a:off x="6063469" y="4832763"/>
            <a:ext cx="5730218" cy="1569660"/>
          </a:xfrm>
          <a:prstGeom prst="rect">
            <a:avLst/>
          </a:prstGeom>
        </p:spPr>
        <p:txBody>
          <a:bodyPr wrap="square">
            <a:spAutoFit/>
          </a:bodyPr>
          <a:lstStyle/>
          <a:p>
            <a:pPr algn="just"/>
            <a:r>
              <a:rPr lang="en-US" sz="1600" dirty="0"/>
              <a:t>Grading (6 ECTS): </a:t>
            </a:r>
            <a:endParaRPr lang="en-US" sz="1600" dirty="0" smtClean="0"/>
          </a:p>
          <a:p>
            <a:pPr marL="285750" indent="-285750" algn="just">
              <a:buFont typeface="Arial" panose="020B0604020202020204" pitchFamily="34" charset="0"/>
              <a:buChar char="•"/>
            </a:pPr>
            <a:r>
              <a:rPr lang="en-US" sz="1600" dirty="0" smtClean="0"/>
              <a:t>Presentations </a:t>
            </a:r>
            <a:r>
              <a:rPr lang="en-US" sz="1600" dirty="0"/>
              <a:t>and Robotics Project (60% of grade). </a:t>
            </a:r>
            <a:endParaRPr lang="en-US" sz="1600" dirty="0" smtClean="0"/>
          </a:p>
          <a:p>
            <a:pPr marL="285750" indent="-285750" algn="just">
              <a:buFont typeface="Arial" panose="020B0604020202020204" pitchFamily="34" charset="0"/>
              <a:buChar char="•"/>
            </a:pPr>
            <a:r>
              <a:rPr lang="en-US" sz="1600" dirty="0" smtClean="0"/>
              <a:t>Class </a:t>
            </a:r>
            <a:r>
              <a:rPr lang="en-US" sz="1600" dirty="0"/>
              <a:t>discussions, attendance, workshops and assignments (40% of grade). </a:t>
            </a:r>
            <a:endParaRPr lang="en-US" sz="1600" dirty="0" smtClean="0"/>
          </a:p>
          <a:p>
            <a:pPr marL="285750" indent="-285750" algn="just">
              <a:buFont typeface="Arial" panose="020B0604020202020204" pitchFamily="34" charset="0"/>
              <a:buChar char="•"/>
            </a:pPr>
            <a:r>
              <a:rPr lang="en-US" sz="1600" dirty="0" smtClean="0"/>
              <a:t>It </a:t>
            </a:r>
            <a:r>
              <a:rPr lang="en-US" sz="1600" dirty="0"/>
              <a:t>is necessary to be at every class and to complete every </a:t>
            </a:r>
            <a:r>
              <a:rPr lang="en-US" sz="1600" dirty="0" smtClean="0"/>
              <a:t>workshop and assignment.</a:t>
            </a:r>
            <a:endParaRPr lang="en-US" sz="1600" dirty="0"/>
          </a:p>
        </p:txBody>
      </p:sp>
      <p:pic>
        <p:nvPicPr>
          <p:cNvPr id="6" name="Picture 5"/>
          <p:cNvPicPr>
            <a:picLocks noChangeAspect="1"/>
          </p:cNvPicPr>
          <p:nvPr/>
        </p:nvPicPr>
        <p:blipFill>
          <a:blip r:embed="rId8"/>
          <a:stretch>
            <a:fillRect/>
          </a:stretch>
        </p:blipFill>
        <p:spPr>
          <a:xfrm>
            <a:off x="7704894" y="237392"/>
            <a:ext cx="2878825" cy="1953673"/>
          </a:xfrm>
          <a:prstGeom prst="rect">
            <a:avLst/>
          </a:prstGeom>
        </p:spPr>
      </p:pic>
      <p:pic>
        <p:nvPicPr>
          <p:cNvPr id="7" name="Picture 6"/>
          <p:cNvPicPr>
            <a:picLocks noChangeAspect="1"/>
          </p:cNvPicPr>
          <p:nvPr/>
        </p:nvPicPr>
        <p:blipFill>
          <a:blip r:embed="rId9"/>
          <a:stretch>
            <a:fillRect/>
          </a:stretch>
        </p:blipFill>
        <p:spPr>
          <a:xfrm>
            <a:off x="8692372" y="2331505"/>
            <a:ext cx="3053357" cy="2260277"/>
          </a:xfrm>
          <a:prstGeom prst="rect">
            <a:avLst/>
          </a:prstGeom>
        </p:spPr>
      </p:pic>
    </p:spTree>
    <p:extLst>
      <p:ext uri="{BB962C8B-B14F-4D97-AF65-F5344CB8AC3E}">
        <p14:creationId xmlns:p14="http://schemas.microsoft.com/office/powerpoint/2010/main" val="3206393734"/>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Robotics Project Proposals Presentations</a:t>
            </a:r>
            <a:br>
              <a:rPr lang="en-US" dirty="0" smtClean="0"/>
            </a:br>
            <a:r>
              <a:rPr lang="en-US" sz="2800" b="0" dirty="0" smtClean="0"/>
              <a:t>Monday 14-3 2022 and 21-3 2022</a:t>
            </a:r>
            <a:endParaRPr lang="en-US" sz="2800" b="0" dirty="0"/>
          </a:p>
        </p:txBody>
      </p:sp>
      <p:sp>
        <p:nvSpPr>
          <p:cNvPr id="6" name="TextBox 5"/>
          <p:cNvSpPr txBox="1"/>
          <p:nvPr/>
        </p:nvSpPr>
        <p:spPr>
          <a:xfrm>
            <a:off x="404663" y="1268760"/>
            <a:ext cx="10807080" cy="5078313"/>
          </a:xfrm>
          <a:prstGeom prst="rect">
            <a:avLst/>
          </a:prstGeom>
          <a:noFill/>
        </p:spPr>
        <p:txBody>
          <a:bodyPr wrap="square" rtlCol="0">
            <a:spAutoFit/>
          </a:bodyPr>
          <a:lstStyle/>
          <a:p>
            <a:r>
              <a:rPr lang="en-US" dirty="0"/>
              <a:t>Present your Robotics Project Proposal during a </a:t>
            </a:r>
            <a:r>
              <a:rPr lang="en-US" b="1" dirty="0">
                <a:solidFill>
                  <a:srgbClr val="0066FF"/>
                </a:solidFill>
              </a:rPr>
              <a:t>5 minute (max) </a:t>
            </a:r>
            <a:r>
              <a:rPr lang="en-US" dirty="0"/>
              <a:t>talk. Clearly state the title of your project, the team members, your goals, how you will pursue them, what are the challenges and what at least can and should be delivered on the demo </a:t>
            </a:r>
            <a:r>
              <a:rPr lang="en-US" dirty="0" smtClean="0"/>
              <a:t>days: </a:t>
            </a:r>
            <a:r>
              <a:rPr lang="en-US" dirty="0" smtClean="0">
                <a:solidFill>
                  <a:srgbClr val="0066FF"/>
                </a:solidFill>
              </a:rPr>
              <a:t>May 16</a:t>
            </a:r>
            <a:r>
              <a:rPr lang="en-US" baseline="30000" dirty="0" smtClean="0">
                <a:solidFill>
                  <a:srgbClr val="0066FF"/>
                </a:solidFill>
              </a:rPr>
              <a:t>th</a:t>
            </a:r>
            <a:r>
              <a:rPr lang="en-US" dirty="0" smtClean="0">
                <a:solidFill>
                  <a:srgbClr val="0066FF"/>
                </a:solidFill>
              </a:rPr>
              <a:t> 2022 and May 23</a:t>
            </a:r>
            <a:r>
              <a:rPr lang="en-US" baseline="30000" dirty="0" smtClean="0">
                <a:solidFill>
                  <a:srgbClr val="0066FF"/>
                </a:solidFill>
              </a:rPr>
              <a:t>rd</a:t>
            </a:r>
            <a:r>
              <a:rPr lang="en-US" dirty="0" smtClean="0">
                <a:solidFill>
                  <a:srgbClr val="0066FF"/>
                </a:solidFill>
              </a:rPr>
              <a:t> 2022.</a:t>
            </a:r>
          </a:p>
          <a:p>
            <a:endParaRPr lang="en-US" dirty="0" smtClean="0"/>
          </a:p>
          <a:p>
            <a:r>
              <a:rPr lang="en-US" dirty="0" smtClean="0"/>
              <a:t>Note: Groups of 1-5 members are allowed.</a:t>
            </a:r>
          </a:p>
          <a:p>
            <a:endParaRPr lang="en-US" dirty="0" smtClean="0"/>
          </a:p>
          <a:p>
            <a:r>
              <a:rPr lang="en-US" dirty="0" smtClean="0"/>
              <a:t>The presentation should contain slides for:</a:t>
            </a:r>
          </a:p>
          <a:p>
            <a:pPr marL="342900" indent="-342900">
              <a:buFont typeface="+mj-lt"/>
              <a:buAutoNum type="arabicPeriod"/>
            </a:pPr>
            <a:r>
              <a:rPr lang="en-US" dirty="0" smtClean="0"/>
              <a:t>Title and group members.</a:t>
            </a:r>
          </a:p>
          <a:p>
            <a:pPr marL="342900" indent="-342900">
              <a:buFont typeface="+mj-lt"/>
              <a:buAutoNum type="arabicPeriod"/>
            </a:pPr>
            <a:r>
              <a:rPr lang="en-US" dirty="0" smtClean="0"/>
              <a:t>Goal of the project. </a:t>
            </a:r>
          </a:p>
          <a:p>
            <a:pPr marL="342900" indent="-342900">
              <a:buFont typeface="+mj-lt"/>
              <a:buAutoNum type="arabicPeriod"/>
            </a:pPr>
            <a:r>
              <a:rPr lang="en-US" dirty="0" smtClean="0"/>
              <a:t>How will you pursue these goals.</a:t>
            </a:r>
          </a:p>
          <a:p>
            <a:pPr marL="342900" indent="-342900">
              <a:buFont typeface="+mj-lt"/>
              <a:buAutoNum type="arabicPeriod"/>
            </a:pPr>
            <a:r>
              <a:rPr lang="en-US" dirty="0"/>
              <a:t>W</a:t>
            </a:r>
            <a:r>
              <a:rPr lang="en-US" dirty="0" smtClean="0"/>
              <a:t>hat </a:t>
            </a:r>
            <a:r>
              <a:rPr lang="en-US" dirty="0"/>
              <a:t>are the </a:t>
            </a:r>
            <a:r>
              <a:rPr lang="en-US" dirty="0" smtClean="0"/>
              <a:t>challenges. </a:t>
            </a:r>
            <a:endParaRPr lang="en-US" dirty="0"/>
          </a:p>
          <a:p>
            <a:pPr marL="342900" indent="-342900">
              <a:buFont typeface="+mj-lt"/>
              <a:buAutoNum type="arabicPeriod"/>
            </a:pPr>
            <a:r>
              <a:rPr lang="en-US" dirty="0" smtClean="0"/>
              <a:t>What </a:t>
            </a:r>
            <a:r>
              <a:rPr lang="en-US" dirty="0"/>
              <a:t>at least can and should be delivered on the demo </a:t>
            </a:r>
            <a:r>
              <a:rPr lang="en-US" dirty="0" smtClean="0"/>
              <a:t>days: </a:t>
            </a:r>
            <a:r>
              <a:rPr lang="en-US" dirty="0">
                <a:solidFill>
                  <a:srgbClr val="0066FF"/>
                </a:solidFill>
              </a:rPr>
              <a:t>May 16</a:t>
            </a:r>
            <a:r>
              <a:rPr lang="en-US" baseline="30000" dirty="0">
                <a:solidFill>
                  <a:srgbClr val="0066FF"/>
                </a:solidFill>
              </a:rPr>
              <a:t>th</a:t>
            </a:r>
            <a:r>
              <a:rPr lang="en-US" dirty="0">
                <a:solidFill>
                  <a:srgbClr val="0066FF"/>
                </a:solidFill>
              </a:rPr>
              <a:t> 2022 and May 23</a:t>
            </a:r>
            <a:r>
              <a:rPr lang="en-US" baseline="30000" dirty="0">
                <a:solidFill>
                  <a:srgbClr val="0066FF"/>
                </a:solidFill>
              </a:rPr>
              <a:t>rd</a:t>
            </a:r>
            <a:r>
              <a:rPr lang="en-US" dirty="0">
                <a:solidFill>
                  <a:srgbClr val="0066FF"/>
                </a:solidFill>
              </a:rPr>
              <a:t> 2022.</a:t>
            </a:r>
          </a:p>
          <a:p>
            <a:endParaRPr lang="en-US" dirty="0">
              <a:solidFill>
                <a:srgbClr val="0066FF"/>
              </a:solidFill>
            </a:endParaRPr>
          </a:p>
          <a:p>
            <a:r>
              <a:rPr lang="en-US" dirty="0">
                <a:solidFill>
                  <a:srgbClr val="0066FF"/>
                </a:solidFill>
              </a:rPr>
              <a:t>The LIACS Media Lab can support your project with some materials for your project. Please clearly state any materials that you would need for your proposal. </a:t>
            </a:r>
            <a:endParaRPr lang="en-US" dirty="0" smtClean="0">
              <a:solidFill>
                <a:srgbClr val="0066FF"/>
              </a:solidFill>
            </a:endParaRPr>
          </a:p>
          <a:p>
            <a:r>
              <a:rPr lang="en-US" dirty="0" smtClean="0">
                <a:solidFill>
                  <a:srgbClr val="0066FF"/>
                </a:solidFill>
              </a:rPr>
              <a:t>Please note </a:t>
            </a:r>
            <a:r>
              <a:rPr lang="en-US" dirty="0">
                <a:solidFill>
                  <a:srgbClr val="0066FF"/>
                </a:solidFill>
              </a:rPr>
              <a:t>that these materials are limited so </a:t>
            </a:r>
            <a:r>
              <a:rPr lang="en-US" dirty="0" smtClean="0">
                <a:solidFill>
                  <a:srgbClr val="0066FF"/>
                </a:solidFill>
              </a:rPr>
              <a:t>project </a:t>
            </a:r>
            <a:r>
              <a:rPr lang="en-US" dirty="0">
                <a:solidFill>
                  <a:srgbClr val="0066FF"/>
                </a:solidFill>
              </a:rPr>
              <a:t>goals may need to be adjusted accordingly</a:t>
            </a:r>
            <a:r>
              <a:rPr lang="en-US" dirty="0" smtClean="0">
                <a:solidFill>
                  <a:srgbClr val="0066FF"/>
                </a:solidFill>
              </a:rPr>
              <a:t>.</a:t>
            </a:r>
          </a:p>
          <a:p>
            <a:endParaRPr lang="en-US" dirty="0">
              <a:solidFill>
                <a:srgbClr val="0066FF"/>
              </a:solidFill>
            </a:endParaRPr>
          </a:p>
          <a:p>
            <a:r>
              <a:rPr lang="en-US" dirty="0">
                <a:solidFill>
                  <a:srgbClr val="0066FF"/>
                </a:solidFill>
              </a:rPr>
              <a:t>Each presentation will be followed by a short class discussion.</a:t>
            </a:r>
          </a:p>
        </p:txBody>
      </p:sp>
    </p:spTree>
    <p:extLst>
      <p:ext uri="{BB962C8B-B14F-4D97-AF65-F5344CB8AC3E}">
        <p14:creationId xmlns:p14="http://schemas.microsoft.com/office/powerpoint/2010/main" val="2156458925"/>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Projects</a:t>
            </a:r>
            <a:endParaRPr lang="en-US" dirty="0"/>
          </a:p>
        </p:txBody>
      </p:sp>
      <p:sp>
        <p:nvSpPr>
          <p:cNvPr id="5" name="TextBox 4"/>
          <p:cNvSpPr txBox="1"/>
          <p:nvPr/>
        </p:nvSpPr>
        <p:spPr>
          <a:xfrm>
            <a:off x="554559" y="1412776"/>
            <a:ext cx="5920073" cy="3970318"/>
          </a:xfrm>
          <a:prstGeom prst="rect">
            <a:avLst/>
          </a:prstGeom>
          <a:noFill/>
        </p:spPr>
        <p:txBody>
          <a:bodyPr wrap="square" rtlCol="0">
            <a:spAutoFit/>
          </a:bodyPr>
          <a:lstStyle/>
          <a:p>
            <a:pPr marL="342900" indent="-342900">
              <a:buFont typeface="+mj-lt"/>
              <a:buAutoNum type="arabicPeriod"/>
            </a:pPr>
            <a:r>
              <a:rPr lang="en-US" dirty="0" smtClean="0"/>
              <a:t>Evolutionary </a:t>
            </a:r>
            <a:r>
              <a:rPr lang="en-US" dirty="0"/>
              <a:t>Locomotion </a:t>
            </a:r>
          </a:p>
          <a:p>
            <a:pPr marL="342900" indent="-342900">
              <a:buFont typeface="+mj-lt"/>
              <a:buAutoNum type="arabicPeriod"/>
            </a:pPr>
            <a:r>
              <a:rPr lang="en-US" dirty="0" smtClean="0"/>
              <a:t>Nao </a:t>
            </a:r>
            <a:r>
              <a:rPr lang="en-US" dirty="0"/>
              <a:t>plays Tic-Tac-Toe </a:t>
            </a:r>
          </a:p>
          <a:p>
            <a:pPr marL="342900" indent="-342900">
              <a:buFont typeface="+mj-lt"/>
              <a:buAutoNum type="arabicPeriod"/>
            </a:pPr>
            <a:r>
              <a:rPr lang="en-US" dirty="0" smtClean="0"/>
              <a:t>Slam </a:t>
            </a:r>
            <a:r>
              <a:rPr lang="en-US" dirty="0"/>
              <a:t>Robot Project. </a:t>
            </a:r>
          </a:p>
          <a:p>
            <a:pPr marL="342900" indent="-342900">
              <a:buFont typeface="+mj-lt"/>
              <a:buAutoNum type="arabicPeriod"/>
            </a:pPr>
            <a:r>
              <a:rPr lang="en-US" dirty="0" smtClean="0"/>
              <a:t>Dolphin </a:t>
            </a:r>
            <a:r>
              <a:rPr lang="en-US" dirty="0"/>
              <a:t>Drone: Drone Recognition and Maneuvering with Hoops. </a:t>
            </a:r>
          </a:p>
          <a:p>
            <a:pPr marL="342900" indent="-342900">
              <a:buFont typeface="+mj-lt"/>
              <a:buAutoNum type="arabicPeriod"/>
            </a:pPr>
            <a:r>
              <a:rPr lang="en-US" dirty="0" smtClean="0"/>
              <a:t>Delivery </a:t>
            </a:r>
            <a:r>
              <a:rPr lang="en-US" dirty="0"/>
              <a:t>Drone. </a:t>
            </a:r>
          </a:p>
          <a:p>
            <a:pPr marL="342900" indent="-342900">
              <a:buFont typeface="+mj-lt"/>
              <a:buAutoNum type="arabicPeriod"/>
            </a:pPr>
            <a:r>
              <a:rPr lang="en-US" dirty="0" smtClean="0"/>
              <a:t>Programming </a:t>
            </a:r>
            <a:r>
              <a:rPr lang="en-US" dirty="0"/>
              <a:t>a NAO to play a tune using a xylophone. </a:t>
            </a:r>
          </a:p>
          <a:p>
            <a:pPr marL="342900" indent="-342900">
              <a:buFont typeface="+mj-lt"/>
              <a:buAutoNum type="arabicPeriod"/>
            </a:pPr>
            <a:r>
              <a:rPr lang="en-US" dirty="0" smtClean="0"/>
              <a:t>Floor </a:t>
            </a:r>
            <a:r>
              <a:rPr lang="en-US" dirty="0"/>
              <a:t>mapping with Swarm Robotics </a:t>
            </a:r>
          </a:p>
          <a:p>
            <a:pPr marL="342900" indent="-342900">
              <a:buFont typeface="+mj-lt"/>
              <a:buAutoNum type="arabicPeriod"/>
            </a:pPr>
            <a:r>
              <a:rPr lang="en-US" dirty="0" err="1" smtClean="0"/>
              <a:t>Tootballing</a:t>
            </a:r>
            <a:r>
              <a:rPr lang="en-US" dirty="0" smtClean="0"/>
              <a:t> </a:t>
            </a:r>
            <a:r>
              <a:rPr lang="en-US" dirty="0" err="1"/>
              <a:t>Yetiborg</a:t>
            </a:r>
            <a:r>
              <a:rPr lang="en-US" dirty="0"/>
              <a:t> </a:t>
            </a:r>
          </a:p>
          <a:p>
            <a:pPr marL="342900" indent="-342900">
              <a:buFont typeface="+mj-lt"/>
              <a:buAutoNum type="arabicPeriod"/>
            </a:pPr>
            <a:r>
              <a:rPr lang="en-US" dirty="0" smtClean="0"/>
              <a:t>Cat </a:t>
            </a:r>
            <a:r>
              <a:rPr lang="en-US" dirty="0"/>
              <a:t>Flap Opening Based on Audio/Video/RFID </a:t>
            </a:r>
          </a:p>
          <a:p>
            <a:pPr marL="342900" indent="-342900">
              <a:buFont typeface="+mj-lt"/>
              <a:buAutoNum type="arabicPeriod"/>
            </a:pPr>
            <a:r>
              <a:rPr lang="en-US" dirty="0" err="1" smtClean="0"/>
              <a:t>DrawBot</a:t>
            </a:r>
            <a:endParaRPr lang="en-US" dirty="0"/>
          </a:p>
          <a:p>
            <a:pPr marL="342900" indent="-342900">
              <a:buFont typeface="+mj-lt"/>
              <a:buAutoNum type="arabicPeriod"/>
            </a:pPr>
            <a:r>
              <a:rPr lang="en-US" dirty="0" smtClean="0"/>
              <a:t>Traffic </a:t>
            </a:r>
            <a:r>
              <a:rPr lang="en-US" dirty="0"/>
              <a:t>coordination (simulation). </a:t>
            </a:r>
          </a:p>
          <a:p>
            <a:pPr marL="342900" indent="-342900">
              <a:buFont typeface="+mj-lt"/>
              <a:buAutoNum type="arabicPeriod"/>
            </a:pPr>
            <a:r>
              <a:rPr lang="en-US" dirty="0" smtClean="0"/>
              <a:t>Plane </a:t>
            </a:r>
            <a:r>
              <a:rPr lang="en-US" dirty="0"/>
              <a:t>filling curves (simulation). </a:t>
            </a:r>
          </a:p>
        </p:txBody>
      </p:sp>
      <p:sp>
        <p:nvSpPr>
          <p:cNvPr id="7" name="Rectangle 6"/>
          <p:cNvSpPr/>
          <p:nvPr/>
        </p:nvSpPr>
        <p:spPr>
          <a:xfrm>
            <a:off x="6471181" y="1412776"/>
            <a:ext cx="4968552" cy="3416320"/>
          </a:xfrm>
          <a:prstGeom prst="rect">
            <a:avLst/>
          </a:prstGeom>
        </p:spPr>
        <p:txBody>
          <a:bodyPr wrap="square">
            <a:spAutoFit/>
          </a:bodyPr>
          <a:lstStyle/>
          <a:p>
            <a:pPr marL="342900" indent="-342900">
              <a:buAutoNum type="arabicPeriod"/>
            </a:pPr>
            <a:r>
              <a:rPr lang="en-US" dirty="0" err="1" smtClean="0"/>
              <a:t>AimBot</a:t>
            </a:r>
            <a:endParaRPr lang="en-US" dirty="0" smtClean="0"/>
          </a:p>
          <a:p>
            <a:pPr marL="342900" indent="-342900">
              <a:buAutoNum type="arabicPeriod"/>
            </a:pPr>
            <a:r>
              <a:rPr lang="en-US" dirty="0" smtClean="0"/>
              <a:t>Artificial Muscles</a:t>
            </a:r>
          </a:p>
          <a:p>
            <a:pPr marL="342900" indent="-342900">
              <a:buAutoNum type="arabicPeriod"/>
            </a:pPr>
            <a:r>
              <a:rPr lang="en-US" dirty="0" smtClean="0"/>
              <a:t>Ball Tracking Car</a:t>
            </a:r>
          </a:p>
          <a:p>
            <a:pPr marL="342900" indent="-342900">
              <a:buAutoNum type="arabicPeriod"/>
            </a:pPr>
            <a:r>
              <a:rPr lang="en-US" dirty="0" err="1" smtClean="0"/>
              <a:t>BorrelBot</a:t>
            </a:r>
            <a:endParaRPr lang="en-US" dirty="0" smtClean="0"/>
          </a:p>
          <a:p>
            <a:pPr marL="342900" indent="-342900">
              <a:buAutoNum type="arabicPeriod"/>
            </a:pPr>
            <a:r>
              <a:rPr lang="en-US" dirty="0" smtClean="0"/>
              <a:t>Fetch Bot</a:t>
            </a:r>
          </a:p>
          <a:p>
            <a:pPr marL="342900" indent="-342900">
              <a:buAutoNum type="arabicPeriod"/>
            </a:pPr>
            <a:r>
              <a:rPr lang="en-US" dirty="0" smtClean="0"/>
              <a:t>Floor Mapping Robot</a:t>
            </a:r>
          </a:p>
          <a:p>
            <a:pPr marL="342900" indent="-342900">
              <a:buAutoNum type="arabicPeriod"/>
            </a:pPr>
            <a:r>
              <a:rPr lang="en-US" dirty="0" smtClean="0"/>
              <a:t>Gesture Control </a:t>
            </a:r>
            <a:r>
              <a:rPr lang="en-US" dirty="0" err="1" smtClean="0"/>
              <a:t>Pachenko</a:t>
            </a:r>
            <a:endParaRPr lang="en-US" dirty="0" smtClean="0"/>
          </a:p>
          <a:p>
            <a:pPr marL="342900" indent="-342900">
              <a:buAutoNum type="arabicPeriod"/>
            </a:pPr>
            <a:r>
              <a:rPr lang="en-US" dirty="0" smtClean="0"/>
              <a:t>Hexapod</a:t>
            </a:r>
          </a:p>
          <a:p>
            <a:pPr marL="342900" indent="-342900">
              <a:buAutoNum type="arabicPeriod"/>
            </a:pPr>
            <a:r>
              <a:rPr lang="en-US" dirty="0" smtClean="0"/>
              <a:t>Nao Pose</a:t>
            </a:r>
          </a:p>
          <a:p>
            <a:pPr marL="342900" indent="-342900">
              <a:buAutoNum type="arabicPeriod"/>
            </a:pPr>
            <a:r>
              <a:rPr lang="en-US" dirty="0" smtClean="0"/>
              <a:t>Position Estimation</a:t>
            </a:r>
          </a:p>
          <a:p>
            <a:pPr marL="342900" indent="-342900">
              <a:buAutoNum type="arabicPeriod"/>
            </a:pPr>
            <a:r>
              <a:rPr lang="en-US" dirty="0" smtClean="0"/>
              <a:t>Race Car Training</a:t>
            </a:r>
          </a:p>
          <a:p>
            <a:pPr marL="342900" indent="-342900">
              <a:buAutoNum type="arabicPeriod"/>
            </a:pPr>
            <a:r>
              <a:rPr lang="en-US" dirty="0" smtClean="0"/>
              <a:t>Face Touch</a:t>
            </a:r>
            <a:endParaRPr lang="en-US" dirty="0"/>
          </a:p>
        </p:txBody>
      </p:sp>
    </p:spTree>
    <p:extLst>
      <p:ext uri="{BB962C8B-B14F-4D97-AF65-F5344CB8AC3E}">
        <p14:creationId xmlns:p14="http://schemas.microsoft.com/office/powerpoint/2010/main" val="3106133916"/>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5" name="Rectangle 4"/>
          <p:cNvSpPr/>
          <p:nvPr/>
        </p:nvSpPr>
        <p:spPr>
          <a:xfrm>
            <a:off x="1030145" y="1052736"/>
            <a:ext cx="10513168" cy="5355312"/>
          </a:xfrm>
          <a:prstGeom prst="rect">
            <a:avLst/>
          </a:prstGeom>
        </p:spPr>
        <p:txBody>
          <a:bodyPr wrap="square">
            <a:spAutoFit/>
          </a:bodyPr>
          <a:lstStyle/>
          <a:p>
            <a:endParaRPr lang="en-US" dirty="0" smtClean="0"/>
          </a:p>
          <a:p>
            <a:r>
              <a:rPr lang="en-US" b="1" dirty="0" smtClean="0"/>
              <a:t>SLAM</a:t>
            </a:r>
          </a:p>
          <a:p>
            <a:endParaRPr lang="en-US" dirty="0" smtClean="0"/>
          </a:p>
          <a:p>
            <a:pPr marL="457200" indent="-457200">
              <a:buFont typeface="+mj-lt"/>
              <a:buAutoNum type="arabicPeriod"/>
            </a:pPr>
            <a:r>
              <a:rPr lang="en-US" dirty="0" smtClean="0"/>
              <a:t>M. </a:t>
            </a:r>
            <a:r>
              <a:rPr lang="en-US" dirty="0" err="1" smtClean="0"/>
              <a:t>Sualeh</a:t>
            </a:r>
            <a:r>
              <a:rPr lang="en-US" dirty="0" smtClean="0"/>
              <a:t>, G.-W. Kim, Simultaneous </a:t>
            </a:r>
            <a:r>
              <a:rPr lang="en-US" dirty="0"/>
              <a:t>Localization and Mapping in the Epoch of Semantics: </a:t>
            </a:r>
            <a:r>
              <a:rPr lang="en-US" dirty="0" smtClean="0"/>
              <a:t>A Survey,</a:t>
            </a:r>
            <a:r>
              <a:rPr lang="en-US" dirty="0"/>
              <a:t> International Journal of Control, Automation and Systems 17(3) (2019) </a:t>
            </a:r>
            <a:r>
              <a:rPr lang="en-US" dirty="0" smtClean="0"/>
              <a:t>729-742. </a:t>
            </a:r>
          </a:p>
          <a:p>
            <a:pPr marL="457200" indent="-457200">
              <a:buFont typeface="+mj-lt"/>
              <a:buAutoNum type="arabicPeriod"/>
            </a:pPr>
            <a:r>
              <a:rPr lang="en-US" dirty="0" smtClean="0"/>
              <a:t>W. Hess, D. Kohler, H. Rapp, D. </a:t>
            </a:r>
            <a:r>
              <a:rPr lang="en-US" dirty="0" err="1" smtClean="0"/>
              <a:t>Andor</a:t>
            </a:r>
            <a:r>
              <a:rPr lang="en-US" dirty="0" smtClean="0"/>
              <a:t>, Real-Time </a:t>
            </a:r>
            <a:r>
              <a:rPr lang="en-US" dirty="0"/>
              <a:t>Loop Closure in 2D LIDAR SLAM, Published in: 2016 IEEE International Conference on Robotics and Automation (ICRA</a:t>
            </a:r>
            <a:r>
              <a:rPr lang="en-US" dirty="0" smtClean="0"/>
              <a:t>).</a:t>
            </a:r>
          </a:p>
          <a:p>
            <a:pPr marL="457200" indent="-457200">
              <a:buFont typeface="+mj-lt"/>
              <a:buAutoNum type="arabicPeriod"/>
            </a:pPr>
            <a:r>
              <a:rPr lang="en-US" dirty="0"/>
              <a:t>X. Chen et al., </a:t>
            </a:r>
            <a:r>
              <a:rPr lang="en-US" dirty="0" err="1"/>
              <a:t>OverlapNet</a:t>
            </a:r>
            <a:r>
              <a:rPr lang="en-US" dirty="0"/>
              <a:t>: Loop Closing for Lidar-based SLAM, May 2021</a:t>
            </a:r>
            <a:r>
              <a:rPr lang="en-US" dirty="0" smtClean="0"/>
              <a:t>.</a:t>
            </a:r>
          </a:p>
          <a:p>
            <a:pPr marL="457200" indent="-457200">
              <a:buFont typeface="+mj-lt"/>
              <a:buAutoNum type="arabicPeriod"/>
            </a:pPr>
            <a:r>
              <a:rPr lang="en-US" dirty="0" smtClean="0"/>
              <a:t>E.R. van der Zande, An Introduction to 2D Lidar SLAM, December 2021.</a:t>
            </a:r>
          </a:p>
          <a:p>
            <a:pPr marL="457200" indent="-457200">
              <a:buFont typeface="+mj-lt"/>
              <a:buAutoNum type="arabicPeriod"/>
            </a:pPr>
            <a:r>
              <a:rPr lang="en-US" dirty="0" smtClean="0"/>
              <a:t>S. </a:t>
            </a:r>
            <a:r>
              <a:rPr lang="en-US" dirty="0" err="1" smtClean="0"/>
              <a:t>Sumikura</a:t>
            </a:r>
            <a:r>
              <a:rPr lang="en-US" dirty="0" smtClean="0"/>
              <a:t> et al., </a:t>
            </a:r>
            <a:r>
              <a:rPr lang="en-US" dirty="0" err="1" smtClean="0"/>
              <a:t>OpenVSLAM</a:t>
            </a:r>
            <a:r>
              <a:rPr lang="en-US" dirty="0"/>
              <a:t>: A Versatile Visual SLAM </a:t>
            </a:r>
            <a:r>
              <a:rPr lang="en-US" dirty="0" smtClean="0"/>
              <a:t>Framework, 2019.</a:t>
            </a:r>
          </a:p>
          <a:p>
            <a:pPr marL="457200" indent="-457200">
              <a:buFont typeface="+mj-lt"/>
              <a:buAutoNum type="arabicPeriod"/>
            </a:pPr>
            <a:r>
              <a:rPr lang="en-US" dirty="0" smtClean="0"/>
              <a:t>G. Liu et al. DMS-SLAM</a:t>
            </a:r>
            <a:r>
              <a:rPr lang="en-US" dirty="0"/>
              <a:t>: A General Visual SLAM System </a:t>
            </a:r>
            <a:r>
              <a:rPr lang="en-US" dirty="0" smtClean="0"/>
              <a:t>for Dynamic </a:t>
            </a:r>
            <a:r>
              <a:rPr lang="en-US" dirty="0"/>
              <a:t>Scenes with Multiple </a:t>
            </a:r>
            <a:r>
              <a:rPr lang="en-US" dirty="0" smtClean="0"/>
              <a:t>Sensors, Sensors, 2019.</a:t>
            </a:r>
          </a:p>
          <a:p>
            <a:pPr marL="457200" indent="-457200">
              <a:buFont typeface="+mj-lt"/>
              <a:buAutoNum type="arabicPeriod"/>
            </a:pPr>
            <a:endParaRPr lang="en-US" dirty="0"/>
          </a:p>
          <a:p>
            <a:r>
              <a:rPr lang="en-US" dirty="0" err="1" smtClean="0"/>
              <a:t>Yetiborg</a:t>
            </a:r>
            <a:r>
              <a:rPr lang="en-US" dirty="0" smtClean="0"/>
              <a:t> Challenge</a:t>
            </a:r>
          </a:p>
          <a:p>
            <a:endParaRPr lang="en-US" dirty="0" smtClean="0"/>
          </a:p>
          <a:p>
            <a:pPr marL="342900" indent="-342900">
              <a:buFont typeface="+mj-lt"/>
              <a:buAutoNum type="arabicPeriod"/>
            </a:pPr>
            <a:r>
              <a:rPr lang="en-US" dirty="0"/>
              <a:t>https://navoshta.com/detecting-road-features/ by Alex </a:t>
            </a:r>
            <a:r>
              <a:rPr lang="en-US" dirty="0" err="1"/>
              <a:t>Staravoitau</a:t>
            </a:r>
            <a:endParaRPr lang="en-US" dirty="0"/>
          </a:p>
          <a:p>
            <a:pPr marL="342900" indent="-342900">
              <a:buFont typeface="+mj-lt"/>
              <a:buAutoNum type="arabicPeriod"/>
            </a:pPr>
            <a:r>
              <a:rPr lang="en-US" dirty="0"/>
              <a:t>OpenCV.org</a:t>
            </a:r>
          </a:p>
          <a:p>
            <a:endParaRPr lang="en-US" dirty="0"/>
          </a:p>
          <a:p>
            <a:pPr marL="457200" indent="-457200">
              <a:buFont typeface="+mj-lt"/>
              <a:buAutoNum type="arabicPeriod"/>
            </a:pPr>
            <a:endParaRPr lang="en-US" dirty="0"/>
          </a:p>
        </p:txBody>
      </p:sp>
    </p:spTree>
    <p:extLst>
      <p:ext uri="{BB962C8B-B14F-4D97-AF65-F5344CB8AC3E}">
        <p14:creationId xmlns:p14="http://schemas.microsoft.com/office/powerpoint/2010/main" val="495330149"/>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4294967295"/>
          </p:nvPr>
        </p:nvSpPr>
        <p:spPr>
          <a:xfrm>
            <a:off x="2" y="-1"/>
            <a:ext cx="12198349" cy="4521941"/>
          </a:xfrm>
        </p:spPr>
        <p:txBody>
          <a:bodyPr/>
          <a:lstStyle/>
          <a:p>
            <a:endParaRPr lang="nl-NL"/>
          </a:p>
        </p:txBody>
      </p:sp>
      <p:sp>
        <p:nvSpPr>
          <p:cNvPr id="2" name="Tijdelijke aanduiding voor tekst 1"/>
          <p:cNvSpPr>
            <a:spLocks noGrp="1"/>
          </p:cNvSpPr>
          <p:nvPr>
            <p:ph type="body" sz="quarter" idx="12"/>
          </p:nvPr>
        </p:nvSpPr>
        <p:spPr/>
        <p:txBody>
          <a:bodyPr/>
          <a:lstStyle/>
          <a:p>
            <a:endParaRPr lang="nl-NL"/>
          </a:p>
        </p:txBody>
      </p:sp>
      <p:sp>
        <p:nvSpPr>
          <p:cNvPr id="6" name="Titel 5"/>
          <p:cNvSpPr>
            <a:spLocks noGrp="1"/>
          </p:cNvSpPr>
          <p:nvPr>
            <p:ph type="title"/>
          </p:nvPr>
        </p:nvSpPr>
        <p:spPr/>
        <p:txBody>
          <a:bodyPr/>
          <a:lstStyle/>
          <a:p>
            <a:r>
              <a:rPr lang="nl-NL" dirty="0" err="1" smtClean="0"/>
              <a:t>Robotics</a:t>
            </a:r>
            <a:endParaRPr lang="nl-NL" dirty="0"/>
          </a:p>
        </p:txBody>
      </p:sp>
    </p:spTree>
    <p:extLst>
      <p:ext uri="{BB962C8B-B14F-4D97-AF65-F5344CB8AC3E}">
        <p14:creationId xmlns:p14="http://schemas.microsoft.com/office/powerpoint/2010/main" val="2526835830"/>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Image Processing using </a:t>
            </a:r>
            <a:r>
              <a:rPr lang="en-US" dirty="0" err="1" smtClean="0">
                <a:solidFill>
                  <a:schemeClr val="bg1"/>
                </a:solidFill>
              </a:rPr>
              <a:t>OpenCV</a:t>
            </a:r>
            <a:endParaRPr lang="en-US" dirty="0">
              <a:solidFill>
                <a:schemeClr val="bg1"/>
              </a:solidFill>
            </a:endParaRPr>
          </a:p>
        </p:txBody>
      </p:sp>
      <p:sp>
        <p:nvSpPr>
          <p:cNvPr id="3" name="Vertical Text Placeholder 2"/>
          <p:cNvSpPr>
            <a:spLocks noGrp="1"/>
          </p:cNvSpPr>
          <p:nvPr>
            <p:ph type="body" orient="vert" idx="1"/>
          </p:nvPr>
        </p:nvSpPr>
        <p:spPr>
          <a:xfrm>
            <a:off x="404663" y="1252836"/>
            <a:ext cx="11389024" cy="5056484"/>
          </a:xfrm>
        </p:spPr>
        <p:txBody>
          <a:bodyPr>
            <a:normAutofit fontScale="32500" lnSpcReduction="20000"/>
          </a:bodyPr>
          <a:lstStyle/>
          <a:p>
            <a:pPr marL="0" indent="0">
              <a:buNone/>
            </a:pPr>
            <a:r>
              <a:rPr lang="en-US" sz="6200" dirty="0" smtClean="0">
                <a:solidFill>
                  <a:srgbClr val="FFFF00"/>
                </a:solidFill>
              </a:rPr>
              <a:t>Core module: </a:t>
            </a:r>
            <a:r>
              <a:rPr lang="en-US" sz="4400" dirty="0" smtClean="0">
                <a:solidFill>
                  <a:schemeClr val="bg1"/>
                </a:solidFill>
              </a:rPr>
              <a:t>the </a:t>
            </a:r>
            <a:r>
              <a:rPr lang="en-US" sz="4400" dirty="0">
                <a:solidFill>
                  <a:schemeClr val="bg1"/>
                </a:solidFill>
              </a:rPr>
              <a:t>basic building blocks of this </a:t>
            </a:r>
            <a:r>
              <a:rPr lang="en-US" sz="4400" dirty="0" smtClean="0">
                <a:solidFill>
                  <a:schemeClr val="bg1"/>
                </a:solidFill>
              </a:rPr>
              <a:t>library for manipulating </a:t>
            </a:r>
            <a:r>
              <a:rPr lang="en-US" sz="4400" dirty="0">
                <a:solidFill>
                  <a:schemeClr val="bg1"/>
                </a:solidFill>
              </a:rPr>
              <a:t>the images on a pixel </a:t>
            </a:r>
            <a:r>
              <a:rPr lang="en-US" sz="4400" dirty="0" smtClean="0">
                <a:solidFill>
                  <a:schemeClr val="bg1"/>
                </a:solidFill>
              </a:rPr>
              <a:t>level.</a:t>
            </a:r>
          </a:p>
          <a:p>
            <a:pPr marL="0" indent="0">
              <a:buNone/>
            </a:pPr>
            <a:r>
              <a:rPr lang="en-US" sz="6200" dirty="0" err="1">
                <a:solidFill>
                  <a:srgbClr val="FFFF00"/>
                </a:solidFill>
              </a:rPr>
              <a:t>I</a:t>
            </a:r>
            <a:r>
              <a:rPr lang="en-US" sz="6200" dirty="0" err="1" smtClean="0">
                <a:solidFill>
                  <a:srgbClr val="FFFF00"/>
                </a:solidFill>
              </a:rPr>
              <a:t>mgproc</a:t>
            </a:r>
            <a:r>
              <a:rPr lang="en-US" sz="6200" dirty="0" smtClean="0">
                <a:solidFill>
                  <a:srgbClr val="FFFF00"/>
                </a:solidFill>
              </a:rPr>
              <a:t> module:  </a:t>
            </a:r>
            <a:r>
              <a:rPr lang="en-US" sz="4400" dirty="0" smtClean="0">
                <a:solidFill>
                  <a:schemeClr val="bg1"/>
                </a:solidFill>
              </a:rPr>
              <a:t>the </a:t>
            </a:r>
            <a:r>
              <a:rPr lang="en-US" sz="4400" dirty="0">
                <a:solidFill>
                  <a:schemeClr val="bg1"/>
                </a:solidFill>
              </a:rPr>
              <a:t>image processing (manipulation) functions inside </a:t>
            </a:r>
            <a:r>
              <a:rPr lang="en-US" sz="4400" dirty="0" err="1" smtClean="0">
                <a:solidFill>
                  <a:schemeClr val="bg1"/>
                </a:solidFill>
              </a:rPr>
              <a:t>OpenCV</a:t>
            </a:r>
            <a:r>
              <a:rPr lang="en-US" sz="4400" dirty="0" smtClean="0">
                <a:solidFill>
                  <a:schemeClr val="bg1"/>
                </a:solidFill>
              </a:rPr>
              <a:t>.</a:t>
            </a:r>
          </a:p>
          <a:p>
            <a:pPr marL="0" indent="0">
              <a:buNone/>
            </a:pPr>
            <a:r>
              <a:rPr lang="en-US" sz="4400" dirty="0" smtClean="0">
                <a:solidFill>
                  <a:schemeClr val="bg1"/>
                </a:solidFill>
              </a:rPr>
              <a:t>High </a:t>
            </a:r>
            <a:r>
              <a:rPr lang="en-US" sz="4400" dirty="0">
                <a:solidFill>
                  <a:schemeClr val="bg1"/>
                </a:solidFill>
              </a:rPr>
              <a:t>Level GUI and Media (</a:t>
            </a:r>
            <a:r>
              <a:rPr lang="en-US" sz="4400" dirty="0" err="1">
                <a:solidFill>
                  <a:schemeClr val="bg1"/>
                </a:solidFill>
              </a:rPr>
              <a:t>highgui</a:t>
            </a:r>
            <a:r>
              <a:rPr lang="en-US" sz="4400" dirty="0">
                <a:solidFill>
                  <a:schemeClr val="bg1"/>
                </a:solidFill>
              </a:rPr>
              <a:t> module</a:t>
            </a:r>
            <a:r>
              <a:rPr lang="en-US" sz="4400" dirty="0" smtClean="0">
                <a:solidFill>
                  <a:schemeClr val="bg1"/>
                </a:solidFill>
              </a:rPr>
              <a:t>)</a:t>
            </a:r>
            <a:endParaRPr lang="en-US" sz="4400" dirty="0">
              <a:solidFill>
                <a:schemeClr val="bg1"/>
              </a:solidFill>
            </a:endParaRPr>
          </a:p>
          <a:p>
            <a:pPr marL="0" indent="0">
              <a:buNone/>
            </a:pPr>
            <a:r>
              <a:rPr lang="en-US" sz="4400" dirty="0" smtClean="0">
                <a:solidFill>
                  <a:schemeClr val="bg1"/>
                </a:solidFill>
              </a:rPr>
              <a:t>Image </a:t>
            </a:r>
            <a:r>
              <a:rPr lang="en-US" sz="4400" dirty="0">
                <a:solidFill>
                  <a:schemeClr val="bg1"/>
                </a:solidFill>
              </a:rPr>
              <a:t>Input and Output (</a:t>
            </a:r>
            <a:r>
              <a:rPr lang="en-US" sz="4400" dirty="0" err="1">
                <a:solidFill>
                  <a:schemeClr val="bg1"/>
                </a:solidFill>
              </a:rPr>
              <a:t>imgcodecs</a:t>
            </a:r>
            <a:r>
              <a:rPr lang="en-US" sz="4400" dirty="0">
                <a:solidFill>
                  <a:schemeClr val="bg1"/>
                </a:solidFill>
              </a:rPr>
              <a:t> module</a:t>
            </a:r>
            <a:r>
              <a:rPr lang="en-US" sz="4400" dirty="0" smtClean="0">
                <a:solidFill>
                  <a:schemeClr val="bg1"/>
                </a:solidFill>
              </a:rPr>
              <a:t>)</a:t>
            </a:r>
            <a:endParaRPr lang="en-US" sz="4400" dirty="0">
              <a:solidFill>
                <a:schemeClr val="bg1"/>
              </a:solidFill>
            </a:endParaRPr>
          </a:p>
          <a:p>
            <a:pPr marL="0" indent="0">
              <a:buNone/>
            </a:pPr>
            <a:r>
              <a:rPr lang="en-US" sz="4400" dirty="0" smtClean="0">
                <a:solidFill>
                  <a:schemeClr val="bg1"/>
                </a:solidFill>
              </a:rPr>
              <a:t>Video </a:t>
            </a:r>
            <a:r>
              <a:rPr lang="en-US" sz="4400" dirty="0">
                <a:solidFill>
                  <a:schemeClr val="bg1"/>
                </a:solidFill>
              </a:rPr>
              <a:t>Input and Output (</a:t>
            </a:r>
            <a:r>
              <a:rPr lang="en-US" sz="4400" dirty="0" err="1">
                <a:solidFill>
                  <a:schemeClr val="bg1"/>
                </a:solidFill>
              </a:rPr>
              <a:t>videoio</a:t>
            </a:r>
            <a:r>
              <a:rPr lang="en-US" sz="4400" dirty="0">
                <a:solidFill>
                  <a:schemeClr val="bg1"/>
                </a:solidFill>
              </a:rPr>
              <a:t> module</a:t>
            </a:r>
            <a:r>
              <a:rPr lang="en-US" sz="4400" dirty="0" smtClean="0">
                <a:solidFill>
                  <a:schemeClr val="bg1"/>
                </a:solidFill>
              </a:rPr>
              <a:t>)</a:t>
            </a:r>
            <a:endParaRPr lang="en-US" sz="4400" dirty="0">
              <a:solidFill>
                <a:schemeClr val="bg1"/>
              </a:solidFill>
            </a:endParaRPr>
          </a:p>
          <a:p>
            <a:pPr marL="0" indent="0">
              <a:buNone/>
            </a:pPr>
            <a:r>
              <a:rPr lang="en-US" sz="6200" dirty="0" smtClean="0">
                <a:solidFill>
                  <a:srgbClr val="FFFF00"/>
                </a:solidFill>
              </a:rPr>
              <a:t>Camera </a:t>
            </a:r>
            <a:r>
              <a:rPr lang="en-US" sz="6200" dirty="0">
                <a:solidFill>
                  <a:srgbClr val="FFFF00"/>
                </a:solidFill>
              </a:rPr>
              <a:t>calibration </a:t>
            </a:r>
            <a:r>
              <a:rPr lang="en-US" sz="4400" dirty="0">
                <a:solidFill>
                  <a:schemeClr val="bg1"/>
                </a:solidFill>
              </a:rPr>
              <a:t>and 3D reconstruction (calib3d module)</a:t>
            </a:r>
          </a:p>
          <a:p>
            <a:pPr marL="0" indent="0">
              <a:buNone/>
            </a:pPr>
            <a:r>
              <a:rPr lang="en-US" sz="6200" dirty="0" smtClean="0">
                <a:solidFill>
                  <a:srgbClr val="FFFF00"/>
                </a:solidFill>
              </a:rPr>
              <a:t>2D </a:t>
            </a:r>
            <a:r>
              <a:rPr lang="en-US" sz="6200" dirty="0">
                <a:solidFill>
                  <a:srgbClr val="FFFF00"/>
                </a:solidFill>
              </a:rPr>
              <a:t>Features framework </a:t>
            </a:r>
            <a:r>
              <a:rPr lang="en-US" sz="4400" dirty="0">
                <a:solidFill>
                  <a:schemeClr val="bg1"/>
                </a:solidFill>
              </a:rPr>
              <a:t>(feature2d module</a:t>
            </a:r>
            <a:r>
              <a:rPr lang="en-US" sz="4400" dirty="0" smtClean="0">
                <a:solidFill>
                  <a:schemeClr val="bg1"/>
                </a:solidFill>
              </a:rPr>
              <a:t>):  </a:t>
            </a:r>
            <a:r>
              <a:rPr lang="en-US" sz="4400" dirty="0">
                <a:solidFill>
                  <a:schemeClr val="bg1"/>
                </a:solidFill>
              </a:rPr>
              <a:t>feature points detectors, descriptors and matching framework found inside </a:t>
            </a:r>
            <a:r>
              <a:rPr lang="en-US" sz="4400" dirty="0" err="1">
                <a:solidFill>
                  <a:schemeClr val="bg1"/>
                </a:solidFill>
              </a:rPr>
              <a:t>OpenCV</a:t>
            </a:r>
            <a:r>
              <a:rPr lang="en-US" sz="4400" dirty="0" smtClean="0">
                <a:solidFill>
                  <a:schemeClr val="bg1"/>
                </a:solidFill>
              </a:rPr>
              <a:t>.</a:t>
            </a:r>
            <a:endParaRPr lang="en-US" sz="4400" dirty="0">
              <a:solidFill>
                <a:schemeClr val="bg1"/>
              </a:solidFill>
            </a:endParaRPr>
          </a:p>
          <a:p>
            <a:pPr marL="0" indent="0">
              <a:buNone/>
            </a:pPr>
            <a:r>
              <a:rPr lang="en-US" sz="4400" dirty="0" smtClean="0">
                <a:solidFill>
                  <a:schemeClr val="bg1"/>
                </a:solidFill>
              </a:rPr>
              <a:t>Video </a:t>
            </a:r>
            <a:r>
              <a:rPr lang="en-US" sz="4400" dirty="0">
                <a:solidFill>
                  <a:schemeClr val="bg1"/>
                </a:solidFill>
              </a:rPr>
              <a:t>analysis (video </a:t>
            </a:r>
            <a:r>
              <a:rPr lang="en-US" sz="4400" dirty="0" smtClean="0">
                <a:solidFill>
                  <a:schemeClr val="bg1"/>
                </a:solidFill>
              </a:rPr>
              <a:t>module) algorithms </a:t>
            </a:r>
            <a:r>
              <a:rPr lang="en-US" sz="4400" dirty="0">
                <a:solidFill>
                  <a:schemeClr val="bg1"/>
                </a:solidFill>
              </a:rPr>
              <a:t>usable on your video streams like motion extraction, feature tracking and foreground </a:t>
            </a:r>
            <a:r>
              <a:rPr lang="en-US" sz="4400" dirty="0" smtClean="0">
                <a:solidFill>
                  <a:schemeClr val="bg1"/>
                </a:solidFill>
              </a:rPr>
              <a:t>extractions.</a:t>
            </a:r>
          </a:p>
          <a:p>
            <a:pPr marL="0" indent="0">
              <a:buNone/>
            </a:pPr>
            <a:r>
              <a:rPr lang="en-US" sz="6200" dirty="0" smtClean="0">
                <a:solidFill>
                  <a:srgbClr val="FFFF00"/>
                </a:solidFill>
              </a:rPr>
              <a:t>Object </a:t>
            </a:r>
            <a:r>
              <a:rPr lang="en-US" sz="6200" dirty="0">
                <a:solidFill>
                  <a:srgbClr val="FFFF00"/>
                </a:solidFill>
              </a:rPr>
              <a:t>Detection </a:t>
            </a:r>
            <a:r>
              <a:rPr lang="en-US" sz="4400" dirty="0">
                <a:solidFill>
                  <a:schemeClr val="bg1"/>
                </a:solidFill>
              </a:rPr>
              <a:t>(</a:t>
            </a:r>
            <a:r>
              <a:rPr lang="en-US" sz="4400" dirty="0" err="1">
                <a:solidFill>
                  <a:schemeClr val="bg1"/>
                </a:solidFill>
              </a:rPr>
              <a:t>objdetect</a:t>
            </a:r>
            <a:r>
              <a:rPr lang="en-US" sz="4400" dirty="0">
                <a:solidFill>
                  <a:schemeClr val="bg1"/>
                </a:solidFill>
              </a:rPr>
              <a:t> </a:t>
            </a:r>
            <a:r>
              <a:rPr lang="en-US" sz="4400" dirty="0" smtClean="0">
                <a:solidFill>
                  <a:schemeClr val="bg1"/>
                </a:solidFill>
              </a:rPr>
              <a:t>module) face detectors, etc.</a:t>
            </a:r>
          </a:p>
          <a:p>
            <a:pPr marL="0" indent="0">
              <a:buNone/>
            </a:pPr>
            <a:r>
              <a:rPr lang="en-US" sz="6200" dirty="0" smtClean="0">
                <a:solidFill>
                  <a:srgbClr val="FFFF00"/>
                </a:solidFill>
              </a:rPr>
              <a:t>Deep </a:t>
            </a:r>
            <a:r>
              <a:rPr lang="en-US" sz="6200" dirty="0">
                <a:solidFill>
                  <a:srgbClr val="FFFF00"/>
                </a:solidFill>
              </a:rPr>
              <a:t>Neural Networks </a:t>
            </a:r>
            <a:r>
              <a:rPr lang="en-US" sz="4400" dirty="0">
                <a:solidFill>
                  <a:schemeClr val="bg1"/>
                </a:solidFill>
              </a:rPr>
              <a:t>(</a:t>
            </a:r>
            <a:r>
              <a:rPr lang="en-US" sz="4400" dirty="0" err="1">
                <a:solidFill>
                  <a:schemeClr val="bg1"/>
                </a:solidFill>
              </a:rPr>
              <a:t>dnn</a:t>
            </a:r>
            <a:r>
              <a:rPr lang="en-US" sz="4400" dirty="0">
                <a:solidFill>
                  <a:schemeClr val="bg1"/>
                </a:solidFill>
              </a:rPr>
              <a:t> module</a:t>
            </a:r>
            <a:r>
              <a:rPr lang="en-US" sz="4400" dirty="0" smtClean="0">
                <a:solidFill>
                  <a:schemeClr val="bg1"/>
                </a:solidFill>
              </a:rPr>
              <a:t>)</a:t>
            </a:r>
            <a:endParaRPr lang="en-US" sz="4400" dirty="0">
              <a:solidFill>
                <a:schemeClr val="bg1"/>
              </a:solidFill>
            </a:endParaRPr>
          </a:p>
          <a:p>
            <a:pPr marL="0" indent="0">
              <a:buNone/>
            </a:pPr>
            <a:r>
              <a:rPr lang="en-US" sz="6200" dirty="0" smtClean="0">
                <a:solidFill>
                  <a:srgbClr val="FFFF00"/>
                </a:solidFill>
              </a:rPr>
              <a:t>Machine </a:t>
            </a:r>
            <a:r>
              <a:rPr lang="en-US" sz="6200" dirty="0">
                <a:solidFill>
                  <a:srgbClr val="FFFF00"/>
                </a:solidFill>
              </a:rPr>
              <a:t>Learning </a:t>
            </a:r>
            <a:r>
              <a:rPr lang="en-US" sz="4300" dirty="0">
                <a:solidFill>
                  <a:schemeClr val="bg1"/>
                </a:solidFill>
              </a:rPr>
              <a:t>(ml </a:t>
            </a:r>
            <a:r>
              <a:rPr lang="en-US" sz="4300" dirty="0" smtClean="0">
                <a:solidFill>
                  <a:schemeClr val="bg1"/>
                </a:solidFill>
              </a:rPr>
              <a:t>module) </a:t>
            </a:r>
            <a:r>
              <a:rPr lang="en-US" sz="4400" dirty="0" smtClean="0">
                <a:solidFill>
                  <a:schemeClr val="bg1"/>
                </a:solidFill>
              </a:rPr>
              <a:t>machine </a:t>
            </a:r>
            <a:r>
              <a:rPr lang="en-US" sz="4400" dirty="0">
                <a:solidFill>
                  <a:schemeClr val="bg1"/>
                </a:solidFill>
              </a:rPr>
              <a:t>learning classes for statistical classification, regression and clustering of </a:t>
            </a:r>
            <a:r>
              <a:rPr lang="en-US" sz="4400" dirty="0" smtClean="0">
                <a:solidFill>
                  <a:schemeClr val="bg1"/>
                </a:solidFill>
              </a:rPr>
              <a:t>data.</a:t>
            </a:r>
          </a:p>
          <a:p>
            <a:pPr marL="0" indent="0">
              <a:buNone/>
            </a:pPr>
            <a:r>
              <a:rPr lang="en-US" sz="4400" dirty="0" smtClean="0">
                <a:solidFill>
                  <a:schemeClr val="bg1"/>
                </a:solidFill>
              </a:rPr>
              <a:t>Graph </a:t>
            </a:r>
            <a:r>
              <a:rPr lang="en-US" sz="4400" dirty="0">
                <a:solidFill>
                  <a:schemeClr val="bg1"/>
                </a:solidFill>
              </a:rPr>
              <a:t>API (</a:t>
            </a:r>
            <a:r>
              <a:rPr lang="en-US" sz="4400" dirty="0" err="1">
                <a:solidFill>
                  <a:schemeClr val="bg1"/>
                </a:solidFill>
              </a:rPr>
              <a:t>gapi</a:t>
            </a:r>
            <a:r>
              <a:rPr lang="en-US" sz="4400" dirty="0">
                <a:solidFill>
                  <a:schemeClr val="bg1"/>
                </a:solidFill>
              </a:rPr>
              <a:t> module</a:t>
            </a:r>
            <a:r>
              <a:rPr lang="en-US" sz="4400" dirty="0" smtClean="0">
                <a:solidFill>
                  <a:schemeClr val="bg1"/>
                </a:solidFill>
              </a:rPr>
              <a:t>)</a:t>
            </a:r>
            <a:endParaRPr lang="en-US" sz="4400" dirty="0">
              <a:solidFill>
                <a:schemeClr val="bg1"/>
              </a:solidFill>
            </a:endParaRPr>
          </a:p>
          <a:p>
            <a:pPr marL="0" indent="0">
              <a:buNone/>
            </a:pPr>
            <a:r>
              <a:rPr lang="en-US" sz="4400" dirty="0" smtClean="0">
                <a:solidFill>
                  <a:schemeClr val="bg1"/>
                </a:solidFill>
              </a:rPr>
              <a:t>Computational </a:t>
            </a:r>
            <a:r>
              <a:rPr lang="en-US" sz="4400" dirty="0">
                <a:solidFill>
                  <a:schemeClr val="bg1"/>
                </a:solidFill>
              </a:rPr>
              <a:t>photography (photo </a:t>
            </a:r>
            <a:r>
              <a:rPr lang="en-US" sz="4400" dirty="0" smtClean="0">
                <a:solidFill>
                  <a:schemeClr val="bg1"/>
                </a:solidFill>
              </a:rPr>
              <a:t>module) for </a:t>
            </a:r>
            <a:r>
              <a:rPr lang="en-US" sz="4400" dirty="0">
                <a:solidFill>
                  <a:schemeClr val="bg1"/>
                </a:solidFill>
              </a:rPr>
              <a:t>advanced photo </a:t>
            </a:r>
            <a:r>
              <a:rPr lang="en-US" sz="4400" dirty="0" smtClean="0">
                <a:solidFill>
                  <a:schemeClr val="bg1"/>
                </a:solidFill>
              </a:rPr>
              <a:t>processing.</a:t>
            </a:r>
          </a:p>
          <a:p>
            <a:pPr marL="0" indent="0">
              <a:buNone/>
            </a:pPr>
            <a:r>
              <a:rPr lang="en-US" sz="4400" dirty="0" smtClean="0">
                <a:solidFill>
                  <a:schemeClr val="bg1"/>
                </a:solidFill>
              </a:rPr>
              <a:t>Images </a:t>
            </a:r>
            <a:r>
              <a:rPr lang="en-US" sz="4400" dirty="0">
                <a:solidFill>
                  <a:schemeClr val="bg1"/>
                </a:solidFill>
              </a:rPr>
              <a:t>stitching (stitching </a:t>
            </a:r>
            <a:r>
              <a:rPr lang="en-US" sz="4400" dirty="0" smtClean="0">
                <a:solidFill>
                  <a:schemeClr val="bg1"/>
                </a:solidFill>
              </a:rPr>
              <a:t>module) create photo </a:t>
            </a:r>
            <a:r>
              <a:rPr lang="en-US" sz="4400" dirty="0">
                <a:solidFill>
                  <a:schemeClr val="bg1"/>
                </a:solidFill>
              </a:rPr>
              <a:t>panoramas and more with </a:t>
            </a:r>
            <a:r>
              <a:rPr lang="en-US" sz="4400" dirty="0" err="1">
                <a:solidFill>
                  <a:schemeClr val="bg1"/>
                </a:solidFill>
              </a:rPr>
              <a:t>OpenCV</a:t>
            </a:r>
            <a:r>
              <a:rPr lang="en-US" sz="4400" dirty="0">
                <a:solidFill>
                  <a:schemeClr val="bg1"/>
                </a:solidFill>
              </a:rPr>
              <a:t> stitching </a:t>
            </a:r>
            <a:r>
              <a:rPr lang="en-US" sz="4400" dirty="0" smtClean="0">
                <a:solidFill>
                  <a:schemeClr val="bg1"/>
                </a:solidFill>
              </a:rPr>
              <a:t>pipeline.</a:t>
            </a:r>
          </a:p>
          <a:p>
            <a:pPr marL="0" indent="0">
              <a:buNone/>
            </a:pPr>
            <a:r>
              <a:rPr lang="en-US" sz="4400" dirty="0" smtClean="0">
                <a:solidFill>
                  <a:schemeClr val="bg1"/>
                </a:solidFill>
              </a:rPr>
              <a:t>GPU-Accelerated </a:t>
            </a:r>
            <a:r>
              <a:rPr lang="en-US" sz="4400" dirty="0">
                <a:solidFill>
                  <a:schemeClr val="bg1"/>
                </a:solidFill>
              </a:rPr>
              <a:t>Computer Vision (</a:t>
            </a:r>
            <a:r>
              <a:rPr lang="en-US" sz="4400" dirty="0" err="1">
                <a:solidFill>
                  <a:schemeClr val="bg1"/>
                </a:solidFill>
              </a:rPr>
              <a:t>cuda</a:t>
            </a:r>
            <a:r>
              <a:rPr lang="en-US" sz="4400" dirty="0">
                <a:solidFill>
                  <a:schemeClr val="bg1"/>
                </a:solidFill>
              </a:rPr>
              <a:t> </a:t>
            </a:r>
            <a:r>
              <a:rPr lang="en-US" sz="4400" dirty="0" smtClean="0">
                <a:solidFill>
                  <a:schemeClr val="bg1"/>
                </a:solidFill>
              </a:rPr>
              <a:t>module);  </a:t>
            </a:r>
            <a:r>
              <a:rPr lang="en-US" sz="4400" dirty="0" err="1" smtClean="0">
                <a:solidFill>
                  <a:schemeClr val="bg1"/>
                </a:solidFill>
              </a:rPr>
              <a:t>OpenCV</a:t>
            </a:r>
            <a:r>
              <a:rPr lang="en-US" sz="4400" dirty="0" smtClean="0">
                <a:solidFill>
                  <a:schemeClr val="bg1"/>
                </a:solidFill>
              </a:rPr>
              <a:t> iOS:</a:t>
            </a:r>
            <a:endParaRPr lang="en-US" sz="4400" dirty="0">
              <a:solidFill>
                <a:schemeClr val="bg1"/>
              </a:solidFill>
            </a:endParaRPr>
          </a:p>
        </p:txBody>
      </p:sp>
      <p:pic>
        <p:nvPicPr>
          <p:cNvPr id="7" name="Picture 6"/>
          <p:cNvPicPr>
            <a:picLocks noChangeAspect="1"/>
          </p:cNvPicPr>
          <p:nvPr/>
        </p:nvPicPr>
        <p:blipFill>
          <a:blip r:embed="rId2"/>
          <a:stretch>
            <a:fillRect/>
          </a:stretch>
        </p:blipFill>
        <p:spPr>
          <a:xfrm>
            <a:off x="10203631" y="188640"/>
            <a:ext cx="1758677" cy="2123281"/>
          </a:xfrm>
          <a:prstGeom prst="rect">
            <a:avLst/>
          </a:prstGeom>
        </p:spPr>
      </p:pic>
    </p:spTree>
    <p:extLst>
      <p:ext uri="{BB962C8B-B14F-4D97-AF65-F5344CB8AC3E}">
        <p14:creationId xmlns:p14="http://schemas.microsoft.com/office/powerpoint/2010/main" val="903252206"/>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Lane Tracking</a:t>
            </a:r>
            <a:endParaRPr lang="en-US" dirty="0"/>
          </a:p>
        </p:txBody>
      </p:sp>
      <p:sp>
        <p:nvSpPr>
          <p:cNvPr id="3" name="Vertical Text Placeholder 2"/>
          <p:cNvSpPr>
            <a:spLocks noGrp="1"/>
          </p:cNvSpPr>
          <p:nvPr>
            <p:ph type="body" orient="vert" idx="1"/>
          </p:nvPr>
        </p:nvSpPr>
        <p:spPr>
          <a:xfrm>
            <a:off x="404663" y="1031082"/>
            <a:ext cx="7854752" cy="4795836"/>
          </a:xfrm>
        </p:spPr>
        <p:txBody>
          <a:bodyPr/>
          <a:lstStyle/>
          <a:p>
            <a:pPr marL="0" indent="0">
              <a:buNone/>
            </a:pPr>
            <a:r>
              <a:rPr lang="en-US" dirty="0" smtClean="0"/>
              <a:t>Some example project for detecting road features using </a:t>
            </a:r>
            <a:r>
              <a:rPr lang="en-US" dirty="0" err="1" smtClean="0"/>
              <a:t>OpenCV</a:t>
            </a:r>
            <a:r>
              <a:rPr lang="en-US" dirty="0" smtClean="0"/>
              <a:t>:</a:t>
            </a:r>
            <a:endParaRPr lang="en-US" dirty="0"/>
          </a:p>
          <a:p>
            <a:pPr marL="0" indent="0">
              <a:buNone/>
            </a:pPr>
            <a:r>
              <a:rPr lang="en-US" dirty="0">
                <a:hlinkClick r:id="rId4"/>
              </a:rPr>
              <a:t>https://navoshta.com/detecting-road-features</a:t>
            </a:r>
            <a:r>
              <a:rPr lang="en-US" dirty="0" smtClean="0">
                <a:hlinkClick r:id="rId4"/>
              </a:rPr>
              <a:t>/</a:t>
            </a:r>
            <a:r>
              <a:rPr lang="en-US" dirty="0" smtClean="0"/>
              <a:t> by </a:t>
            </a:r>
            <a:r>
              <a:rPr lang="en-US" dirty="0"/>
              <a:t>Alex </a:t>
            </a:r>
            <a:r>
              <a:rPr lang="en-US" dirty="0" err="1" smtClean="0"/>
              <a:t>Staravoitau</a:t>
            </a:r>
            <a:endParaRPr lang="en-US" dirty="0"/>
          </a:p>
        </p:txBody>
      </p:sp>
      <p:pic>
        <p:nvPicPr>
          <p:cNvPr id="5" name="project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38735" y="1916832"/>
            <a:ext cx="7608168" cy="4279595"/>
          </a:xfrm>
          <a:prstGeom prst="rect">
            <a:avLst/>
          </a:prstGeom>
        </p:spPr>
      </p:pic>
    </p:spTree>
    <p:extLst>
      <p:ext uri="{BB962C8B-B14F-4D97-AF65-F5344CB8AC3E}">
        <p14:creationId xmlns:p14="http://schemas.microsoft.com/office/powerpoint/2010/main" val="1012072575"/>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Pipeline: Camera Calibration</a:t>
            </a:r>
            <a:endParaRPr lang="en-US" dirty="0"/>
          </a:p>
        </p:txBody>
      </p:sp>
      <p:sp>
        <p:nvSpPr>
          <p:cNvPr id="3" name="Vertical Text Placeholder 2"/>
          <p:cNvSpPr>
            <a:spLocks noGrp="1"/>
          </p:cNvSpPr>
          <p:nvPr>
            <p:ph type="body" orient="vert" idx="1"/>
          </p:nvPr>
        </p:nvSpPr>
        <p:spPr>
          <a:xfrm>
            <a:off x="404663" y="4869160"/>
            <a:ext cx="11389024" cy="1179512"/>
          </a:xfrm>
        </p:spPr>
        <p:txBody>
          <a:bodyPr>
            <a:normAutofit/>
          </a:bodyPr>
          <a:lstStyle/>
          <a:p>
            <a:pPr marL="0" indent="0">
              <a:buNone/>
            </a:pPr>
            <a:r>
              <a:rPr lang="en-US" dirty="0" smtClean="0"/>
              <a:t>… cv2.findChessboardCorners(image</a:t>
            </a:r>
            <a:r>
              <a:rPr lang="en-US" dirty="0"/>
              <a:t>, (9, 6), None</a:t>
            </a:r>
            <a:r>
              <a:rPr lang="en-US" dirty="0" smtClean="0"/>
              <a:t>) 			// Inner corners 9x6</a:t>
            </a:r>
          </a:p>
          <a:p>
            <a:pPr marL="0" indent="0">
              <a:buNone/>
            </a:pPr>
            <a:r>
              <a:rPr lang="en-US" dirty="0" smtClean="0"/>
              <a:t>… cv2.calibrateCamera( </a:t>
            </a:r>
            <a:r>
              <a:rPr lang="en-US" dirty="0" err="1" smtClean="0"/>
              <a:t>pattern_points</a:t>
            </a:r>
            <a:r>
              <a:rPr lang="en-US" dirty="0"/>
              <a:t>, </a:t>
            </a:r>
            <a:r>
              <a:rPr lang="en-US" dirty="0" err="1"/>
              <a:t>image_points</a:t>
            </a:r>
            <a:r>
              <a:rPr lang="en-US" dirty="0"/>
              <a:t>, (</a:t>
            </a:r>
            <a:r>
              <a:rPr lang="en-US" dirty="0" err="1"/>
              <a:t>image.shape</a:t>
            </a:r>
            <a:r>
              <a:rPr lang="en-US" dirty="0"/>
              <a:t>[1], </a:t>
            </a:r>
            <a:r>
              <a:rPr lang="en-US" dirty="0" err="1"/>
              <a:t>image.shape</a:t>
            </a:r>
            <a:r>
              <a:rPr lang="en-US" dirty="0"/>
              <a:t>[0]), None, </a:t>
            </a:r>
            <a:r>
              <a:rPr lang="en-US" dirty="0" smtClean="0"/>
              <a:t>None)</a:t>
            </a:r>
            <a:endParaRPr lang="en-US" dirty="0"/>
          </a:p>
          <a:p>
            <a:pPr marL="0" indent="0">
              <a:buNone/>
            </a:pPr>
            <a:r>
              <a:rPr lang="en-US" dirty="0" err="1"/>
              <a:t>corrected_image</a:t>
            </a:r>
            <a:r>
              <a:rPr lang="en-US" dirty="0"/>
              <a:t> = cv2.undistort(image, </a:t>
            </a:r>
            <a:r>
              <a:rPr lang="en-US" dirty="0" err="1"/>
              <a:t>self.camera_matrix</a:t>
            </a:r>
            <a:r>
              <a:rPr lang="en-US" dirty="0"/>
              <a:t>, </a:t>
            </a:r>
            <a:r>
              <a:rPr lang="en-US" dirty="0" err="1"/>
              <a:t>self.dist_coefficients</a:t>
            </a:r>
            <a:r>
              <a:rPr lang="en-US" dirty="0"/>
              <a:t>, None, </a:t>
            </a:r>
            <a:r>
              <a:rPr lang="en-US" dirty="0" err="1"/>
              <a:t>self.camera_matrix</a:t>
            </a:r>
            <a:r>
              <a:rPr lang="en-US" dirty="0"/>
              <a:t>)</a:t>
            </a:r>
          </a:p>
          <a:p>
            <a:pPr marL="0" indent="0">
              <a:buNone/>
            </a:pPr>
            <a:endParaRPr lang="en-US" dirty="0"/>
          </a:p>
        </p:txBody>
      </p:sp>
      <p:pic>
        <p:nvPicPr>
          <p:cNvPr id="4" name="Picture 3"/>
          <p:cNvPicPr>
            <a:picLocks noChangeAspect="1"/>
          </p:cNvPicPr>
          <p:nvPr/>
        </p:nvPicPr>
        <p:blipFill>
          <a:blip r:embed="rId2"/>
          <a:stretch>
            <a:fillRect/>
          </a:stretch>
        </p:blipFill>
        <p:spPr>
          <a:xfrm>
            <a:off x="1346647" y="1340768"/>
            <a:ext cx="9258925" cy="2866429"/>
          </a:xfrm>
          <a:prstGeom prst="rect">
            <a:avLst/>
          </a:prstGeom>
        </p:spPr>
      </p:pic>
    </p:spTree>
    <p:extLst>
      <p:ext uri="{BB962C8B-B14F-4D97-AF65-F5344CB8AC3E}">
        <p14:creationId xmlns:p14="http://schemas.microsoft.com/office/powerpoint/2010/main" val="3172502329"/>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Pipeline: Edge Detection</a:t>
            </a:r>
            <a:endParaRPr lang="en-US" dirty="0"/>
          </a:p>
        </p:txBody>
      </p:sp>
      <p:sp>
        <p:nvSpPr>
          <p:cNvPr id="3" name="Vertical Text Placeholder 2"/>
          <p:cNvSpPr>
            <a:spLocks noGrp="1"/>
          </p:cNvSpPr>
          <p:nvPr>
            <p:ph type="body" orient="vert" idx="1"/>
          </p:nvPr>
        </p:nvSpPr>
        <p:spPr>
          <a:xfrm>
            <a:off x="404663" y="4653136"/>
            <a:ext cx="11389024" cy="1656184"/>
          </a:xfrm>
        </p:spPr>
        <p:txBody>
          <a:bodyPr>
            <a:normAutofit/>
          </a:bodyPr>
          <a:lstStyle/>
          <a:p>
            <a:pPr marL="0" indent="0">
              <a:buNone/>
            </a:pPr>
            <a:r>
              <a:rPr lang="en-US" dirty="0" smtClean="0"/>
              <a:t>Gradient Absolute Values, Ranges within certain magnitudes, Gradient Directions</a:t>
            </a:r>
          </a:p>
          <a:p>
            <a:r>
              <a:rPr lang="en-US" dirty="0" smtClean="0"/>
              <a:t>Sobel Operator (using a convolutional Kernel)</a:t>
            </a:r>
          </a:p>
          <a:p>
            <a:pPr marL="0" indent="0">
              <a:buNone/>
            </a:pPr>
            <a:r>
              <a:rPr lang="en-US" dirty="0" smtClean="0"/>
              <a:t>Color Ranges </a:t>
            </a:r>
          </a:p>
          <a:p>
            <a:r>
              <a:rPr lang="en-US" dirty="0" smtClean="0"/>
              <a:t>HLS </a:t>
            </a:r>
            <a:r>
              <a:rPr lang="en-US" dirty="0"/>
              <a:t>Color </a:t>
            </a:r>
            <a:r>
              <a:rPr lang="en-US" dirty="0" smtClean="0"/>
              <a:t>Space: Hue, Lightness, and Saturation (for road detection, etc.)</a:t>
            </a:r>
            <a:endParaRPr lang="en-US" dirty="0"/>
          </a:p>
          <a:p>
            <a:pPr marL="0" indent="0">
              <a:buNone/>
            </a:pPr>
            <a:endParaRPr lang="en-US" dirty="0" smtClean="0"/>
          </a:p>
          <a:p>
            <a:pPr marL="0" indent="0">
              <a:buNone/>
            </a:pPr>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1427506" y="1237890"/>
            <a:ext cx="9343337" cy="3230091"/>
          </a:xfrm>
          <a:prstGeom prst="rect">
            <a:avLst/>
          </a:prstGeom>
        </p:spPr>
      </p:pic>
      <p:pic>
        <p:nvPicPr>
          <p:cNvPr id="4" name="Picture 3"/>
          <p:cNvPicPr>
            <a:picLocks noChangeAspect="1"/>
          </p:cNvPicPr>
          <p:nvPr/>
        </p:nvPicPr>
        <p:blipFill>
          <a:blip r:embed="rId4"/>
          <a:stretch>
            <a:fillRect/>
          </a:stretch>
        </p:blipFill>
        <p:spPr>
          <a:xfrm>
            <a:off x="8403431" y="5013176"/>
            <a:ext cx="3250108" cy="1397467"/>
          </a:xfrm>
          <a:prstGeom prst="rect">
            <a:avLst/>
          </a:prstGeom>
        </p:spPr>
      </p:pic>
    </p:spTree>
    <p:extLst>
      <p:ext uri="{BB962C8B-B14F-4D97-AF65-F5344CB8AC3E}">
        <p14:creationId xmlns:p14="http://schemas.microsoft.com/office/powerpoint/2010/main" val="63424434"/>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31023" y="0"/>
            <a:ext cx="6955879" cy="3689913"/>
          </a:xfrm>
          <a:prstGeom prst="rect">
            <a:avLst/>
          </a:prstGeom>
        </p:spPr>
      </p:pic>
      <p:pic>
        <p:nvPicPr>
          <p:cNvPr id="3" name="Picture 2"/>
          <p:cNvPicPr>
            <a:picLocks noChangeAspect="1"/>
          </p:cNvPicPr>
          <p:nvPr/>
        </p:nvPicPr>
        <p:blipFill>
          <a:blip r:embed="rId4"/>
          <a:stretch>
            <a:fillRect/>
          </a:stretch>
        </p:blipFill>
        <p:spPr>
          <a:xfrm>
            <a:off x="656101" y="248700"/>
            <a:ext cx="3600400" cy="3192512"/>
          </a:xfrm>
          <a:prstGeom prst="rect">
            <a:avLst/>
          </a:prstGeom>
        </p:spPr>
      </p:pic>
      <p:sp>
        <p:nvSpPr>
          <p:cNvPr id="6" name="TextBox 5"/>
          <p:cNvSpPr txBox="1"/>
          <p:nvPr/>
        </p:nvSpPr>
        <p:spPr>
          <a:xfrm>
            <a:off x="702343" y="3966910"/>
            <a:ext cx="3371436" cy="2308324"/>
          </a:xfrm>
          <a:prstGeom prst="rect">
            <a:avLst/>
          </a:prstGeom>
          <a:noFill/>
        </p:spPr>
        <p:txBody>
          <a:bodyPr wrap="none" rtlCol="0">
            <a:spAutoFit/>
          </a:bodyPr>
          <a:lstStyle/>
          <a:p>
            <a:r>
              <a:rPr lang="en-US" dirty="0" smtClean="0">
                <a:solidFill>
                  <a:srgbClr val="000000"/>
                </a:solidFill>
              </a:rPr>
              <a:t>Fig. 1.18 d)</a:t>
            </a:r>
          </a:p>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6</a:t>
            </a:r>
          </a:p>
          <a:p>
            <a:r>
              <a:rPr lang="en-US" dirty="0" smtClean="0">
                <a:solidFill>
                  <a:srgbClr val="000000"/>
                </a:solidFill>
              </a:rPr>
              <a:t>J = #joints = 7 </a:t>
            </a:r>
          </a:p>
          <a:p>
            <a:r>
              <a:rPr lang="en-US" dirty="0" smtClean="0">
                <a:solidFill>
                  <a:srgbClr val="000000"/>
                </a:solidFill>
              </a:rPr>
              <a:t>6x Revolute:   </a:t>
            </a:r>
            <a:r>
              <a:rPr lang="en-US" dirty="0" err="1" smtClean="0">
                <a:solidFill>
                  <a:srgbClr val="000000"/>
                </a:solidFill>
              </a:rPr>
              <a:t>dof</a:t>
            </a:r>
            <a:r>
              <a:rPr lang="en-US" dirty="0" smtClean="0">
                <a:solidFill>
                  <a:srgbClr val="000000"/>
                </a:solidFill>
              </a:rPr>
              <a:t> 6x </a:t>
            </a:r>
            <a:r>
              <a:rPr lang="en-US" dirty="0">
                <a:solidFill>
                  <a:srgbClr val="000000"/>
                </a:solidFill>
              </a:rPr>
              <a:t>1</a:t>
            </a:r>
            <a:r>
              <a:rPr lang="en-US" dirty="0" smtClean="0">
                <a:solidFill>
                  <a:srgbClr val="000000"/>
                </a:solidFill>
              </a:rPr>
              <a:t> </a:t>
            </a:r>
          </a:p>
          <a:p>
            <a:r>
              <a:rPr lang="en-US" dirty="0" smtClean="0">
                <a:solidFill>
                  <a:srgbClr val="000000"/>
                </a:solidFill>
              </a:rPr>
              <a:t>1x Prismatic:  </a:t>
            </a:r>
            <a:r>
              <a:rPr lang="en-US" dirty="0" err="1" smtClean="0">
                <a:solidFill>
                  <a:srgbClr val="000000"/>
                </a:solidFill>
              </a:rPr>
              <a:t>dof</a:t>
            </a:r>
            <a:r>
              <a:rPr lang="en-US" dirty="0" smtClean="0">
                <a:solidFill>
                  <a:srgbClr val="000000"/>
                </a:solidFill>
              </a:rPr>
              <a:t> 1x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3(6-1-7) + </a:t>
            </a:r>
            <a:r>
              <a:rPr lang="en-US" dirty="0">
                <a:solidFill>
                  <a:srgbClr val="000000"/>
                </a:solidFill>
                <a:latin typeface="Cambria Math" panose="02040503050406030204" pitchFamily="18" charset="0"/>
                <a:ea typeface="Cambria Math" panose="02040503050406030204" pitchFamily="18" charset="0"/>
              </a:rPr>
              <a:t>6</a:t>
            </a:r>
            <a:r>
              <a:rPr lang="en-US" dirty="0" smtClean="0">
                <a:solidFill>
                  <a:srgbClr val="000000"/>
                </a:solidFill>
                <a:latin typeface="Cambria Math" panose="02040503050406030204" pitchFamily="18" charset="0"/>
                <a:ea typeface="Cambria Math" panose="02040503050406030204" pitchFamily="18" charset="0"/>
              </a:rPr>
              <a:t>x1 + 1x1 = </a:t>
            </a:r>
            <a:r>
              <a:rPr lang="en-US" dirty="0">
                <a:solidFill>
                  <a:srgbClr val="000000"/>
                </a:solidFill>
                <a:latin typeface="Cambria Math" panose="02040503050406030204" pitchFamily="18" charset="0"/>
                <a:ea typeface="Cambria Math" panose="02040503050406030204" pitchFamily="18" charset="0"/>
              </a:rPr>
              <a:t>1</a:t>
            </a:r>
            <a:endParaRPr lang="en-US" dirty="0">
              <a:solidFill>
                <a:srgbClr val="000000"/>
              </a:solidFill>
            </a:endParaRPr>
          </a:p>
        </p:txBody>
      </p:sp>
      <p:sp>
        <p:nvSpPr>
          <p:cNvPr id="4" name="TextBox 3"/>
          <p:cNvSpPr txBox="1"/>
          <p:nvPr/>
        </p:nvSpPr>
        <p:spPr>
          <a:xfrm>
            <a:off x="2786807" y="1988840"/>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7" name="TextBox 6"/>
          <p:cNvSpPr txBox="1"/>
          <p:nvPr/>
        </p:nvSpPr>
        <p:spPr>
          <a:xfrm>
            <a:off x="1490663" y="2564904"/>
            <a:ext cx="312906" cy="369332"/>
          </a:xfrm>
          <a:prstGeom prst="rect">
            <a:avLst/>
          </a:prstGeom>
          <a:noFill/>
        </p:spPr>
        <p:txBody>
          <a:bodyPr wrap="none" rtlCol="0">
            <a:spAutoFit/>
          </a:bodyPr>
          <a:lstStyle/>
          <a:p>
            <a:r>
              <a:rPr lang="en-US" dirty="0">
                <a:solidFill>
                  <a:srgbClr val="000000"/>
                </a:solidFill>
              </a:rPr>
              <a:t>2</a:t>
            </a:r>
          </a:p>
        </p:txBody>
      </p:sp>
      <p:sp>
        <p:nvSpPr>
          <p:cNvPr id="8" name="TextBox 7"/>
          <p:cNvSpPr txBox="1"/>
          <p:nvPr/>
        </p:nvSpPr>
        <p:spPr>
          <a:xfrm>
            <a:off x="628557" y="1804174"/>
            <a:ext cx="311304" cy="369332"/>
          </a:xfrm>
          <a:prstGeom prst="rect">
            <a:avLst/>
          </a:prstGeom>
          <a:noFill/>
        </p:spPr>
        <p:txBody>
          <a:bodyPr wrap="none" rtlCol="0">
            <a:spAutoFit/>
          </a:bodyPr>
          <a:lstStyle/>
          <a:p>
            <a:r>
              <a:rPr lang="en-US" dirty="0">
                <a:solidFill>
                  <a:srgbClr val="000000"/>
                </a:solidFill>
              </a:rPr>
              <a:t>3</a:t>
            </a:r>
          </a:p>
        </p:txBody>
      </p:sp>
      <p:sp>
        <p:nvSpPr>
          <p:cNvPr id="9" name="TextBox 8"/>
          <p:cNvSpPr txBox="1"/>
          <p:nvPr/>
        </p:nvSpPr>
        <p:spPr>
          <a:xfrm>
            <a:off x="1234650" y="476672"/>
            <a:ext cx="314510" cy="369332"/>
          </a:xfrm>
          <a:prstGeom prst="rect">
            <a:avLst/>
          </a:prstGeom>
          <a:noFill/>
        </p:spPr>
        <p:txBody>
          <a:bodyPr wrap="none" rtlCol="0">
            <a:spAutoFit/>
          </a:bodyPr>
          <a:lstStyle/>
          <a:p>
            <a:r>
              <a:rPr lang="en-US" dirty="0">
                <a:solidFill>
                  <a:srgbClr val="000000"/>
                </a:solidFill>
              </a:rPr>
              <a:t>4</a:t>
            </a:r>
          </a:p>
        </p:txBody>
      </p:sp>
      <p:sp>
        <p:nvSpPr>
          <p:cNvPr id="10" name="TextBox 9"/>
          <p:cNvSpPr txBox="1"/>
          <p:nvPr/>
        </p:nvSpPr>
        <p:spPr>
          <a:xfrm>
            <a:off x="2827149" y="721134"/>
            <a:ext cx="314510" cy="369332"/>
          </a:xfrm>
          <a:prstGeom prst="rect">
            <a:avLst/>
          </a:prstGeom>
          <a:noFill/>
        </p:spPr>
        <p:txBody>
          <a:bodyPr wrap="none" rtlCol="0">
            <a:spAutoFit/>
          </a:bodyPr>
          <a:lstStyle/>
          <a:p>
            <a:r>
              <a:rPr lang="en-US" dirty="0" smtClean="0">
                <a:solidFill>
                  <a:srgbClr val="000000"/>
                </a:solidFill>
              </a:rPr>
              <a:t>5</a:t>
            </a:r>
            <a:endParaRPr lang="en-US" dirty="0">
              <a:solidFill>
                <a:srgbClr val="000000"/>
              </a:solidFill>
            </a:endParaRPr>
          </a:p>
        </p:txBody>
      </p:sp>
      <p:sp>
        <p:nvSpPr>
          <p:cNvPr id="11" name="TextBox 10"/>
          <p:cNvSpPr txBox="1"/>
          <p:nvPr/>
        </p:nvSpPr>
        <p:spPr>
          <a:xfrm>
            <a:off x="3999993" y="536468"/>
            <a:ext cx="333746" cy="369332"/>
          </a:xfrm>
          <a:prstGeom prst="rect">
            <a:avLst/>
          </a:prstGeom>
          <a:noFill/>
        </p:spPr>
        <p:txBody>
          <a:bodyPr wrap="none" rtlCol="0">
            <a:spAutoFit/>
          </a:bodyPr>
          <a:lstStyle/>
          <a:p>
            <a:r>
              <a:rPr lang="en-US" b="1" dirty="0" smtClean="0">
                <a:solidFill>
                  <a:srgbClr val="0066FF"/>
                </a:solidFill>
              </a:rPr>
              <a:t>6</a:t>
            </a:r>
            <a:endParaRPr lang="en-US" b="1" dirty="0">
              <a:solidFill>
                <a:srgbClr val="0066FF"/>
              </a:solidFill>
            </a:endParaRPr>
          </a:p>
        </p:txBody>
      </p:sp>
      <p:sp>
        <p:nvSpPr>
          <p:cNvPr id="12" name="TextBox 11"/>
          <p:cNvSpPr txBox="1"/>
          <p:nvPr/>
        </p:nvSpPr>
        <p:spPr>
          <a:xfrm>
            <a:off x="2483902" y="64034"/>
            <a:ext cx="325730" cy="369332"/>
          </a:xfrm>
          <a:prstGeom prst="rect">
            <a:avLst/>
          </a:prstGeom>
          <a:noFill/>
        </p:spPr>
        <p:txBody>
          <a:bodyPr wrap="none" rtlCol="0">
            <a:spAutoFit/>
          </a:bodyPr>
          <a:lstStyle/>
          <a:p>
            <a:r>
              <a:rPr lang="en-US" dirty="0" smtClean="0">
                <a:solidFill>
                  <a:srgbClr val="0066FF"/>
                </a:solidFill>
              </a:rPr>
              <a:t>P</a:t>
            </a:r>
            <a:endParaRPr lang="en-US" dirty="0">
              <a:solidFill>
                <a:srgbClr val="0066FF"/>
              </a:solidFill>
            </a:endParaRPr>
          </a:p>
        </p:txBody>
      </p:sp>
      <p:sp>
        <p:nvSpPr>
          <p:cNvPr id="13" name="TextBox 12"/>
          <p:cNvSpPr txBox="1"/>
          <p:nvPr/>
        </p:nvSpPr>
        <p:spPr>
          <a:xfrm>
            <a:off x="3985862" y="60200"/>
            <a:ext cx="346570" cy="369332"/>
          </a:xfrm>
          <a:prstGeom prst="rect">
            <a:avLst/>
          </a:prstGeom>
          <a:noFill/>
        </p:spPr>
        <p:txBody>
          <a:bodyPr wrap="none" rtlCol="0">
            <a:spAutoFit/>
          </a:bodyPr>
          <a:lstStyle/>
          <a:p>
            <a:pPr algn="r"/>
            <a:r>
              <a:rPr lang="en-US" dirty="0">
                <a:solidFill>
                  <a:srgbClr val="000000"/>
                </a:solidFill>
              </a:rPr>
              <a:t>R</a:t>
            </a:r>
          </a:p>
        </p:txBody>
      </p:sp>
      <p:sp>
        <p:nvSpPr>
          <p:cNvPr id="14" name="TextBox 13"/>
          <p:cNvSpPr txBox="1"/>
          <p:nvPr/>
        </p:nvSpPr>
        <p:spPr>
          <a:xfrm>
            <a:off x="669571" y="2865079"/>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6" name="TextBox 15"/>
          <p:cNvSpPr txBox="1"/>
          <p:nvPr/>
        </p:nvSpPr>
        <p:spPr>
          <a:xfrm>
            <a:off x="1656576" y="2042104"/>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7" name="TextBox 16"/>
          <p:cNvSpPr txBox="1"/>
          <p:nvPr/>
        </p:nvSpPr>
        <p:spPr>
          <a:xfrm>
            <a:off x="2388061" y="832359"/>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8" name="TextBox 17"/>
          <p:cNvSpPr txBox="1"/>
          <p:nvPr/>
        </p:nvSpPr>
        <p:spPr>
          <a:xfrm>
            <a:off x="586843" y="558603"/>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9" name="TextBox 18"/>
          <p:cNvSpPr txBox="1"/>
          <p:nvPr/>
        </p:nvSpPr>
        <p:spPr>
          <a:xfrm>
            <a:off x="3352186" y="753319"/>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0" name="TextBox 19"/>
          <p:cNvSpPr txBox="1"/>
          <p:nvPr/>
        </p:nvSpPr>
        <p:spPr>
          <a:xfrm>
            <a:off x="8763471" y="49468"/>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1" name="TextBox 20"/>
          <p:cNvSpPr txBox="1"/>
          <p:nvPr/>
        </p:nvSpPr>
        <p:spPr>
          <a:xfrm>
            <a:off x="8259415" y="1340768"/>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2" name="TextBox 21"/>
          <p:cNvSpPr txBox="1"/>
          <p:nvPr/>
        </p:nvSpPr>
        <p:spPr>
          <a:xfrm>
            <a:off x="9411543" y="1017025"/>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3" name="TextBox 22"/>
          <p:cNvSpPr txBox="1"/>
          <p:nvPr/>
        </p:nvSpPr>
        <p:spPr>
          <a:xfrm>
            <a:off x="10059615" y="429532"/>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4" name="TextBox 23"/>
          <p:cNvSpPr txBox="1"/>
          <p:nvPr/>
        </p:nvSpPr>
        <p:spPr>
          <a:xfrm>
            <a:off x="10707687" y="1525434"/>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5" name="TextBox 24"/>
          <p:cNvSpPr txBox="1"/>
          <p:nvPr/>
        </p:nvSpPr>
        <p:spPr>
          <a:xfrm>
            <a:off x="10059615" y="2059722"/>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6" name="TextBox 25"/>
          <p:cNvSpPr txBox="1"/>
          <p:nvPr/>
        </p:nvSpPr>
        <p:spPr>
          <a:xfrm>
            <a:off x="10880972" y="-21123"/>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7" name="TextBox 26"/>
          <p:cNvSpPr txBox="1"/>
          <p:nvPr/>
        </p:nvSpPr>
        <p:spPr>
          <a:xfrm>
            <a:off x="5119020" y="1710100"/>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8" name="TextBox 27"/>
          <p:cNvSpPr txBox="1"/>
          <p:nvPr/>
        </p:nvSpPr>
        <p:spPr>
          <a:xfrm>
            <a:off x="5226971" y="2173506"/>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9" name="TextBox 28"/>
          <p:cNvSpPr txBox="1"/>
          <p:nvPr/>
        </p:nvSpPr>
        <p:spPr>
          <a:xfrm>
            <a:off x="5852544" y="1101528"/>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0" name="TextBox 29"/>
          <p:cNvSpPr txBox="1"/>
          <p:nvPr/>
        </p:nvSpPr>
        <p:spPr>
          <a:xfrm>
            <a:off x="6177892" y="773760"/>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1" name="TextBox 30"/>
          <p:cNvSpPr txBox="1"/>
          <p:nvPr/>
        </p:nvSpPr>
        <p:spPr>
          <a:xfrm>
            <a:off x="7253793" y="394378"/>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2" name="TextBox 31"/>
          <p:cNvSpPr txBox="1"/>
          <p:nvPr/>
        </p:nvSpPr>
        <p:spPr>
          <a:xfrm>
            <a:off x="7230451" y="844434"/>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3" name="TextBox 32"/>
          <p:cNvSpPr txBox="1"/>
          <p:nvPr/>
        </p:nvSpPr>
        <p:spPr>
          <a:xfrm>
            <a:off x="7451672" y="1156102"/>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4" name="TextBox 33"/>
          <p:cNvSpPr txBox="1"/>
          <p:nvPr/>
        </p:nvSpPr>
        <p:spPr>
          <a:xfrm>
            <a:off x="7927624" y="2244388"/>
            <a:ext cx="476412" cy="369332"/>
          </a:xfrm>
          <a:prstGeom prst="rect">
            <a:avLst/>
          </a:prstGeom>
          <a:noFill/>
        </p:spPr>
        <p:txBody>
          <a:bodyPr wrap="none" rtlCol="0">
            <a:spAutoFit/>
          </a:bodyPr>
          <a:lstStyle/>
          <a:p>
            <a:r>
              <a:rPr lang="en-US" dirty="0">
                <a:solidFill>
                  <a:srgbClr val="000000"/>
                </a:solidFill>
              </a:rPr>
              <a:t>6</a:t>
            </a:r>
            <a:r>
              <a:rPr lang="en-US" dirty="0" smtClean="0">
                <a:solidFill>
                  <a:srgbClr val="000000"/>
                </a:solidFill>
              </a:rPr>
              <a:t>R</a:t>
            </a:r>
            <a:endParaRPr lang="en-US" dirty="0">
              <a:solidFill>
                <a:srgbClr val="000000"/>
              </a:solidFill>
            </a:endParaRPr>
          </a:p>
        </p:txBody>
      </p:sp>
      <p:sp>
        <p:nvSpPr>
          <p:cNvPr id="35" name="TextBox 34"/>
          <p:cNvSpPr txBox="1"/>
          <p:nvPr/>
        </p:nvSpPr>
        <p:spPr>
          <a:xfrm>
            <a:off x="7639130" y="679478"/>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cxnSp>
        <p:nvCxnSpPr>
          <p:cNvPr id="37" name="Straight Arrow Connector 36"/>
          <p:cNvCxnSpPr/>
          <p:nvPr/>
        </p:nvCxnSpPr>
        <p:spPr>
          <a:xfrm flipH="1" flipV="1">
            <a:off x="7985700" y="1894766"/>
            <a:ext cx="129699" cy="4634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0624469" y="2218167"/>
            <a:ext cx="325730" cy="369332"/>
          </a:xfrm>
          <a:prstGeom prst="rect">
            <a:avLst/>
          </a:prstGeom>
          <a:noFill/>
        </p:spPr>
        <p:txBody>
          <a:bodyPr wrap="none" rtlCol="0">
            <a:spAutoFit/>
          </a:bodyPr>
          <a:lstStyle/>
          <a:p>
            <a:r>
              <a:rPr lang="en-US" dirty="0">
                <a:solidFill>
                  <a:srgbClr val="0066FF"/>
                </a:solidFill>
              </a:rPr>
              <a:t>P</a:t>
            </a:r>
          </a:p>
        </p:txBody>
      </p:sp>
      <p:sp>
        <p:nvSpPr>
          <p:cNvPr id="40" name="TextBox 39"/>
          <p:cNvSpPr txBox="1"/>
          <p:nvPr/>
        </p:nvSpPr>
        <p:spPr>
          <a:xfrm>
            <a:off x="7348313" y="1796591"/>
            <a:ext cx="325730" cy="369332"/>
          </a:xfrm>
          <a:prstGeom prst="rect">
            <a:avLst/>
          </a:prstGeom>
          <a:noFill/>
        </p:spPr>
        <p:txBody>
          <a:bodyPr wrap="none" rtlCol="0">
            <a:spAutoFit/>
          </a:bodyPr>
          <a:lstStyle/>
          <a:p>
            <a:r>
              <a:rPr lang="en-US" dirty="0">
                <a:solidFill>
                  <a:srgbClr val="0066FF"/>
                </a:solidFill>
              </a:rPr>
              <a:t>P</a:t>
            </a:r>
          </a:p>
        </p:txBody>
      </p:sp>
      <p:sp>
        <p:nvSpPr>
          <p:cNvPr id="41" name="TextBox 40"/>
          <p:cNvSpPr txBox="1"/>
          <p:nvPr/>
        </p:nvSpPr>
        <p:spPr>
          <a:xfrm>
            <a:off x="6791684" y="399536"/>
            <a:ext cx="325730" cy="369332"/>
          </a:xfrm>
          <a:prstGeom prst="rect">
            <a:avLst/>
          </a:prstGeom>
          <a:noFill/>
        </p:spPr>
        <p:txBody>
          <a:bodyPr wrap="none" rtlCol="0">
            <a:spAutoFit/>
          </a:bodyPr>
          <a:lstStyle/>
          <a:p>
            <a:r>
              <a:rPr lang="en-US" dirty="0">
                <a:solidFill>
                  <a:srgbClr val="0066FF"/>
                </a:solidFill>
              </a:rPr>
              <a:t>P</a:t>
            </a:r>
          </a:p>
        </p:txBody>
      </p:sp>
      <p:sp>
        <p:nvSpPr>
          <p:cNvPr id="42" name="TextBox 41"/>
          <p:cNvSpPr txBox="1"/>
          <p:nvPr/>
        </p:nvSpPr>
        <p:spPr>
          <a:xfrm>
            <a:off x="5926908" y="1722916"/>
            <a:ext cx="325730" cy="369332"/>
          </a:xfrm>
          <a:prstGeom prst="rect">
            <a:avLst/>
          </a:prstGeom>
          <a:noFill/>
        </p:spPr>
        <p:txBody>
          <a:bodyPr wrap="none" rtlCol="0">
            <a:spAutoFit/>
          </a:bodyPr>
          <a:lstStyle/>
          <a:p>
            <a:r>
              <a:rPr lang="en-US" dirty="0">
                <a:solidFill>
                  <a:srgbClr val="0066FF"/>
                </a:solidFill>
              </a:rPr>
              <a:t>P</a:t>
            </a:r>
          </a:p>
        </p:txBody>
      </p:sp>
      <p:sp>
        <p:nvSpPr>
          <p:cNvPr id="43" name="TextBox 42"/>
          <p:cNvSpPr txBox="1"/>
          <p:nvPr/>
        </p:nvSpPr>
        <p:spPr>
          <a:xfrm>
            <a:off x="7965038" y="1029100"/>
            <a:ext cx="325730" cy="369332"/>
          </a:xfrm>
          <a:prstGeom prst="rect">
            <a:avLst/>
          </a:prstGeom>
          <a:noFill/>
        </p:spPr>
        <p:txBody>
          <a:bodyPr wrap="none" rtlCol="0">
            <a:spAutoFit/>
          </a:bodyPr>
          <a:lstStyle/>
          <a:p>
            <a:r>
              <a:rPr lang="en-US" dirty="0">
                <a:solidFill>
                  <a:srgbClr val="0066FF"/>
                </a:solidFill>
              </a:rPr>
              <a:t>P</a:t>
            </a:r>
          </a:p>
        </p:txBody>
      </p:sp>
      <p:sp>
        <p:nvSpPr>
          <p:cNvPr id="44" name="TextBox 43"/>
          <p:cNvSpPr txBox="1"/>
          <p:nvPr/>
        </p:nvSpPr>
        <p:spPr>
          <a:xfrm>
            <a:off x="4534239" y="3966910"/>
            <a:ext cx="3756156" cy="2308324"/>
          </a:xfrm>
          <a:prstGeom prst="rect">
            <a:avLst/>
          </a:prstGeom>
          <a:noFill/>
        </p:spPr>
        <p:txBody>
          <a:bodyPr wrap="none" rtlCol="0">
            <a:spAutoFit/>
          </a:bodyPr>
          <a:lstStyle/>
          <a:p>
            <a:r>
              <a:rPr lang="en-US" dirty="0" smtClean="0">
                <a:solidFill>
                  <a:srgbClr val="000000"/>
                </a:solidFill>
              </a:rPr>
              <a:t>Fig. 1.18 e)</a:t>
            </a:r>
          </a:p>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14</a:t>
            </a:r>
          </a:p>
          <a:p>
            <a:r>
              <a:rPr lang="en-US" dirty="0" smtClean="0">
                <a:solidFill>
                  <a:srgbClr val="000000"/>
                </a:solidFill>
              </a:rPr>
              <a:t>J = #joints = 18 </a:t>
            </a:r>
          </a:p>
          <a:p>
            <a:r>
              <a:rPr lang="en-US" dirty="0" smtClean="0">
                <a:solidFill>
                  <a:srgbClr val="000000"/>
                </a:solidFill>
              </a:rPr>
              <a:t>14x Revolute:   </a:t>
            </a:r>
            <a:r>
              <a:rPr lang="en-US" dirty="0" err="1" smtClean="0">
                <a:solidFill>
                  <a:srgbClr val="000000"/>
                </a:solidFill>
              </a:rPr>
              <a:t>dof</a:t>
            </a:r>
            <a:r>
              <a:rPr lang="en-US" dirty="0" smtClean="0">
                <a:solidFill>
                  <a:srgbClr val="000000"/>
                </a:solidFill>
              </a:rPr>
              <a:t> 14x </a:t>
            </a:r>
            <a:r>
              <a:rPr lang="en-US" dirty="0">
                <a:solidFill>
                  <a:srgbClr val="000000"/>
                </a:solidFill>
              </a:rPr>
              <a:t>1</a:t>
            </a:r>
            <a:r>
              <a:rPr lang="en-US" dirty="0" smtClean="0">
                <a:solidFill>
                  <a:srgbClr val="000000"/>
                </a:solidFill>
              </a:rPr>
              <a:t> </a:t>
            </a:r>
          </a:p>
          <a:p>
            <a:r>
              <a:rPr lang="en-US" dirty="0">
                <a:solidFill>
                  <a:srgbClr val="000000"/>
                </a:solidFill>
              </a:rPr>
              <a:t>4</a:t>
            </a:r>
            <a:r>
              <a:rPr lang="en-US" dirty="0" smtClean="0">
                <a:solidFill>
                  <a:srgbClr val="000000"/>
                </a:solidFill>
              </a:rPr>
              <a:t>x Prismatic:   </a:t>
            </a:r>
            <a:r>
              <a:rPr lang="en-US" dirty="0" err="1" smtClean="0">
                <a:solidFill>
                  <a:srgbClr val="000000"/>
                </a:solidFill>
              </a:rPr>
              <a:t>dof</a:t>
            </a:r>
            <a:r>
              <a:rPr lang="en-US" dirty="0" smtClean="0">
                <a:solidFill>
                  <a:srgbClr val="000000"/>
                </a:solidFill>
              </a:rPr>
              <a:t> 4x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3(14-1-18) + 14x1 + </a:t>
            </a:r>
            <a:r>
              <a:rPr lang="en-US" dirty="0">
                <a:solidFill>
                  <a:srgbClr val="000000"/>
                </a:solidFill>
                <a:latin typeface="Cambria Math" panose="02040503050406030204" pitchFamily="18" charset="0"/>
                <a:ea typeface="Cambria Math" panose="02040503050406030204" pitchFamily="18" charset="0"/>
              </a:rPr>
              <a:t>4</a:t>
            </a:r>
            <a:r>
              <a:rPr lang="en-US" dirty="0" smtClean="0">
                <a:solidFill>
                  <a:srgbClr val="000000"/>
                </a:solidFill>
                <a:latin typeface="Cambria Math" panose="02040503050406030204" pitchFamily="18" charset="0"/>
                <a:ea typeface="Cambria Math" panose="02040503050406030204" pitchFamily="18" charset="0"/>
              </a:rPr>
              <a:t>x1 = </a:t>
            </a:r>
            <a:r>
              <a:rPr lang="en-US" dirty="0">
                <a:solidFill>
                  <a:srgbClr val="000000"/>
                </a:solidFill>
                <a:latin typeface="Cambria Math" panose="02040503050406030204" pitchFamily="18" charset="0"/>
                <a:ea typeface="Cambria Math" panose="02040503050406030204" pitchFamily="18" charset="0"/>
              </a:rPr>
              <a:t>3</a:t>
            </a:r>
            <a:endParaRPr lang="en-US" dirty="0">
              <a:solidFill>
                <a:srgbClr val="000000"/>
              </a:solidFill>
            </a:endParaRPr>
          </a:p>
        </p:txBody>
      </p:sp>
      <p:sp>
        <p:nvSpPr>
          <p:cNvPr id="45" name="TextBox 44"/>
          <p:cNvSpPr txBox="1"/>
          <p:nvPr/>
        </p:nvSpPr>
        <p:spPr>
          <a:xfrm>
            <a:off x="8626359" y="3966910"/>
            <a:ext cx="3371436" cy="2308324"/>
          </a:xfrm>
          <a:prstGeom prst="rect">
            <a:avLst/>
          </a:prstGeom>
          <a:noFill/>
        </p:spPr>
        <p:txBody>
          <a:bodyPr wrap="none" rtlCol="0">
            <a:spAutoFit/>
          </a:bodyPr>
          <a:lstStyle/>
          <a:p>
            <a:r>
              <a:rPr lang="en-US" dirty="0" smtClean="0">
                <a:solidFill>
                  <a:srgbClr val="000000"/>
                </a:solidFill>
              </a:rPr>
              <a:t>Fig. 1.18 f)</a:t>
            </a:r>
          </a:p>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a:t>
            </a:r>
            <a:r>
              <a:rPr lang="en-US" dirty="0">
                <a:solidFill>
                  <a:srgbClr val="000000"/>
                </a:solidFill>
              </a:rPr>
              <a:t>7</a:t>
            </a:r>
            <a:endParaRPr lang="en-US" dirty="0" smtClean="0">
              <a:solidFill>
                <a:srgbClr val="000000"/>
              </a:solidFill>
            </a:endParaRPr>
          </a:p>
          <a:p>
            <a:r>
              <a:rPr lang="en-US" dirty="0" smtClean="0">
                <a:solidFill>
                  <a:srgbClr val="000000"/>
                </a:solidFill>
              </a:rPr>
              <a:t>J = #joints = </a:t>
            </a:r>
            <a:r>
              <a:rPr lang="en-US" dirty="0">
                <a:solidFill>
                  <a:srgbClr val="000000"/>
                </a:solidFill>
              </a:rPr>
              <a:t>9</a:t>
            </a:r>
            <a:r>
              <a:rPr lang="en-US" dirty="0" smtClean="0">
                <a:solidFill>
                  <a:srgbClr val="000000"/>
                </a:solidFill>
              </a:rPr>
              <a:t> </a:t>
            </a:r>
          </a:p>
          <a:p>
            <a:r>
              <a:rPr lang="en-US" dirty="0">
                <a:solidFill>
                  <a:srgbClr val="000000"/>
                </a:solidFill>
              </a:rPr>
              <a:t>8</a:t>
            </a:r>
            <a:r>
              <a:rPr lang="en-US" dirty="0" smtClean="0">
                <a:solidFill>
                  <a:srgbClr val="000000"/>
                </a:solidFill>
              </a:rPr>
              <a:t>x Revolute:   </a:t>
            </a:r>
            <a:r>
              <a:rPr lang="en-US" dirty="0" err="1" smtClean="0">
                <a:solidFill>
                  <a:srgbClr val="000000"/>
                </a:solidFill>
              </a:rPr>
              <a:t>dof</a:t>
            </a:r>
            <a:r>
              <a:rPr lang="en-US" dirty="0" smtClean="0">
                <a:solidFill>
                  <a:srgbClr val="000000"/>
                </a:solidFill>
              </a:rPr>
              <a:t> 8x </a:t>
            </a:r>
            <a:r>
              <a:rPr lang="en-US" dirty="0">
                <a:solidFill>
                  <a:srgbClr val="000000"/>
                </a:solidFill>
              </a:rPr>
              <a:t>1</a:t>
            </a:r>
            <a:r>
              <a:rPr lang="en-US" dirty="0" smtClean="0">
                <a:solidFill>
                  <a:srgbClr val="000000"/>
                </a:solidFill>
              </a:rPr>
              <a:t> </a:t>
            </a:r>
          </a:p>
          <a:p>
            <a:r>
              <a:rPr lang="en-US" dirty="0" smtClean="0">
                <a:solidFill>
                  <a:srgbClr val="000000"/>
                </a:solidFill>
              </a:rPr>
              <a:t>1x Prismatic:  </a:t>
            </a:r>
            <a:r>
              <a:rPr lang="en-US" dirty="0" err="1" smtClean="0">
                <a:solidFill>
                  <a:srgbClr val="000000"/>
                </a:solidFill>
              </a:rPr>
              <a:t>dof</a:t>
            </a:r>
            <a:r>
              <a:rPr lang="en-US" dirty="0" smtClean="0">
                <a:solidFill>
                  <a:srgbClr val="000000"/>
                </a:solidFill>
              </a:rPr>
              <a:t> 1x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3(7-1-9) + 8x1 + 1x1 = </a:t>
            </a:r>
            <a:r>
              <a:rPr lang="en-US" dirty="0">
                <a:solidFill>
                  <a:srgbClr val="000000"/>
                </a:solidFill>
                <a:latin typeface="Cambria Math" panose="02040503050406030204" pitchFamily="18" charset="0"/>
                <a:ea typeface="Cambria Math" panose="02040503050406030204" pitchFamily="18" charset="0"/>
              </a:rPr>
              <a:t>0</a:t>
            </a:r>
            <a:endParaRPr lang="en-US" dirty="0">
              <a:solidFill>
                <a:srgbClr val="000000"/>
              </a:solidFill>
            </a:endParaRPr>
          </a:p>
        </p:txBody>
      </p:sp>
      <p:sp>
        <p:nvSpPr>
          <p:cNvPr id="47" name="TextBox 46"/>
          <p:cNvSpPr txBox="1"/>
          <p:nvPr/>
        </p:nvSpPr>
        <p:spPr>
          <a:xfrm>
            <a:off x="5198915" y="2609154"/>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48" name="TextBox 47"/>
          <p:cNvSpPr txBox="1"/>
          <p:nvPr/>
        </p:nvSpPr>
        <p:spPr>
          <a:xfrm>
            <a:off x="5696091" y="1368241"/>
            <a:ext cx="312906" cy="369332"/>
          </a:xfrm>
          <a:prstGeom prst="rect">
            <a:avLst/>
          </a:prstGeom>
          <a:noFill/>
        </p:spPr>
        <p:txBody>
          <a:bodyPr wrap="none" rtlCol="0">
            <a:spAutoFit/>
          </a:bodyPr>
          <a:lstStyle/>
          <a:p>
            <a:r>
              <a:rPr lang="en-US" dirty="0" smtClean="0">
                <a:solidFill>
                  <a:srgbClr val="000000"/>
                </a:solidFill>
              </a:rPr>
              <a:t>2</a:t>
            </a:r>
            <a:endParaRPr lang="en-US" dirty="0">
              <a:solidFill>
                <a:srgbClr val="000000"/>
              </a:solidFill>
            </a:endParaRPr>
          </a:p>
        </p:txBody>
      </p:sp>
      <p:sp>
        <p:nvSpPr>
          <p:cNvPr id="49" name="TextBox 48"/>
          <p:cNvSpPr txBox="1"/>
          <p:nvPr/>
        </p:nvSpPr>
        <p:spPr>
          <a:xfrm>
            <a:off x="5624972" y="1747857"/>
            <a:ext cx="311304" cy="369332"/>
          </a:xfrm>
          <a:prstGeom prst="rect">
            <a:avLst/>
          </a:prstGeom>
          <a:noFill/>
        </p:spPr>
        <p:txBody>
          <a:bodyPr wrap="none" rtlCol="0">
            <a:spAutoFit/>
          </a:bodyPr>
          <a:lstStyle/>
          <a:p>
            <a:r>
              <a:rPr lang="en-US" dirty="0" smtClean="0">
                <a:solidFill>
                  <a:srgbClr val="000000"/>
                </a:solidFill>
              </a:rPr>
              <a:t>3</a:t>
            </a:r>
            <a:endParaRPr lang="en-US" dirty="0">
              <a:solidFill>
                <a:srgbClr val="000000"/>
              </a:solidFill>
            </a:endParaRPr>
          </a:p>
        </p:txBody>
      </p:sp>
      <p:sp>
        <p:nvSpPr>
          <p:cNvPr id="50" name="TextBox 49"/>
          <p:cNvSpPr txBox="1"/>
          <p:nvPr/>
        </p:nvSpPr>
        <p:spPr>
          <a:xfrm>
            <a:off x="5915708" y="1307317"/>
            <a:ext cx="314510" cy="369332"/>
          </a:xfrm>
          <a:prstGeom prst="rect">
            <a:avLst/>
          </a:prstGeom>
          <a:noFill/>
        </p:spPr>
        <p:txBody>
          <a:bodyPr wrap="none" rtlCol="0">
            <a:spAutoFit/>
          </a:bodyPr>
          <a:lstStyle/>
          <a:p>
            <a:r>
              <a:rPr lang="en-US" dirty="0" smtClean="0">
                <a:solidFill>
                  <a:srgbClr val="000000"/>
                </a:solidFill>
              </a:rPr>
              <a:t>4</a:t>
            </a:r>
            <a:endParaRPr lang="en-US" dirty="0">
              <a:solidFill>
                <a:srgbClr val="000000"/>
              </a:solidFill>
            </a:endParaRPr>
          </a:p>
        </p:txBody>
      </p:sp>
      <p:sp>
        <p:nvSpPr>
          <p:cNvPr id="51" name="TextBox 50"/>
          <p:cNvSpPr txBox="1"/>
          <p:nvPr/>
        </p:nvSpPr>
        <p:spPr>
          <a:xfrm>
            <a:off x="6485190" y="794883"/>
            <a:ext cx="306494" cy="369332"/>
          </a:xfrm>
          <a:prstGeom prst="rect">
            <a:avLst/>
          </a:prstGeom>
          <a:noFill/>
        </p:spPr>
        <p:txBody>
          <a:bodyPr wrap="none" rtlCol="0">
            <a:spAutoFit/>
          </a:bodyPr>
          <a:lstStyle/>
          <a:p>
            <a:r>
              <a:rPr lang="en-US" dirty="0" smtClean="0">
                <a:solidFill>
                  <a:srgbClr val="000000"/>
                </a:solidFill>
              </a:rPr>
              <a:t>5</a:t>
            </a:r>
            <a:endParaRPr lang="en-US" dirty="0">
              <a:solidFill>
                <a:srgbClr val="000000"/>
              </a:solidFill>
            </a:endParaRPr>
          </a:p>
        </p:txBody>
      </p:sp>
      <p:sp>
        <p:nvSpPr>
          <p:cNvPr id="52" name="TextBox 51"/>
          <p:cNvSpPr txBox="1"/>
          <p:nvPr/>
        </p:nvSpPr>
        <p:spPr>
          <a:xfrm>
            <a:off x="7028349" y="679478"/>
            <a:ext cx="314510" cy="369332"/>
          </a:xfrm>
          <a:prstGeom prst="rect">
            <a:avLst/>
          </a:prstGeom>
          <a:noFill/>
        </p:spPr>
        <p:txBody>
          <a:bodyPr wrap="none" rtlCol="0">
            <a:spAutoFit/>
          </a:bodyPr>
          <a:lstStyle/>
          <a:p>
            <a:r>
              <a:rPr lang="en-US" dirty="0" smtClean="0">
                <a:solidFill>
                  <a:srgbClr val="000000"/>
                </a:solidFill>
              </a:rPr>
              <a:t>6</a:t>
            </a:r>
            <a:endParaRPr lang="en-US" dirty="0">
              <a:solidFill>
                <a:srgbClr val="000000"/>
              </a:solidFill>
            </a:endParaRPr>
          </a:p>
        </p:txBody>
      </p:sp>
      <p:sp>
        <p:nvSpPr>
          <p:cNvPr id="53" name="TextBox 52"/>
          <p:cNvSpPr txBox="1"/>
          <p:nvPr/>
        </p:nvSpPr>
        <p:spPr>
          <a:xfrm>
            <a:off x="7406731" y="760789"/>
            <a:ext cx="261610" cy="276999"/>
          </a:xfrm>
          <a:prstGeom prst="rect">
            <a:avLst/>
          </a:prstGeom>
          <a:noFill/>
        </p:spPr>
        <p:txBody>
          <a:bodyPr wrap="none" rtlCol="0">
            <a:spAutoFit/>
          </a:bodyPr>
          <a:lstStyle/>
          <a:p>
            <a:r>
              <a:rPr lang="en-US" sz="1200" dirty="0" smtClean="0">
                <a:solidFill>
                  <a:srgbClr val="000000"/>
                </a:solidFill>
              </a:rPr>
              <a:t>7</a:t>
            </a:r>
            <a:endParaRPr lang="en-US" sz="1200" dirty="0">
              <a:solidFill>
                <a:srgbClr val="000000"/>
              </a:solidFill>
            </a:endParaRPr>
          </a:p>
        </p:txBody>
      </p:sp>
      <p:sp>
        <p:nvSpPr>
          <p:cNvPr id="54" name="TextBox 53"/>
          <p:cNvSpPr txBox="1"/>
          <p:nvPr/>
        </p:nvSpPr>
        <p:spPr>
          <a:xfrm>
            <a:off x="7709662" y="1085121"/>
            <a:ext cx="276038" cy="276999"/>
          </a:xfrm>
          <a:prstGeom prst="rect">
            <a:avLst/>
          </a:prstGeom>
          <a:noFill/>
        </p:spPr>
        <p:txBody>
          <a:bodyPr wrap="none" rtlCol="0">
            <a:spAutoFit/>
          </a:bodyPr>
          <a:lstStyle/>
          <a:p>
            <a:r>
              <a:rPr lang="en-US" sz="1200" dirty="0" smtClean="0">
                <a:solidFill>
                  <a:srgbClr val="000000"/>
                </a:solidFill>
              </a:rPr>
              <a:t>8</a:t>
            </a:r>
            <a:endParaRPr lang="en-US" sz="1200" dirty="0">
              <a:solidFill>
                <a:srgbClr val="000000"/>
              </a:solidFill>
            </a:endParaRPr>
          </a:p>
        </p:txBody>
      </p:sp>
      <p:sp>
        <p:nvSpPr>
          <p:cNvPr id="55" name="TextBox 54"/>
          <p:cNvSpPr txBox="1"/>
          <p:nvPr/>
        </p:nvSpPr>
        <p:spPr>
          <a:xfrm>
            <a:off x="7818436" y="1372232"/>
            <a:ext cx="271228" cy="276999"/>
          </a:xfrm>
          <a:prstGeom prst="rect">
            <a:avLst/>
          </a:prstGeom>
          <a:noFill/>
        </p:spPr>
        <p:txBody>
          <a:bodyPr wrap="none" rtlCol="0">
            <a:spAutoFit/>
          </a:bodyPr>
          <a:lstStyle/>
          <a:p>
            <a:r>
              <a:rPr lang="en-US" sz="1200" dirty="0" smtClean="0">
                <a:solidFill>
                  <a:srgbClr val="000000"/>
                </a:solidFill>
              </a:rPr>
              <a:t>9</a:t>
            </a:r>
            <a:endParaRPr lang="en-US" sz="1200" dirty="0">
              <a:solidFill>
                <a:srgbClr val="000000"/>
              </a:solidFill>
            </a:endParaRPr>
          </a:p>
        </p:txBody>
      </p:sp>
      <p:sp>
        <p:nvSpPr>
          <p:cNvPr id="56" name="TextBox 55"/>
          <p:cNvSpPr txBox="1"/>
          <p:nvPr/>
        </p:nvSpPr>
        <p:spPr>
          <a:xfrm>
            <a:off x="7900151" y="1603532"/>
            <a:ext cx="344966" cy="276999"/>
          </a:xfrm>
          <a:prstGeom prst="rect">
            <a:avLst/>
          </a:prstGeom>
          <a:noFill/>
        </p:spPr>
        <p:txBody>
          <a:bodyPr wrap="none" rtlCol="0">
            <a:spAutoFit/>
          </a:bodyPr>
          <a:lstStyle/>
          <a:p>
            <a:r>
              <a:rPr lang="en-US" sz="1200" dirty="0" smtClean="0">
                <a:solidFill>
                  <a:srgbClr val="000000"/>
                </a:solidFill>
              </a:rPr>
              <a:t>10</a:t>
            </a:r>
            <a:endParaRPr lang="en-US" sz="1200" dirty="0">
              <a:solidFill>
                <a:srgbClr val="000000"/>
              </a:solidFill>
            </a:endParaRPr>
          </a:p>
        </p:txBody>
      </p:sp>
      <p:sp>
        <p:nvSpPr>
          <p:cNvPr id="57" name="TextBox 56"/>
          <p:cNvSpPr txBox="1"/>
          <p:nvPr/>
        </p:nvSpPr>
        <p:spPr>
          <a:xfrm>
            <a:off x="7742095" y="1548848"/>
            <a:ext cx="316112" cy="276999"/>
          </a:xfrm>
          <a:prstGeom prst="rect">
            <a:avLst/>
          </a:prstGeom>
          <a:noFill/>
        </p:spPr>
        <p:txBody>
          <a:bodyPr wrap="none" rtlCol="0">
            <a:spAutoFit/>
          </a:bodyPr>
          <a:lstStyle/>
          <a:p>
            <a:r>
              <a:rPr lang="en-US" sz="1200" dirty="0" smtClean="0">
                <a:solidFill>
                  <a:srgbClr val="000000"/>
                </a:solidFill>
              </a:rPr>
              <a:t>11</a:t>
            </a:r>
            <a:endParaRPr lang="en-US" sz="1200" dirty="0">
              <a:solidFill>
                <a:srgbClr val="000000"/>
              </a:solidFill>
            </a:endParaRPr>
          </a:p>
        </p:txBody>
      </p:sp>
      <p:sp>
        <p:nvSpPr>
          <p:cNvPr id="58" name="TextBox 57"/>
          <p:cNvSpPr txBox="1"/>
          <p:nvPr/>
        </p:nvSpPr>
        <p:spPr>
          <a:xfrm>
            <a:off x="7474092" y="1446092"/>
            <a:ext cx="336952" cy="276999"/>
          </a:xfrm>
          <a:prstGeom prst="rect">
            <a:avLst/>
          </a:prstGeom>
          <a:noFill/>
        </p:spPr>
        <p:txBody>
          <a:bodyPr wrap="none" rtlCol="0">
            <a:spAutoFit/>
          </a:bodyPr>
          <a:lstStyle/>
          <a:p>
            <a:r>
              <a:rPr lang="en-US" sz="1200" dirty="0" smtClean="0">
                <a:solidFill>
                  <a:srgbClr val="000000"/>
                </a:solidFill>
              </a:rPr>
              <a:t>12</a:t>
            </a:r>
            <a:endParaRPr lang="en-US" sz="1200" dirty="0">
              <a:solidFill>
                <a:srgbClr val="000000"/>
              </a:solidFill>
            </a:endParaRPr>
          </a:p>
        </p:txBody>
      </p:sp>
      <p:sp>
        <p:nvSpPr>
          <p:cNvPr id="59" name="TextBox 58"/>
          <p:cNvSpPr txBox="1"/>
          <p:nvPr/>
        </p:nvSpPr>
        <p:spPr>
          <a:xfrm>
            <a:off x="7608893" y="1730066"/>
            <a:ext cx="335348" cy="276999"/>
          </a:xfrm>
          <a:prstGeom prst="rect">
            <a:avLst/>
          </a:prstGeom>
          <a:noFill/>
        </p:spPr>
        <p:txBody>
          <a:bodyPr wrap="none" rtlCol="0">
            <a:spAutoFit/>
          </a:bodyPr>
          <a:lstStyle/>
          <a:p>
            <a:r>
              <a:rPr lang="en-US" sz="1200" dirty="0" smtClean="0">
                <a:solidFill>
                  <a:srgbClr val="000000"/>
                </a:solidFill>
              </a:rPr>
              <a:t>13</a:t>
            </a:r>
            <a:endParaRPr lang="en-US" sz="1200" dirty="0">
              <a:solidFill>
                <a:srgbClr val="000000"/>
              </a:solidFill>
            </a:endParaRPr>
          </a:p>
        </p:txBody>
      </p:sp>
      <p:sp>
        <p:nvSpPr>
          <p:cNvPr id="60" name="TextBox 59"/>
          <p:cNvSpPr txBox="1"/>
          <p:nvPr/>
        </p:nvSpPr>
        <p:spPr>
          <a:xfrm>
            <a:off x="7622284" y="2097004"/>
            <a:ext cx="449162" cy="369332"/>
          </a:xfrm>
          <a:prstGeom prst="rect">
            <a:avLst/>
          </a:prstGeom>
          <a:noFill/>
        </p:spPr>
        <p:txBody>
          <a:bodyPr wrap="none" rtlCol="0">
            <a:spAutoFit/>
          </a:bodyPr>
          <a:lstStyle/>
          <a:p>
            <a:r>
              <a:rPr lang="en-US" b="1" dirty="0" smtClean="0">
                <a:solidFill>
                  <a:srgbClr val="0066FF"/>
                </a:solidFill>
              </a:rPr>
              <a:t>14</a:t>
            </a:r>
            <a:endParaRPr lang="en-US" b="1" dirty="0">
              <a:solidFill>
                <a:srgbClr val="0066FF"/>
              </a:solidFill>
            </a:endParaRPr>
          </a:p>
        </p:txBody>
      </p:sp>
      <p:sp>
        <p:nvSpPr>
          <p:cNvPr id="61" name="TextBox 60"/>
          <p:cNvSpPr txBox="1"/>
          <p:nvPr/>
        </p:nvSpPr>
        <p:spPr>
          <a:xfrm>
            <a:off x="10482443" y="2675847"/>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62" name="TextBox 61"/>
          <p:cNvSpPr txBox="1"/>
          <p:nvPr/>
        </p:nvSpPr>
        <p:spPr>
          <a:xfrm>
            <a:off x="10403187" y="2201242"/>
            <a:ext cx="312906" cy="369332"/>
          </a:xfrm>
          <a:prstGeom prst="rect">
            <a:avLst/>
          </a:prstGeom>
          <a:noFill/>
        </p:spPr>
        <p:txBody>
          <a:bodyPr wrap="none" rtlCol="0">
            <a:spAutoFit/>
          </a:bodyPr>
          <a:lstStyle/>
          <a:p>
            <a:r>
              <a:rPr lang="en-US" dirty="0" smtClean="0">
                <a:solidFill>
                  <a:srgbClr val="000000"/>
                </a:solidFill>
              </a:rPr>
              <a:t>2</a:t>
            </a:r>
            <a:endParaRPr lang="en-US" dirty="0">
              <a:solidFill>
                <a:srgbClr val="000000"/>
              </a:solidFill>
            </a:endParaRPr>
          </a:p>
        </p:txBody>
      </p:sp>
      <p:sp>
        <p:nvSpPr>
          <p:cNvPr id="63" name="TextBox 62"/>
          <p:cNvSpPr txBox="1"/>
          <p:nvPr/>
        </p:nvSpPr>
        <p:spPr>
          <a:xfrm>
            <a:off x="9865632" y="1596068"/>
            <a:ext cx="311304" cy="369332"/>
          </a:xfrm>
          <a:prstGeom prst="rect">
            <a:avLst/>
          </a:prstGeom>
          <a:noFill/>
        </p:spPr>
        <p:txBody>
          <a:bodyPr wrap="none" rtlCol="0">
            <a:spAutoFit/>
          </a:bodyPr>
          <a:lstStyle/>
          <a:p>
            <a:r>
              <a:rPr lang="en-US" dirty="0" smtClean="0">
                <a:solidFill>
                  <a:srgbClr val="000000"/>
                </a:solidFill>
              </a:rPr>
              <a:t>3</a:t>
            </a:r>
            <a:endParaRPr lang="en-US" dirty="0">
              <a:solidFill>
                <a:srgbClr val="000000"/>
              </a:solidFill>
            </a:endParaRPr>
          </a:p>
        </p:txBody>
      </p:sp>
      <p:sp>
        <p:nvSpPr>
          <p:cNvPr id="64" name="TextBox 63"/>
          <p:cNvSpPr txBox="1"/>
          <p:nvPr/>
        </p:nvSpPr>
        <p:spPr>
          <a:xfrm>
            <a:off x="10311440" y="1075861"/>
            <a:ext cx="285656" cy="307777"/>
          </a:xfrm>
          <a:prstGeom prst="rect">
            <a:avLst/>
          </a:prstGeom>
          <a:noFill/>
        </p:spPr>
        <p:txBody>
          <a:bodyPr wrap="none" rtlCol="0">
            <a:spAutoFit/>
          </a:bodyPr>
          <a:lstStyle/>
          <a:p>
            <a:r>
              <a:rPr lang="en-US" sz="1400" dirty="0" smtClean="0">
                <a:solidFill>
                  <a:srgbClr val="000000"/>
                </a:solidFill>
              </a:rPr>
              <a:t>4</a:t>
            </a:r>
            <a:endParaRPr lang="en-US" sz="1400" dirty="0">
              <a:solidFill>
                <a:srgbClr val="000000"/>
              </a:solidFill>
            </a:endParaRPr>
          </a:p>
        </p:txBody>
      </p:sp>
      <p:sp>
        <p:nvSpPr>
          <p:cNvPr id="65" name="TextBox 64"/>
          <p:cNvSpPr txBox="1"/>
          <p:nvPr/>
        </p:nvSpPr>
        <p:spPr>
          <a:xfrm>
            <a:off x="8873242" y="905800"/>
            <a:ext cx="306494" cy="369332"/>
          </a:xfrm>
          <a:prstGeom prst="rect">
            <a:avLst/>
          </a:prstGeom>
          <a:noFill/>
        </p:spPr>
        <p:txBody>
          <a:bodyPr wrap="none" rtlCol="0">
            <a:spAutoFit/>
          </a:bodyPr>
          <a:lstStyle/>
          <a:p>
            <a:r>
              <a:rPr lang="en-US" dirty="0" smtClean="0">
                <a:solidFill>
                  <a:srgbClr val="000000"/>
                </a:solidFill>
              </a:rPr>
              <a:t>5</a:t>
            </a:r>
            <a:endParaRPr lang="en-US" dirty="0">
              <a:solidFill>
                <a:srgbClr val="000000"/>
              </a:solidFill>
            </a:endParaRPr>
          </a:p>
        </p:txBody>
      </p:sp>
      <p:sp>
        <p:nvSpPr>
          <p:cNvPr id="66" name="TextBox 65"/>
          <p:cNvSpPr txBox="1"/>
          <p:nvPr/>
        </p:nvSpPr>
        <p:spPr>
          <a:xfrm>
            <a:off x="9655488" y="507449"/>
            <a:ext cx="285656" cy="307777"/>
          </a:xfrm>
          <a:prstGeom prst="rect">
            <a:avLst/>
          </a:prstGeom>
          <a:noFill/>
        </p:spPr>
        <p:txBody>
          <a:bodyPr wrap="none" rtlCol="0">
            <a:spAutoFit/>
          </a:bodyPr>
          <a:lstStyle/>
          <a:p>
            <a:r>
              <a:rPr lang="en-US" sz="1400" dirty="0" smtClean="0">
                <a:solidFill>
                  <a:srgbClr val="000000"/>
                </a:solidFill>
              </a:rPr>
              <a:t>6</a:t>
            </a:r>
            <a:endParaRPr lang="en-US" sz="1400" dirty="0">
              <a:solidFill>
                <a:srgbClr val="000000"/>
              </a:solidFill>
            </a:endParaRPr>
          </a:p>
        </p:txBody>
      </p:sp>
      <p:sp>
        <p:nvSpPr>
          <p:cNvPr id="67" name="TextBox 66"/>
          <p:cNvSpPr txBox="1"/>
          <p:nvPr/>
        </p:nvSpPr>
        <p:spPr>
          <a:xfrm>
            <a:off x="10657570" y="289782"/>
            <a:ext cx="312906" cy="369332"/>
          </a:xfrm>
          <a:prstGeom prst="rect">
            <a:avLst/>
          </a:prstGeom>
          <a:noFill/>
        </p:spPr>
        <p:txBody>
          <a:bodyPr wrap="none" rtlCol="0">
            <a:spAutoFit/>
          </a:bodyPr>
          <a:lstStyle/>
          <a:p>
            <a:r>
              <a:rPr lang="en-US" b="1" dirty="0" smtClean="0">
                <a:solidFill>
                  <a:srgbClr val="0066FF"/>
                </a:solidFill>
              </a:rPr>
              <a:t>7</a:t>
            </a:r>
            <a:endParaRPr lang="en-US" b="1" dirty="0">
              <a:solidFill>
                <a:srgbClr val="0066FF"/>
              </a:solidFill>
            </a:endParaRPr>
          </a:p>
        </p:txBody>
      </p:sp>
      <p:cxnSp>
        <p:nvCxnSpPr>
          <p:cNvPr id="15" name="Straight Arrow Connector 14"/>
          <p:cNvCxnSpPr>
            <a:endCxn id="56" idx="0"/>
          </p:cNvCxnSpPr>
          <p:nvPr/>
        </p:nvCxnSpPr>
        <p:spPr>
          <a:xfrm flipH="1">
            <a:off x="8072634" y="474448"/>
            <a:ext cx="206539" cy="1129084"/>
          </a:xfrm>
          <a:prstGeom prst="straightConnector1">
            <a:avLst/>
          </a:prstGeom>
          <a:ln>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8250815" y="474448"/>
            <a:ext cx="1915693" cy="483978"/>
          </a:xfrm>
          <a:prstGeom prst="straightConnector1">
            <a:avLst/>
          </a:prstGeom>
          <a:ln>
            <a:solidFill>
              <a:srgbClr val="0066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836431"/>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63" y="404664"/>
            <a:ext cx="11599168" cy="432048"/>
          </a:xfrm>
        </p:spPr>
        <p:txBody>
          <a:bodyPr/>
          <a:lstStyle/>
          <a:p>
            <a:r>
              <a:rPr lang="en-US" sz="3600" dirty="0" smtClean="0"/>
              <a:t>Processing Pipeline: Perspective Transformation</a:t>
            </a:r>
            <a:endParaRPr lang="en-US" sz="3600" dirty="0"/>
          </a:p>
        </p:txBody>
      </p:sp>
      <p:sp>
        <p:nvSpPr>
          <p:cNvPr id="3" name="Vertical Text Placeholder 2"/>
          <p:cNvSpPr>
            <a:spLocks noGrp="1"/>
          </p:cNvSpPr>
          <p:nvPr>
            <p:ph type="body" orient="vert" idx="1"/>
          </p:nvPr>
        </p:nvSpPr>
        <p:spPr>
          <a:xfrm>
            <a:off x="404663" y="4653136"/>
            <a:ext cx="11389024" cy="1656184"/>
          </a:xfrm>
        </p:spPr>
        <p:txBody>
          <a:bodyPr>
            <a:normAutofit/>
          </a:bodyPr>
          <a:lstStyle/>
          <a:p>
            <a:pPr marL="0" indent="0">
              <a:buNone/>
            </a:pPr>
            <a:r>
              <a:rPr lang="en-US" dirty="0" smtClean="0"/>
              <a:t>Left: 	The </a:t>
            </a:r>
            <a:r>
              <a:rPr lang="en-US" i="1" dirty="0"/>
              <a:t>original</a:t>
            </a:r>
            <a:r>
              <a:rPr lang="en-US" dirty="0"/>
              <a:t> image after </a:t>
            </a:r>
            <a:r>
              <a:rPr lang="en-US" dirty="0" smtClean="0"/>
              <a:t>the </a:t>
            </a:r>
            <a:r>
              <a:rPr lang="en-US" dirty="0"/>
              <a:t>camera calibration and perspective transform</a:t>
            </a:r>
            <a:r>
              <a:rPr lang="en-US" dirty="0" smtClean="0"/>
              <a:t>.</a:t>
            </a:r>
          </a:p>
          <a:p>
            <a:pPr marL="0" indent="0">
              <a:buNone/>
            </a:pPr>
            <a:r>
              <a:rPr lang="en-US" dirty="0" smtClean="0"/>
              <a:t>Right: 	After edge detection with edges </a:t>
            </a:r>
            <a:r>
              <a:rPr lang="en-US" dirty="0"/>
              <a:t>highlighted in </a:t>
            </a:r>
            <a:r>
              <a:rPr lang="en-US" b="1" dirty="0">
                <a:solidFill>
                  <a:srgbClr val="008000"/>
                </a:solidFill>
              </a:rPr>
              <a:t>green</a:t>
            </a:r>
            <a:r>
              <a:rPr lang="en-US" dirty="0"/>
              <a:t> and </a:t>
            </a:r>
            <a:r>
              <a:rPr lang="en-US" b="1" dirty="0" smtClean="0">
                <a:solidFill>
                  <a:srgbClr val="0000FF"/>
                </a:solidFill>
              </a:rPr>
              <a:t>blue</a:t>
            </a:r>
            <a:r>
              <a:rPr lang="en-US" dirty="0" smtClean="0"/>
              <a:t>.</a:t>
            </a:r>
          </a:p>
          <a:p>
            <a:pPr marL="0" indent="0">
              <a:buNone/>
            </a:pPr>
            <a:r>
              <a:rPr lang="en-US" dirty="0" smtClean="0"/>
              <a:t>	Scanning </a:t>
            </a:r>
            <a:r>
              <a:rPr lang="en-US" dirty="0"/>
              <a:t>windows boundaries </a:t>
            </a:r>
            <a:r>
              <a:rPr lang="en-US" dirty="0" smtClean="0"/>
              <a:t>for areas with pixel that may belong to lines are highlighted </a:t>
            </a:r>
            <a:r>
              <a:rPr lang="en-US" dirty="0"/>
              <a:t>in </a:t>
            </a:r>
            <a:r>
              <a:rPr lang="en-US" b="1" dirty="0" smtClean="0">
                <a:ln>
                  <a:solidFill>
                    <a:schemeClr val="accent1"/>
                  </a:solidFill>
                </a:ln>
                <a:solidFill>
                  <a:srgbClr val="FFFF00"/>
                </a:solidFill>
              </a:rPr>
              <a:t>yellow</a:t>
            </a:r>
            <a:r>
              <a:rPr lang="en-US" dirty="0" smtClean="0"/>
              <a:t>,</a:t>
            </a:r>
          </a:p>
          <a:p>
            <a:pPr marL="0" indent="0">
              <a:buNone/>
            </a:pPr>
            <a:r>
              <a:rPr lang="en-US" dirty="0" smtClean="0"/>
              <a:t>	A </a:t>
            </a:r>
            <a:r>
              <a:rPr lang="en-US" dirty="0"/>
              <a:t>second order polynomial approximation of </a:t>
            </a:r>
            <a:r>
              <a:rPr lang="en-US" dirty="0" smtClean="0"/>
              <a:t>the collected </a:t>
            </a:r>
            <a:r>
              <a:rPr lang="en-US" dirty="0"/>
              <a:t>points in </a:t>
            </a:r>
            <a:r>
              <a:rPr lang="en-US" b="1" dirty="0">
                <a:solidFill>
                  <a:srgbClr val="FF0000"/>
                </a:solidFill>
              </a:rPr>
              <a:t>red</a:t>
            </a:r>
            <a:r>
              <a:rPr lang="en-US" dirty="0"/>
              <a:t>.</a:t>
            </a:r>
            <a:endParaRPr lang="en-US" dirty="0" smtClean="0"/>
          </a:p>
          <a:p>
            <a:pPr marL="0" indent="0">
              <a:buNone/>
            </a:pPr>
            <a:endParaRPr lang="en-US" dirty="0"/>
          </a:p>
        </p:txBody>
      </p:sp>
      <p:pic>
        <p:nvPicPr>
          <p:cNvPr id="5" name="Picture 4"/>
          <p:cNvPicPr>
            <a:picLocks noChangeAspect="1"/>
          </p:cNvPicPr>
          <p:nvPr/>
        </p:nvPicPr>
        <p:blipFill>
          <a:blip r:embed="rId2"/>
          <a:stretch>
            <a:fillRect/>
          </a:stretch>
        </p:blipFill>
        <p:spPr>
          <a:xfrm>
            <a:off x="1193471" y="1202065"/>
            <a:ext cx="10021551" cy="3450877"/>
          </a:xfrm>
          <a:prstGeom prst="rect">
            <a:avLst/>
          </a:prstGeom>
        </p:spPr>
      </p:pic>
    </p:spTree>
    <p:extLst>
      <p:ext uri="{BB962C8B-B14F-4D97-AF65-F5344CB8AC3E}">
        <p14:creationId xmlns:p14="http://schemas.microsoft.com/office/powerpoint/2010/main" val="2496793634"/>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Lane and Vehicle Tracking</a:t>
            </a:r>
            <a:endParaRPr lang="en-US" dirty="0"/>
          </a:p>
        </p:txBody>
      </p:sp>
      <p:pic>
        <p:nvPicPr>
          <p:cNvPr id="4" name="project_video_annotated_vehic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4679" y="1052736"/>
            <a:ext cx="9336360" cy="5251703"/>
          </a:xfrm>
          <a:prstGeom prst="rect">
            <a:avLst/>
          </a:prstGeom>
        </p:spPr>
      </p:pic>
    </p:spTree>
    <p:extLst>
      <p:ext uri="{BB962C8B-B14F-4D97-AF65-F5344CB8AC3E}">
        <p14:creationId xmlns:p14="http://schemas.microsoft.com/office/powerpoint/2010/main" val="1165775603"/>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64" y="476672"/>
            <a:ext cx="5252802" cy="432048"/>
          </a:xfrm>
        </p:spPr>
        <p:txBody>
          <a:bodyPr/>
          <a:lstStyle/>
          <a:p>
            <a:r>
              <a:rPr lang="en-US" dirty="0" err="1" smtClean="0"/>
              <a:t>MonsterBorg</a:t>
            </a:r>
            <a:r>
              <a:rPr lang="en-US" dirty="0" smtClean="0"/>
              <a:t> SLAM</a:t>
            </a:r>
            <a:br>
              <a:rPr lang="en-US" dirty="0" smtClean="0"/>
            </a:br>
            <a:r>
              <a:rPr lang="en-US" sz="3200" dirty="0" smtClean="0"/>
              <a:t>E. van der Zande</a:t>
            </a:r>
            <a:endParaRPr lang="en-US" sz="3200" dirty="0"/>
          </a:p>
        </p:txBody>
      </p:sp>
      <p:pic>
        <p:nvPicPr>
          <p:cNvPr id="5" name="Elgar_Slam_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39135" y="188640"/>
            <a:ext cx="5976664" cy="5976664"/>
          </a:xfrm>
          <a:prstGeom prst="rect">
            <a:avLst/>
          </a:prstGeom>
        </p:spPr>
      </p:pic>
    </p:spTree>
    <p:extLst>
      <p:ext uri="{BB962C8B-B14F-4D97-AF65-F5344CB8AC3E}">
        <p14:creationId xmlns:p14="http://schemas.microsoft.com/office/powerpoint/2010/main" val="3637673799"/>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63" y="404664"/>
            <a:ext cx="11389024" cy="3312368"/>
          </a:xfrm>
        </p:spPr>
        <p:txBody>
          <a:bodyPr/>
          <a:lstStyle/>
          <a:p>
            <a:pPr algn="ctr"/>
            <a:r>
              <a:rPr lang="en-US" dirty="0" smtClean="0"/>
              <a:t>Robotics Discussion Session</a:t>
            </a:r>
            <a:br>
              <a:rPr lang="en-US" dirty="0" smtClean="0"/>
            </a:br>
            <a:r>
              <a:rPr lang="en-US" b="0" dirty="0" smtClean="0"/>
              <a:t>Wednesday 3-3 at 13.00 </a:t>
            </a:r>
            <a:r>
              <a:rPr lang="en-US" b="0" dirty="0"/>
              <a:t/>
            </a:r>
            <a:br>
              <a:rPr lang="en-US" b="0" dirty="0"/>
            </a:br>
            <a:r>
              <a:rPr lang="en-US" b="0" dirty="0" smtClean="0"/>
              <a:t>Robotics </a:t>
            </a:r>
            <a:r>
              <a:rPr lang="en-US" b="0" dirty="0" err="1" smtClean="0"/>
              <a:t>Kaltura</a:t>
            </a:r>
            <a:r>
              <a:rPr lang="en-US" b="0" dirty="0" smtClean="0"/>
              <a:t> Room</a:t>
            </a:r>
            <a:br>
              <a:rPr lang="en-US" b="0" dirty="0" smtClean="0"/>
            </a:br>
            <a:r>
              <a:rPr lang="en-US" b="0" dirty="0" smtClean="0"/>
              <a:t/>
            </a:r>
            <a:br>
              <a:rPr lang="en-US" b="0" dirty="0" smtClean="0"/>
            </a:br>
            <a:endParaRPr lang="en-US" b="0" dirty="0"/>
          </a:p>
        </p:txBody>
      </p:sp>
      <p:sp>
        <p:nvSpPr>
          <p:cNvPr id="5" name="TextBox 4"/>
          <p:cNvSpPr txBox="1"/>
          <p:nvPr/>
        </p:nvSpPr>
        <p:spPr>
          <a:xfrm>
            <a:off x="1346647" y="3068960"/>
            <a:ext cx="9793087" cy="2062103"/>
          </a:xfrm>
          <a:prstGeom prst="rect">
            <a:avLst/>
          </a:prstGeom>
          <a:noFill/>
        </p:spPr>
        <p:txBody>
          <a:bodyPr wrap="square" rtlCol="0">
            <a:spAutoFit/>
          </a:bodyPr>
          <a:lstStyle/>
          <a:p>
            <a:r>
              <a:rPr lang="en-US" sz="3200" dirty="0"/>
              <a:t>During this session we discuss </a:t>
            </a:r>
            <a:r>
              <a:rPr lang="en-US" sz="3200" dirty="0" smtClean="0"/>
              <a:t>practical </a:t>
            </a:r>
            <a:r>
              <a:rPr lang="en-US" sz="3200" dirty="0"/>
              <a:t>aspects </a:t>
            </a:r>
            <a:r>
              <a:rPr lang="en-US" sz="3200" dirty="0" smtClean="0"/>
              <a:t>and any further questions of </a:t>
            </a:r>
            <a:r>
              <a:rPr lang="en-US" sz="3200" dirty="0"/>
              <a:t>robotics in an informal </a:t>
            </a:r>
            <a:r>
              <a:rPr lang="en-US" sz="3200" dirty="0" smtClean="0"/>
              <a:t>and interactive setting.</a:t>
            </a:r>
          </a:p>
          <a:p>
            <a:endParaRPr lang="en-US" sz="3200" dirty="0"/>
          </a:p>
        </p:txBody>
      </p:sp>
    </p:spTree>
    <p:extLst>
      <p:ext uri="{BB962C8B-B14F-4D97-AF65-F5344CB8AC3E}">
        <p14:creationId xmlns:p14="http://schemas.microsoft.com/office/powerpoint/2010/main" val="2668259955"/>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90663" y="1516990"/>
            <a:ext cx="3600400" cy="3192512"/>
          </a:xfrm>
          <a:prstGeom prst="rect">
            <a:avLst/>
          </a:prstGeom>
        </p:spPr>
      </p:pic>
      <p:sp>
        <p:nvSpPr>
          <p:cNvPr id="6" name="TextBox 5"/>
          <p:cNvSpPr txBox="1"/>
          <p:nvPr/>
        </p:nvSpPr>
        <p:spPr>
          <a:xfrm>
            <a:off x="6506057" y="867447"/>
            <a:ext cx="4067139" cy="2308324"/>
          </a:xfrm>
          <a:prstGeom prst="rect">
            <a:avLst/>
          </a:prstGeom>
          <a:noFill/>
        </p:spPr>
        <p:txBody>
          <a:bodyPr wrap="none" rtlCol="0">
            <a:spAutoFit/>
          </a:bodyPr>
          <a:lstStyle/>
          <a:p>
            <a:r>
              <a:rPr lang="en-US" dirty="0" smtClean="0">
                <a:solidFill>
                  <a:srgbClr val="000000"/>
                </a:solidFill>
              </a:rPr>
              <a:t>Fig. 1.18 d) without the encircled part:</a:t>
            </a:r>
          </a:p>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a:t>
            </a:r>
            <a:r>
              <a:rPr lang="en-US" dirty="0">
                <a:solidFill>
                  <a:srgbClr val="000000"/>
                </a:solidFill>
              </a:rPr>
              <a:t>5</a:t>
            </a:r>
            <a:endParaRPr lang="en-US" dirty="0" smtClean="0">
              <a:solidFill>
                <a:srgbClr val="000000"/>
              </a:solidFill>
            </a:endParaRPr>
          </a:p>
          <a:p>
            <a:r>
              <a:rPr lang="en-US" dirty="0" smtClean="0">
                <a:solidFill>
                  <a:srgbClr val="000000"/>
                </a:solidFill>
              </a:rPr>
              <a:t>J = #joints = </a:t>
            </a:r>
            <a:r>
              <a:rPr lang="en-US" dirty="0">
                <a:solidFill>
                  <a:srgbClr val="000000"/>
                </a:solidFill>
              </a:rPr>
              <a:t>5</a:t>
            </a:r>
            <a:r>
              <a:rPr lang="en-US" dirty="0" smtClean="0">
                <a:solidFill>
                  <a:srgbClr val="000000"/>
                </a:solidFill>
              </a:rPr>
              <a:t> </a:t>
            </a:r>
          </a:p>
          <a:p>
            <a:r>
              <a:rPr lang="en-US" dirty="0">
                <a:solidFill>
                  <a:srgbClr val="000000"/>
                </a:solidFill>
              </a:rPr>
              <a:t>4</a:t>
            </a:r>
            <a:r>
              <a:rPr lang="en-US" dirty="0" smtClean="0">
                <a:solidFill>
                  <a:srgbClr val="000000"/>
                </a:solidFill>
              </a:rPr>
              <a:t>x Revolute:   </a:t>
            </a:r>
            <a:r>
              <a:rPr lang="en-US" dirty="0" err="1" smtClean="0">
                <a:solidFill>
                  <a:srgbClr val="000000"/>
                </a:solidFill>
              </a:rPr>
              <a:t>dof</a:t>
            </a:r>
            <a:r>
              <a:rPr lang="en-US" dirty="0" smtClean="0">
                <a:solidFill>
                  <a:srgbClr val="000000"/>
                </a:solidFill>
              </a:rPr>
              <a:t> 4x </a:t>
            </a:r>
            <a:r>
              <a:rPr lang="en-US" dirty="0">
                <a:solidFill>
                  <a:srgbClr val="000000"/>
                </a:solidFill>
              </a:rPr>
              <a:t>1</a:t>
            </a:r>
            <a:r>
              <a:rPr lang="en-US" dirty="0" smtClean="0">
                <a:solidFill>
                  <a:srgbClr val="000000"/>
                </a:solidFill>
              </a:rPr>
              <a:t> </a:t>
            </a:r>
          </a:p>
          <a:p>
            <a:r>
              <a:rPr lang="en-US" dirty="0" smtClean="0">
                <a:solidFill>
                  <a:srgbClr val="000000"/>
                </a:solidFill>
              </a:rPr>
              <a:t>1x Prismatic:  </a:t>
            </a:r>
            <a:r>
              <a:rPr lang="en-US" dirty="0" err="1" smtClean="0">
                <a:solidFill>
                  <a:srgbClr val="000000"/>
                </a:solidFill>
              </a:rPr>
              <a:t>dof</a:t>
            </a:r>
            <a:r>
              <a:rPr lang="en-US" dirty="0" smtClean="0">
                <a:solidFill>
                  <a:srgbClr val="000000"/>
                </a:solidFill>
              </a:rPr>
              <a:t> 1x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3(5-1-5) + 4x1 + 1x1 = 2</a:t>
            </a:r>
            <a:endParaRPr lang="en-US" dirty="0">
              <a:solidFill>
                <a:srgbClr val="000000"/>
              </a:solidFill>
            </a:endParaRPr>
          </a:p>
        </p:txBody>
      </p:sp>
      <p:sp>
        <p:nvSpPr>
          <p:cNvPr id="4" name="TextBox 3"/>
          <p:cNvSpPr txBox="1"/>
          <p:nvPr/>
        </p:nvSpPr>
        <p:spPr>
          <a:xfrm>
            <a:off x="3621369" y="3257130"/>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7" name="TextBox 6"/>
          <p:cNvSpPr txBox="1"/>
          <p:nvPr/>
        </p:nvSpPr>
        <p:spPr>
          <a:xfrm>
            <a:off x="2325225" y="3833194"/>
            <a:ext cx="312906" cy="369332"/>
          </a:xfrm>
          <a:prstGeom prst="rect">
            <a:avLst/>
          </a:prstGeom>
          <a:noFill/>
        </p:spPr>
        <p:txBody>
          <a:bodyPr wrap="none" rtlCol="0">
            <a:spAutoFit/>
          </a:bodyPr>
          <a:lstStyle/>
          <a:p>
            <a:r>
              <a:rPr lang="en-US" dirty="0">
                <a:solidFill>
                  <a:srgbClr val="000000"/>
                </a:solidFill>
              </a:rPr>
              <a:t>2</a:t>
            </a:r>
          </a:p>
        </p:txBody>
      </p:sp>
      <p:sp>
        <p:nvSpPr>
          <p:cNvPr id="8" name="TextBox 7"/>
          <p:cNvSpPr txBox="1"/>
          <p:nvPr/>
        </p:nvSpPr>
        <p:spPr>
          <a:xfrm>
            <a:off x="1463119" y="3072464"/>
            <a:ext cx="311304" cy="369332"/>
          </a:xfrm>
          <a:prstGeom prst="rect">
            <a:avLst/>
          </a:prstGeom>
          <a:noFill/>
        </p:spPr>
        <p:txBody>
          <a:bodyPr wrap="none" rtlCol="0">
            <a:spAutoFit/>
          </a:bodyPr>
          <a:lstStyle/>
          <a:p>
            <a:r>
              <a:rPr lang="en-US" dirty="0">
                <a:solidFill>
                  <a:srgbClr val="000000"/>
                </a:solidFill>
              </a:rPr>
              <a:t>3</a:t>
            </a:r>
          </a:p>
        </p:txBody>
      </p:sp>
      <p:sp>
        <p:nvSpPr>
          <p:cNvPr id="9" name="TextBox 8"/>
          <p:cNvSpPr txBox="1"/>
          <p:nvPr/>
        </p:nvSpPr>
        <p:spPr>
          <a:xfrm>
            <a:off x="2069212" y="1744962"/>
            <a:ext cx="314510" cy="369332"/>
          </a:xfrm>
          <a:prstGeom prst="rect">
            <a:avLst/>
          </a:prstGeom>
          <a:noFill/>
        </p:spPr>
        <p:txBody>
          <a:bodyPr wrap="none" rtlCol="0">
            <a:spAutoFit/>
          </a:bodyPr>
          <a:lstStyle/>
          <a:p>
            <a:r>
              <a:rPr lang="en-US" dirty="0">
                <a:solidFill>
                  <a:srgbClr val="000000"/>
                </a:solidFill>
              </a:rPr>
              <a:t>4</a:t>
            </a:r>
          </a:p>
        </p:txBody>
      </p:sp>
      <p:sp>
        <p:nvSpPr>
          <p:cNvPr id="10" name="TextBox 9"/>
          <p:cNvSpPr txBox="1"/>
          <p:nvPr/>
        </p:nvSpPr>
        <p:spPr>
          <a:xfrm>
            <a:off x="3661711" y="1989424"/>
            <a:ext cx="314510" cy="369332"/>
          </a:xfrm>
          <a:prstGeom prst="rect">
            <a:avLst/>
          </a:prstGeom>
          <a:noFill/>
        </p:spPr>
        <p:txBody>
          <a:bodyPr wrap="none" rtlCol="0">
            <a:spAutoFit/>
          </a:bodyPr>
          <a:lstStyle/>
          <a:p>
            <a:r>
              <a:rPr lang="en-US" dirty="0" smtClean="0">
                <a:solidFill>
                  <a:srgbClr val="000000"/>
                </a:solidFill>
              </a:rPr>
              <a:t>5</a:t>
            </a:r>
            <a:endParaRPr lang="en-US" dirty="0">
              <a:solidFill>
                <a:srgbClr val="000000"/>
              </a:solidFill>
            </a:endParaRPr>
          </a:p>
        </p:txBody>
      </p:sp>
      <p:sp>
        <p:nvSpPr>
          <p:cNvPr id="11" name="TextBox 10"/>
          <p:cNvSpPr txBox="1"/>
          <p:nvPr/>
        </p:nvSpPr>
        <p:spPr>
          <a:xfrm>
            <a:off x="4834555" y="1804758"/>
            <a:ext cx="333746" cy="369332"/>
          </a:xfrm>
          <a:prstGeom prst="rect">
            <a:avLst/>
          </a:prstGeom>
          <a:noFill/>
        </p:spPr>
        <p:txBody>
          <a:bodyPr wrap="none" rtlCol="0">
            <a:spAutoFit/>
          </a:bodyPr>
          <a:lstStyle/>
          <a:p>
            <a:r>
              <a:rPr lang="en-US" b="1" dirty="0" smtClean="0">
                <a:solidFill>
                  <a:srgbClr val="0066FF"/>
                </a:solidFill>
              </a:rPr>
              <a:t>6</a:t>
            </a:r>
            <a:endParaRPr lang="en-US" b="1" dirty="0">
              <a:solidFill>
                <a:srgbClr val="0066FF"/>
              </a:solidFill>
            </a:endParaRPr>
          </a:p>
        </p:txBody>
      </p:sp>
      <p:sp>
        <p:nvSpPr>
          <p:cNvPr id="12" name="TextBox 11"/>
          <p:cNvSpPr txBox="1"/>
          <p:nvPr/>
        </p:nvSpPr>
        <p:spPr>
          <a:xfrm>
            <a:off x="3318464" y="1332324"/>
            <a:ext cx="325730" cy="369332"/>
          </a:xfrm>
          <a:prstGeom prst="rect">
            <a:avLst/>
          </a:prstGeom>
          <a:noFill/>
        </p:spPr>
        <p:txBody>
          <a:bodyPr wrap="none" rtlCol="0">
            <a:spAutoFit/>
          </a:bodyPr>
          <a:lstStyle/>
          <a:p>
            <a:r>
              <a:rPr lang="en-US" dirty="0" smtClean="0">
                <a:solidFill>
                  <a:srgbClr val="0066FF"/>
                </a:solidFill>
              </a:rPr>
              <a:t>P</a:t>
            </a:r>
            <a:endParaRPr lang="en-US" dirty="0">
              <a:solidFill>
                <a:srgbClr val="0066FF"/>
              </a:solidFill>
            </a:endParaRPr>
          </a:p>
        </p:txBody>
      </p:sp>
      <p:sp>
        <p:nvSpPr>
          <p:cNvPr id="13" name="TextBox 12"/>
          <p:cNvSpPr txBox="1"/>
          <p:nvPr/>
        </p:nvSpPr>
        <p:spPr>
          <a:xfrm>
            <a:off x="4820424" y="1328490"/>
            <a:ext cx="346570" cy="369332"/>
          </a:xfrm>
          <a:prstGeom prst="rect">
            <a:avLst/>
          </a:prstGeom>
          <a:noFill/>
        </p:spPr>
        <p:txBody>
          <a:bodyPr wrap="none" rtlCol="0">
            <a:spAutoFit/>
          </a:bodyPr>
          <a:lstStyle/>
          <a:p>
            <a:pPr algn="r"/>
            <a:r>
              <a:rPr lang="en-US" dirty="0">
                <a:solidFill>
                  <a:srgbClr val="000000"/>
                </a:solidFill>
              </a:rPr>
              <a:t>R</a:t>
            </a:r>
          </a:p>
        </p:txBody>
      </p:sp>
      <p:sp>
        <p:nvSpPr>
          <p:cNvPr id="14" name="TextBox 13"/>
          <p:cNvSpPr txBox="1"/>
          <p:nvPr/>
        </p:nvSpPr>
        <p:spPr>
          <a:xfrm>
            <a:off x="1504133" y="4133369"/>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6" name="TextBox 15"/>
          <p:cNvSpPr txBox="1"/>
          <p:nvPr/>
        </p:nvSpPr>
        <p:spPr>
          <a:xfrm>
            <a:off x="2491138" y="3310394"/>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7" name="TextBox 16"/>
          <p:cNvSpPr txBox="1"/>
          <p:nvPr/>
        </p:nvSpPr>
        <p:spPr>
          <a:xfrm>
            <a:off x="3222623" y="2100649"/>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8" name="TextBox 17"/>
          <p:cNvSpPr txBox="1"/>
          <p:nvPr/>
        </p:nvSpPr>
        <p:spPr>
          <a:xfrm>
            <a:off x="1421405" y="1826893"/>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19" name="TextBox 18"/>
          <p:cNvSpPr txBox="1"/>
          <p:nvPr/>
        </p:nvSpPr>
        <p:spPr>
          <a:xfrm>
            <a:off x="4186748" y="2021609"/>
            <a:ext cx="346570" cy="369332"/>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5" name="Oval 4"/>
          <p:cNvSpPr/>
          <p:nvPr/>
        </p:nvSpPr>
        <p:spPr>
          <a:xfrm>
            <a:off x="4427527" y="1328490"/>
            <a:ext cx="873626" cy="1424584"/>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TextBox 35"/>
          <p:cNvSpPr txBox="1"/>
          <p:nvPr/>
        </p:nvSpPr>
        <p:spPr>
          <a:xfrm>
            <a:off x="6531223" y="4202526"/>
            <a:ext cx="5043368"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000000"/>
                </a:solidFill>
              </a:rPr>
              <a:t>Encircled part has </a:t>
            </a:r>
            <a:r>
              <a:rPr lang="en-US" dirty="0" smtClean="0">
                <a:solidFill>
                  <a:srgbClr val="000000"/>
                </a:solidFill>
              </a:rPr>
              <a:t>2 </a:t>
            </a:r>
            <a:r>
              <a:rPr lang="en-US" dirty="0" err="1" smtClean="0">
                <a:solidFill>
                  <a:srgbClr val="000000"/>
                </a:solidFill>
              </a:rPr>
              <a:t>dof</a:t>
            </a:r>
            <a:r>
              <a:rPr lang="en-US" dirty="0" smtClean="0">
                <a:solidFill>
                  <a:srgbClr val="000000"/>
                </a:solidFill>
              </a:rPr>
              <a:t>.</a:t>
            </a:r>
          </a:p>
          <a:p>
            <a:pPr marL="285750" indent="-285750">
              <a:buFont typeface="Arial" panose="020B0604020202020204" pitchFamily="34" charset="0"/>
              <a:buChar char="•"/>
            </a:pPr>
            <a:r>
              <a:rPr lang="en-US" dirty="0" smtClean="0">
                <a:solidFill>
                  <a:srgbClr val="000000"/>
                </a:solidFill>
              </a:rPr>
              <a:t>Joining the 2 structures adds </a:t>
            </a:r>
            <a:r>
              <a:rPr lang="en-US" dirty="0" smtClean="0">
                <a:solidFill>
                  <a:srgbClr val="000000"/>
                </a:solidFill>
              </a:rPr>
              <a:t>3 </a:t>
            </a:r>
            <a:r>
              <a:rPr lang="en-US" dirty="0" smtClean="0">
                <a:solidFill>
                  <a:srgbClr val="000000"/>
                </a:solidFill>
              </a:rPr>
              <a:t>constraints.</a:t>
            </a:r>
          </a:p>
          <a:p>
            <a:r>
              <a:rPr lang="en-US" dirty="0" smtClean="0">
                <a:solidFill>
                  <a:srgbClr val="000000"/>
                </a:solidFill>
              </a:rPr>
              <a:t>=&gt; </a:t>
            </a:r>
            <a:r>
              <a:rPr lang="en-US" dirty="0" err="1" smtClean="0">
                <a:solidFill>
                  <a:srgbClr val="000000"/>
                </a:solidFill>
              </a:rPr>
              <a:t>dof</a:t>
            </a:r>
            <a:r>
              <a:rPr lang="en-US" dirty="0" smtClean="0">
                <a:solidFill>
                  <a:srgbClr val="000000"/>
                </a:solidFill>
              </a:rPr>
              <a:t> of complete structure equals </a:t>
            </a:r>
            <a:r>
              <a:rPr lang="en-US" dirty="0" smtClean="0">
                <a:solidFill>
                  <a:srgbClr val="000000"/>
                </a:solidFill>
              </a:rPr>
              <a:t>2+2 </a:t>
            </a:r>
            <a:r>
              <a:rPr lang="en-US" dirty="0" smtClean="0">
                <a:solidFill>
                  <a:srgbClr val="000000"/>
                </a:solidFill>
              </a:rPr>
              <a:t>– </a:t>
            </a:r>
            <a:r>
              <a:rPr lang="en-US" dirty="0" smtClean="0">
                <a:solidFill>
                  <a:srgbClr val="000000"/>
                </a:solidFill>
              </a:rPr>
              <a:t>3 </a:t>
            </a:r>
            <a:r>
              <a:rPr lang="en-US" dirty="0" smtClean="0">
                <a:solidFill>
                  <a:srgbClr val="000000"/>
                </a:solidFill>
              </a:rPr>
              <a:t>= 1</a:t>
            </a:r>
            <a:endParaRPr lang="en-US" dirty="0">
              <a:solidFill>
                <a:srgbClr val="000000"/>
              </a:solidFill>
            </a:endParaRPr>
          </a:p>
        </p:txBody>
      </p:sp>
    </p:spTree>
    <p:extLst>
      <p:ext uri="{BB962C8B-B14F-4D97-AF65-F5344CB8AC3E}">
        <p14:creationId xmlns:p14="http://schemas.microsoft.com/office/powerpoint/2010/main" val="3185704493"/>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8535" y="1078148"/>
            <a:ext cx="7776864" cy="4439084"/>
          </a:xfrm>
          <a:prstGeom prst="rect">
            <a:avLst/>
          </a:prstGeom>
        </p:spPr>
      </p:pic>
      <p:sp>
        <p:nvSpPr>
          <p:cNvPr id="20" name="TextBox 19"/>
          <p:cNvSpPr txBox="1"/>
          <p:nvPr/>
        </p:nvSpPr>
        <p:spPr>
          <a:xfrm>
            <a:off x="4846923" y="1137659"/>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1" name="TextBox 20"/>
          <p:cNvSpPr txBox="1"/>
          <p:nvPr/>
        </p:nvSpPr>
        <p:spPr>
          <a:xfrm>
            <a:off x="4283374" y="2691135"/>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2" name="TextBox 21"/>
          <p:cNvSpPr txBox="1"/>
          <p:nvPr/>
        </p:nvSpPr>
        <p:spPr>
          <a:xfrm>
            <a:off x="5571485" y="2301662"/>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3" name="TextBox 22"/>
          <p:cNvSpPr txBox="1"/>
          <p:nvPr/>
        </p:nvSpPr>
        <p:spPr>
          <a:xfrm>
            <a:off x="6296047" y="1594888"/>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4" name="TextBox 23"/>
          <p:cNvSpPr txBox="1"/>
          <p:nvPr/>
        </p:nvSpPr>
        <p:spPr>
          <a:xfrm>
            <a:off x="7020610" y="2913294"/>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5" name="TextBox 24"/>
          <p:cNvSpPr txBox="1"/>
          <p:nvPr/>
        </p:nvSpPr>
        <p:spPr>
          <a:xfrm>
            <a:off x="6296047" y="3556060"/>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6" name="TextBox 25"/>
          <p:cNvSpPr txBox="1"/>
          <p:nvPr/>
        </p:nvSpPr>
        <p:spPr>
          <a:xfrm>
            <a:off x="7214347" y="1052736"/>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7" name="TextBox 26"/>
          <p:cNvSpPr txBox="1"/>
          <p:nvPr/>
        </p:nvSpPr>
        <p:spPr>
          <a:xfrm>
            <a:off x="772326" y="3135453"/>
            <a:ext cx="369012" cy="369332"/>
          </a:xfrm>
          <a:prstGeom prst="rect">
            <a:avLst/>
          </a:prstGeom>
          <a:noFill/>
        </p:spPr>
        <p:txBody>
          <a:bodyPr wrap="none" rtlCol="0">
            <a:spAutoFit/>
          </a:bodyPr>
          <a:lstStyle/>
          <a:p>
            <a:r>
              <a:rPr lang="en-US" b="1" u="sng" dirty="0" smtClean="0">
                <a:solidFill>
                  <a:srgbClr val="FF0000"/>
                </a:solidFill>
              </a:rPr>
              <a:t>R</a:t>
            </a:r>
            <a:endParaRPr lang="en-US" b="1" u="sng" dirty="0">
              <a:solidFill>
                <a:srgbClr val="FF0000"/>
              </a:solidFill>
            </a:endParaRPr>
          </a:p>
        </p:txBody>
      </p:sp>
      <p:sp>
        <p:nvSpPr>
          <p:cNvPr id="28" name="TextBox 27"/>
          <p:cNvSpPr txBox="1"/>
          <p:nvPr/>
        </p:nvSpPr>
        <p:spPr>
          <a:xfrm>
            <a:off x="893019" y="3692945"/>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29" name="TextBox 28"/>
          <p:cNvSpPr txBox="1"/>
          <p:nvPr/>
        </p:nvSpPr>
        <p:spPr>
          <a:xfrm>
            <a:off x="1592426" y="2403321"/>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0" name="TextBox 29"/>
          <p:cNvSpPr txBox="1"/>
          <p:nvPr/>
        </p:nvSpPr>
        <p:spPr>
          <a:xfrm>
            <a:off x="1956174" y="2009006"/>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1" name="TextBox 30"/>
          <p:cNvSpPr txBox="1"/>
          <p:nvPr/>
        </p:nvSpPr>
        <p:spPr>
          <a:xfrm>
            <a:off x="3159061" y="1552597"/>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2" name="TextBox 31"/>
          <p:cNvSpPr txBox="1"/>
          <p:nvPr/>
        </p:nvSpPr>
        <p:spPr>
          <a:xfrm>
            <a:off x="3132964" y="2094029"/>
            <a:ext cx="369012" cy="369332"/>
          </a:xfrm>
          <a:prstGeom prst="rect">
            <a:avLst/>
          </a:prstGeom>
          <a:noFill/>
        </p:spPr>
        <p:txBody>
          <a:bodyPr wrap="none" rtlCol="0">
            <a:spAutoFit/>
          </a:bodyPr>
          <a:lstStyle/>
          <a:p>
            <a:r>
              <a:rPr lang="en-US" b="1" u="sng" dirty="0" smtClean="0">
                <a:solidFill>
                  <a:srgbClr val="FF0000"/>
                </a:solidFill>
              </a:rPr>
              <a:t>R</a:t>
            </a:r>
            <a:endParaRPr lang="en-US" b="1" u="sng" dirty="0">
              <a:solidFill>
                <a:srgbClr val="FF0000"/>
              </a:solidFill>
            </a:endParaRPr>
          </a:p>
        </p:txBody>
      </p:sp>
      <p:sp>
        <p:nvSpPr>
          <p:cNvPr id="33" name="TextBox 32"/>
          <p:cNvSpPr txBox="1"/>
          <p:nvPr/>
        </p:nvSpPr>
        <p:spPr>
          <a:xfrm>
            <a:off x="3380295" y="2468976"/>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sp>
        <p:nvSpPr>
          <p:cNvPr id="34" name="TextBox 33"/>
          <p:cNvSpPr txBox="1"/>
          <p:nvPr/>
        </p:nvSpPr>
        <p:spPr>
          <a:xfrm>
            <a:off x="3912423" y="3778219"/>
            <a:ext cx="523682" cy="444318"/>
          </a:xfrm>
          <a:prstGeom prst="rect">
            <a:avLst/>
          </a:prstGeom>
          <a:noFill/>
        </p:spPr>
        <p:txBody>
          <a:bodyPr wrap="none" rtlCol="0">
            <a:spAutoFit/>
          </a:bodyPr>
          <a:lstStyle/>
          <a:p>
            <a:r>
              <a:rPr lang="en-US" dirty="0" smtClean="0">
                <a:solidFill>
                  <a:srgbClr val="000000"/>
                </a:solidFill>
              </a:rPr>
              <a:t>5R</a:t>
            </a:r>
            <a:endParaRPr lang="en-US" dirty="0">
              <a:solidFill>
                <a:srgbClr val="000000"/>
              </a:solidFill>
            </a:endParaRPr>
          </a:p>
        </p:txBody>
      </p:sp>
      <p:sp>
        <p:nvSpPr>
          <p:cNvPr id="35" name="TextBox 34"/>
          <p:cNvSpPr txBox="1"/>
          <p:nvPr/>
        </p:nvSpPr>
        <p:spPr>
          <a:xfrm>
            <a:off x="3589879" y="1895582"/>
            <a:ext cx="387475" cy="444318"/>
          </a:xfrm>
          <a:prstGeom prst="rect">
            <a:avLst/>
          </a:prstGeom>
          <a:noFill/>
        </p:spPr>
        <p:txBody>
          <a:bodyPr wrap="none" rtlCol="0">
            <a:spAutoFit/>
          </a:bodyPr>
          <a:lstStyle/>
          <a:p>
            <a:r>
              <a:rPr lang="en-US" dirty="0" smtClean="0">
                <a:solidFill>
                  <a:srgbClr val="000000"/>
                </a:solidFill>
              </a:rPr>
              <a:t>R</a:t>
            </a:r>
            <a:endParaRPr lang="en-US" dirty="0">
              <a:solidFill>
                <a:srgbClr val="000000"/>
              </a:solidFill>
            </a:endParaRPr>
          </a:p>
        </p:txBody>
      </p:sp>
      <p:cxnSp>
        <p:nvCxnSpPr>
          <p:cNvPr id="37" name="Straight Arrow Connector 36"/>
          <p:cNvCxnSpPr/>
          <p:nvPr/>
        </p:nvCxnSpPr>
        <p:spPr>
          <a:xfrm flipH="1" flipV="1">
            <a:off x="3977353" y="3357612"/>
            <a:ext cx="145007" cy="557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927570" y="3746674"/>
            <a:ext cx="364175" cy="444318"/>
          </a:xfrm>
          <a:prstGeom prst="rect">
            <a:avLst/>
          </a:prstGeom>
          <a:noFill/>
        </p:spPr>
        <p:txBody>
          <a:bodyPr wrap="none" rtlCol="0">
            <a:spAutoFit/>
          </a:bodyPr>
          <a:lstStyle/>
          <a:p>
            <a:r>
              <a:rPr lang="en-US" dirty="0">
                <a:solidFill>
                  <a:srgbClr val="0066FF"/>
                </a:solidFill>
              </a:rPr>
              <a:t>P</a:t>
            </a:r>
          </a:p>
        </p:txBody>
      </p:sp>
      <p:sp>
        <p:nvSpPr>
          <p:cNvPr id="40" name="TextBox 39"/>
          <p:cNvSpPr txBox="1"/>
          <p:nvPr/>
        </p:nvSpPr>
        <p:spPr>
          <a:xfrm>
            <a:off x="3264737" y="3239505"/>
            <a:ext cx="364175" cy="444318"/>
          </a:xfrm>
          <a:prstGeom prst="rect">
            <a:avLst/>
          </a:prstGeom>
          <a:noFill/>
        </p:spPr>
        <p:txBody>
          <a:bodyPr wrap="none" rtlCol="0">
            <a:spAutoFit/>
          </a:bodyPr>
          <a:lstStyle/>
          <a:p>
            <a:r>
              <a:rPr lang="en-US" dirty="0">
                <a:solidFill>
                  <a:srgbClr val="0066FF"/>
                </a:solidFill>
              </a:rPr>
              <a:t>P</a:t>
            </a:r>
          </a:p>
        </p:txBody>
      </p:sp>
      <p:sp>
        <p:nvSpPr>
          <p:cNvPr id="41" name="TextBox 40"/>
          <p:cNvSpPr txBox="1"/>
          <p:nvPr/>
        </p:nvSpPr>
        <p:spPr>
          <a:xfrm>
            <a:off x="2642411" y="1558802"/>
            <a:ext cx="364175" cy="444318"/>
          </a:xfrm>
          <a:prstGeom prst="rect">
            <a:avLst/>
          </a:prstGeom>
          <a:noFill/>
        </p:spPr>
        <p:txBody>
          <a:bodyPr wrap="none" rtlCol="0">
            <a:spAutoFit/>
          </a:bodyPr>
          <a:lstStyle/>
          <a:p>
            <a:r>
              <a:rPr lang="en-US" dirty="0">
                <a:solidFill>
                  <a:srgbClr val="0066FF"/>
                </a:solidFill>
              </a:rPr>
              <a:t>P</a:t>
            </a:r>
          </a:p>
        </p:txBody>
      </p:sp>
      <p:sp>
        <p:nvSpPr>
          <p:cNvPr id="42" name="TextBox 41"/>
          <p:cNvSpPr txBox="1"/>
          <p:nvPr/>
        </p:nvSpPr>
        <p:spPr>
          <a:xfrm>
            <a:off x="1675567" y="3150871"/>
            <a:ext cx="364175" cy="444318"/>
          </a:xfrm>
          <a:prstGeom prst="rect">
            <a:avLst/>
          </a:prstGeom>
          <a:noFill/>
        </p:spPr>
        <p:txBody>
          <a:bodyPr wrap="none" rtlCol="0">
            <a:spAutoFit/>
          </a:bodyPr>
          <a:lstStyle/>
          <a:p>
            <a:r>
              <a:rPr lang="en-US" dirty="0">
                <a:solidFill>
                  <a:srgbClr val="0066FF"/>
                </a:solidFill>
              </a:rPr>
              <a:t>P</a:t>
            </a:r>
          </a:p>
        </p:txBody>
      </p:sp>
      <p:sp>
        <p:nvSpPr>
          <p:cNvPr id="43" name="TextBox 42"/>
          <p:cNvSpPr txBox="1"/>
          <p:nvPr/>
        </p:nvSpPr>
        <p:spPr>
          <a:xfrm>
            <a:off x="3954253" y="2316188"/>
            <a:ext cx="364175" cy="444318"/>
          </a:xfrm>
          <a:prstGeom prst="rect">
            <a:avLst/>
          </a:prstGeom>
          <a:noFill/>
        </p:spPr>
        <p:txBody>
          <a:bodyPr wrap="none" rtlCol="0">
            <a:spAutoFit/>
          </a:bodyPr>
          <a:lstStyle/>
          <a:p>
            <a:r>
              <a:rPr lang="en-US" dirty="0">
                <a:solidFill>
                  <a:srgbClr val="0066FF"/>
                </a:solidFill>
              </a:rPr>
              <a:t>P</a:t>
            </a:r>
          </a:p>
        </p:txBody>
      </p:sp>
      <p:sp>
        <p:nvSpPr>
          <p:cNvPr id="47" name="TextBox 46"/>
          <p:cNvSpPr txBox="1"/>
          <p:nvPr/>
        </p:nvSpPr>
        <p:spPr>
          <a:xfrm>
            <a:off x="861651" y="4217044"/>
            <a:ext cx="317578" cy="444318"/>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48" name="TextBox 47"/>
          <p:cNvSpPr txBox="1"/>
          <p:nvPr/>
        </p:nvSpPr>
        <p:spPr>
          <a:xfrm>
            <a:off x="1417508" y="2724186"/>
            <a:ext cx="349838" cy="444318"/>
          </a:xfrm>
          <a:prstGeom prst="rect">
            <a:avLst/>
          </a:prstGeom>
          <a:noFill/>
        </p:spPr>
        <p:txBody>
          <a:bodyPr wrap="none" rtlCol="0">
            <a:spAutoFit/>
          </a:bodyPr>
          <a:lstStyle/>
          <a:p>
            <a:r>
              <a:rPr lang="en-US" dirty="0" smtClean="0">
                <a:solidFill>
                  <a:srgbClr val="000000"/>
                </a:solidFill>
              </a:rPr>
              <a:t>2</a:t>
            </a:r>
            <a:endParaRPr lang="en-US" dirty="0">
              <a:solidFill>
                <a:srgbClr val="000000"/>
              </a:solidFill>
            </a:endParaRPr>
          </a:p>
        </p:txBody>
      </p:sp>
      <p:sp>
        <p:nvSpPr>
          <p:cNvPr id="49" name="TextBox 48"/>
          <p:cNvSpPr txBox="1"/>
          <p:nvPr/>
        </p:nvSpPr>
        <p:spPr>
          <a:xfrm>
            <a:off x="1337995" y="3180876"/>
            <a:ext cx="348046" cy="444318"/>
          </a:xfrm>
          <a:prstGeom prst="rect">
            <a:avLst/>
          </a:prstGeom>
          <a:noFill/>
        </p:spPr>
        <p:txBody>
          <a:bodyPr wrap="none" rtlCol="0">
            <a:spAutoFit/>
          </a:bodyPr>
          <a:lstStyle/>
          <a:p>
            <a:r>
              <a:rPr lang="en-US" dirty="0" smtClean="0">
                <a:solidFill>
                  <a:srgbClr val="000000"/>
                </a:solidFill>
              </a:rPr>
              <a:t>3</a:t>
            </a:r>
            <a:endParaRPr lang="en-US" dirty="0">
              <a:solidFill>
                <a:srgbClr val="000000"/>
              </a:solidFill>
            </a:endParaRPr>
          </a:p>
        </p:txBody>
      </p:sp>
      <p:sp>
        <p:nvSpPr>
          <p:cNvPr id="50" name="TextBox 49"/>
          <p:cNvSpPr txBox="1"/>
          <p:nvPr/>
        </p:nvSpPr>
        <p:spPr>
          <a:xfrm>
            <a:off x="1663045" y="2650892"/>
            <a:ext cx="351631" cy="444318"/>
          </a:xfrm>
          <a:prstGeom prst="rect">
            <a:avLst/>
          </a:prstGeom>
          <a:noFill/>
        </p:spPr>
        <p:txBody>
          <a:bodyPr wrap="none" rtlCol="0">
            <a:spAutoFit/>
          </a:bodyPr>
          <a:lstStyle/>
          <a:p>
            <a:r>
              <a:rPr lang="en-US" dirty="0" smtClean="0">
                <a:solidFill>
                  <a:srgbClr val="000000"/>
                </a:solidFill>
              </a:rPr>
              <a:t>4</a:t>
            </a:r>
            <a:endParaRPr lang="en-US" dirty="0">
              <a:solidFill>
                <a:srgbClr val="000000"/>
              </a:solidFill>
            </a:endParaRPr>
          </a:p>
        </p:txBody>
      </p:sp>
      <p:sp>
        <p:nvSpPr>
          <p:cNvPr id="51" name="TextBox 50"/>
          <p:cNvSpPr txBox="1"/>
          <p:nvPr/>
        </p:nvSpPr>
        <p:spPr>
          <a:xfrm>
            <a:off x="2299742" y="2034418"/>
            <a:ext cx="342669" cy="444318"/>
          </a:xfrm>
          <a:prstGeom prst="rect">
            <a:avLst/>
          </a:prstGeom>
          <a:noFill/>
        </p:spPr>
        <p:txBody>
          <a:bodyPr wrap="none" rtlCol="0">
            <a:spAutoFit/>
          </a:bodyPr>
          <a:lstStyle/>
          <a:p>
            <a:r>
              <a:rPr lang="en-US" dirty="0" smtClean="0">
                <a:solidFill>
                  <a:srgbClr val="000000"/>
                </a:solidFill>
              </a:rPr>
              <a:t>5</a:t>
            </a:r>
            <a:endParaRPr lang="en-US" dirty="0">
              <a:solidFill>
                <a:srgbClr val="000000"/>
              </a:solidFill>
            </a:endParaRPr>
          </a:p>
        </p:txBody>
      </p:sp>
      <p:sp>
        <p:nvSpPr>
          <p:cNvPr id="52" name="TextBox 51"/>
          <p:cNvSpPr txBox="1"/>
          <p:nvPr/>
        </p:nvSpPr>
        <p:spPr>
          <a:xfrm>
            <a:off x="2907009" y="1895582"/>
            <a:ext cx="351631" cy="444318"/>
          </a:xfrm>
          <a:prstGeom prst="rect">
            <a:avLst/>
          </a:prstGeom>
          <a:noFill/>
        </p:spPr>
        <p:txBody>
          <a:bodyPr wrap="none" rtlCol="0">
            <a:spAutoFit/>
          </a:bodyPr>
          <a:lstStyle/>
          <a:p>
            <a:r>
              <a:rPr lang="en-US" dirty="0" smtClean="0">
                <a:solidFill>
                  <a:srgbClr val="000000"/>
                </a:solidFill>
              </a:rPr>
              <a:t>6</a:t>
            </a:r>
            <a:endParaRPr lang="en-US" dirty="0">
              <a:solidFill>
                <a:srgbClr val="000000"/>
              </a:solidFill>
            </a:endParaRPr>
          </a:p>
        </p:txBody>
      </p:sp>
      <p:sp>
        <p:nvSpPr>
          <p:cNvPr id="53" name="TextBox 52"/>
          <p:cNvSpPr txBox="1"/>
          <p:nvPr/>
        </p:nvSpPr>
        <p:spPr>
          <a:xfrm>
            <a:off x="3330050" y="1993401"/>
            <a:ext cx="292487" cy="333239"/>
          </a:xfrm>
          <a:prstGeom prst="rect">
            <a:avLst/>
          </a:prstGeom>
          <a:noFill/>
        </p:spPr>
        <p:txBody>
          <a:bodyPr wrap="none" rtlCol="0">
            <a:spAutoFit/>
          </a:bodyPr>
          <a:lstStyle/>
          <a:p>
            <a:r>
              <a:rPr lang="en-US" sz="1200" dirty="0" smtClean="0">
                <a:solidFill>
                  <a:srgbClr val="000000"/>
                </a:solidFill>
              </a:rPr>
              <a:t>7</a:t>
            </a:r>
            <a:endParaRPr lang="en-US" sz="1200" dirty="0">
              <a:solidFill>
                <a:srgbClr val="000000"/>
              </a:solidFill>
            </a:endParaRPr>
          </a:p>
        </p:txBody>
      </p:sp>
      <p:sp>
        <p:nvSpPr>
          <p:cNvPr id="54" name="TextBox 53"/>
          <p:cNvSpPr txBox="1"/>
          <p:nvPr/>
        </p:nvSpPr>
        <p:spPr>
          <a:xfrm>
            <a:off x="3668735" y="2383583"/>
            <a:ext cx="308618" cy="333239"/>
          </a:xfrm>
          <a:prstGeom prst="rect">
            <a:avLst/>
          </a:prstGeom>
          <a:noFill/>
        </p:spPr>
        <p:txBody>
          <a:bodyPr wrap="none" rtlCol="0">
            <a:spAutoFit/>
          </a:bodyPr>
          <a:lstStyle/>
          <a:p>
            <a:r>
              <a:rPr lang="en-US" sz="1200" dirty="0" smtClean="0">
                <a:solidFill>
                  <a:srgbClr val="000000"/>
                </a:solidFill>
              </a:rPr>
              <a:t>8</a:t>
            </a:r>
            <a:endParaRPr lang="en-US" sz="1200" dirty="0">
              <a:solidFill>
                <a:srgbClr val="000000"/>
              </a:solidFill>
            </a:endParaRPr>
          </a:p>
        </p:txBody>
      </p:sp>
      <p:sp>
        <p:nvSpPr>
          <p:cNvPr id="55" name="TextBox 54"/>
          <p:cNvSpPr txBox="1"/>
          <p:nvPr/>
        </p:nvSpPr>
        <p:spPr>
          <a:xfrm>
            <a:off x="3790348" y="2728987"/>
            <a:ext cx="303240" cy="333239"/>
          </a:xfrm>
          <a:prstGeom prst="rect">
            <a:avLst/>
          </a:prstGeom>
          <a:noFill/>
        </p:spPr>
        <p:txBody>
          <a:bodyPr wrap="none" rtlCol="0">
            <a:spAutoFit/>
          </a:bodyPr>
          <a:lstStyle/>
          <a:p>
            <a:r>
              <a:rPr lang="en-US" sz="1200" dirty="0" smtClean="0">
                <a:solidFill>
                  <a:srgbClr val="000000"/>
                </a:solidFill>
              </a:rPr>
              <a:t>9</a:t>
            </a:r>
            <a:endParaRPr lang="en-US" sz="1200" dirty="0">
              <a:solidFill>
                <a:srgbClr val="000000"/>
              </a:solidFill>
            </a:endParaRPr>
          </a:p>
        </p:txBody>
      </p:sp>
      <p:sp>
        <p:nvSpPr>
          <p:cNvPr id="56" name="TextBox 55"/>
          <p:cNvSpPr txBox="1"/>
          <p:nvPr/>
        </p:nvSpPr>
        <p:spPr>
          <a:xfrm>
            <a:off x="3881707" y="3007248"/>
            <a:ext cx="385681" cy="333239"/>
          </a:xfrm>
          <a:prstGeom prst="rect">
            <a:avLst/>
          </a:prstGeom>
          <a:noFill/>
        </p:spPr>
        <p:txBody>
          <a:bodyPr wrap="none" rtlCol="0">
            <a:spAutoFit/>
          </a:bodyPr>
          <a:lstStyle/>
          <a:p>
            <a:r>
              <a:rPr lang="en-US" sz="1200" dirty="0" smtClean="0">
                <a:solidFill>
                  <a:srgbClr val="000000"/>
                </a:solidFill>
              </a:rPr>
              <a:t>10</a:t>
            </a:r>
            <a:endParaRPr lang="en-US" sz="1200" dirty="0">
              <a:solidFill>
                <a:srgbClr val="000000"/>
              </a:solidFill>
            </a:endParaRPr>
          </a:p>
        </p:txBody>
      </p:sp>
      <p:sp>
        <p:nvSpPr>
          <p:cNvPr id="57" name="TextBox 56"/>
          <p:cNvSpPr txBox="1"/>
          <p:nvPr/>
        </p:nvSpPr>
        <p:spPr>
          <a:xfrm>
            <a:off x="3704996" y="2941462"/>
            <a:ext cx="353422" cy="333239"/>
          </a:xfrm>
          <a:prstGeom prst="rect">
            <a:avLst/>
          </a:prstGeom>
          <a:noFill/>
        </p:spPr>
        <p:txBody>
          <a:bodyPr wrap="none" rtlCol="0">
            <a:spAutoFit/>
          </a:bodyPr>
          <a:lstStyle/>
          <a:p>
            <a:r>
              <a:rPr lang="en-US" sz="1200" dirty="0" smtClean="0">
                <a:solidFill>
                  <a:srgbClr val="000000"/>
                </a:solidFill>
              </a:rPr>
              <a:t>11</a:t>
            </a:r>
            <a:endParaRPr lang="en-US" sz="1200" dirty="0">
              <a:solidFill>
                <a:srgbClr val="000000"/>
              </a:solidFill>
            </a:endParaRPr>
          </a:p>
        </p:txBody>
      </p:sp>
      <p:sp>
        <p:nvSpPr>
          <p:cNvPr id="58" name="TextBox 57"/>
          <p:cNvSpPr txBox="1"/>
          <p:nvPr/>
        </p:nvSpPr>
        <p:spPr>
          <a:xfrm>
            <a:off x="3405362" y="2817843"/>
            <a:ext cx="376722" cy="333239"/>
          </a:xfrm>
          <a:prstGeom prst="rect">
            <a:avLst/>
          </a:prstGeom>
          <a:noFill/>
        </p:spPr>
        <p:txBody>
          <a:bodyPr wrap="none" rtlCol="0">
            <a:spAutoFit/>
          </a:bodyPr>
          <a:lstStyle/>
          <a:p>
            <a:r>
              <a:rPr lang="en-US" sz="1200" dirty="0" smtClean="0">
                <a:solidFill>
                  <a:srgbClr val="000000"/>
                </a:solidFill>
              </a:rPr>
              <a:t>12</a:t>
            </a:r>
            <a:endParaRPr lang="en-US" sz="1200" dirty="0">
              <a:solidFill>
                <a:srgbClr val="000000"/>
              </a:solidFill>
            </a:endParaRPr>
          </a:p>
        </p:txBody>
      </p:sp>
      <p:sp>
        <p:nvSpPr>
          <p:cNvPr id="59" name="TextBox 58"/>
          <p:cNvSpPr txBox="1"/>
          <p:nvPr/>
        </p:nvSpPr>
        <p:spPr>
          <a:xfrm>
            <a:off x="3556073" y="3159473"/>
            <a:ext cx="374928" cy="333239"/>
          </a:xfrm>
          <a:prstGeom prst="rect">
            <a:avLst/>
          </a:prstGeom>
          <a:noFill/>
        </p:spPr>
        <p:txBody>
          <a:bodyPr wrap="none" rtlCol="0">
            <a:spAutoFit/>
          </a:bodyPr>
          <a:lstStyle/>
          <a:p>
            <a:r>
              <a:rPr lang="en-US" sz="1200" dirty="0" smtClean="0">
                <a:solidFill>
                  <a:srgbClr val="000000"/>
                </a:solidFill>
              </a:rPr>
              <a:t>13</a:t>
            </a:r>
            <a:endParaRPr lang="en-US" sz="1200" dirty="0">
              <a:solidFill>
                <a:srgbClr val="000000"/>
              </a:solidFill>
            </a:endParaRPr>
          </a:p>
        </p:txBody>
      </p:sp>
      <p:sp>
        <p:nvSpPr>
          <p:cNvPr id="60" name="TextBox 59"/>
          <p:cNvSpPr txBox="1"/>
          <p:nvPr/>
        </p:nvSpPr>
        <p:spPr>
          <a:xfrm>
            <a:off x="3571044" y="3600911"/>
            <a:ext cx="502175" cy="444318"/>
          </a:xfrm>
          <a:prstGeom prst="rect">
            <a:avLst/>
          </a:prstGeom>
          <a:noFill/>
        </p:spPr>
        <p:txBody>
          <a:bodyPr wrap="none" rtlCol="0">
            <a:spAutoFit/>
          </a:bodyPr>
          <a:lstStyle/>
          <a:p>
            <a:r>
              <a:rPr lang="en-US" b="1" dirty="0" smtClean="0">
                <a:solidFill>
                  <a:srgbClr val="0066FF"/>
                </a:solidFill>
              </a:rPr>
              <a:t>14</a:t>
            </a:r>
            <a:endParaRPr lang="en-US" b="1" dirty="0">
              <a:solidFill>
                <a:srgbClr val="0066FF"/>
              </a:solidFill>
            </a:endParaRPr>
          </a:p>
        </p:txBody>
      </p:sp>
      <p:sp>
        <p:nvSpPr>
          <p:cNvPr id="61" name="TextBox 60"/>
          <p:cNvSpPr txBox="1"/>
          <p:nvPr/>
        </p:nvSpPr>
        <p:spPr>
          <a:xfrm>
            <a:off x="6768781" y="4297278"/>
            <a:ext cx="317578" cy="444318"/>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62" name="TextBox 61"/>
          <p:cNvSpPr txBox="1"/>
          <p:nvPr/>
        </p:nvSpPr>
        <p:spPr>
          <a:xfrm>
            <a:off x="6680170" y="3726313"/>
            <a:ext cx="349838" cy="444318"/>
          </a:xfrm>
          <a:prstGeom prst="rect">
            <a:avLst/>
          </a:prstGeom>
          <a:noFill/>
        </p:spPr>
        <p:txBody>
          <a:bodyPr wrap="none" rtlCol="0">
            <a:spAutoFit/>
          </a:bodyPr>
          <a:lstStyle/>
          <a:p>
            <a:r>
              <a:rPr lang="en-US" dirty="0" smtClean="0">
                <a:solidFill>
                  <a:srgbClr val="000000"/>
                </a:solidFill>
              </a:rPr>
              <a:t>2</a:t>
            </a:r>
            <a:endParaRPr lang="en-US" dirty="0">
              <a:solidFill>
                <a:srgbClr val="000000"/>
              </a:solidFill>
            </a:endParaRPr>
          </a:p>
        </p:txBody>
      </p:sp>
      <p:sp>
        <p:nvSpPr>
          <p:cNvPr id="63" name="TextBox 62"/>
          <p:cNvSpPr txBox="1"/>
          <p:nvPr/>
        </p:nvSpPr>
        <p:spPr>
          <a:xfrm>
            <a:off x="6079169" y="2998269"/>
            <a:ext cx="348046" cy="444318"/>
          </a:xfrm>
          <a:prstGeom prst="rect">
            <a:avLst/>
          </a:prstGeom>
          <a:noFill/>
        </p:spPr>
        <p:txBody>
          <a:bodyPr wrap="none" rtlCol="0">
            <a:spAutoFit/>
          </a:bodyPr>
          <a:lstStyle/>
          <a:p>
            <a:r>
              <a:rPr lang="en-US" dirty="0" smtClean="0">
                <a:solidFill>
                  <a:srgbClr val="000000"/>
                </a:solidFill>
              </a:rPr>
              <a:t>3</a:t>
            </a:r>
            <a:endParaRPr lang="en-US" dirty="0">
              <a:solidFill>
                <a:srgbClr val="000000"/>
              </a:solidFill>
            </a:endParaRPr>
          </a:p>
        </p:txBody>
      </p:sp>
      <p:sp>
        <p:nvSpPr>
          <p:cNvPr id="64" name="TextBox 63"/>
          <p:cNvSpPr txBox="1"/>
          <p:nvPr/>
        </p:nvSpPr>
        <p:spPr>
          <a:xfrm>
            <a:off x="6577595" y="2372443"/>
            <a:ext cx="319371" cy="370266"/>
          </a:xfrm>
          <a:prstGeom prst="rect">
            <a:avLst/>
          </a:prstGeom>
          <a:noFill/>
        </p:spPr>
        <p:txBody>
          <a:bodyPr wrap="none" rtlCol="0">
            <a:spAutoFit/>
          </a:bodyPr>
          <a:lstStyle/>
          <a:p>
            <a:r>
              <a:rPr lang="en-US" sz="1400" dirty="0" smtClean="0">
                <a:solidFill>
                  <a:srgbClr val="000000"/>
                </a:solidFill>
              </a:rPr>
              <a:t>4</a:t>
            </a:r>
            <a:endParaRPr lang="en-US" sz="1400" dirty="0">
              <a:solidFill>
                <a:srgbClr val="000000"/>
              </a:solidFill>
            </a:endParaRPr>
          </a:p>
        </p:txBody>
      </p:sp>
      <p:sp>
        <p:nvSpPr>
          <p:cNvPr id="65" name="TextBox 64"/>
          <p:cNvSpPr txBox="1"/>
          <p:nvPr/>
        </p:nvSpPr>
        <p:spPr>
          <a:xfrm>
            <a:off x="4969650" y="2167854"/>
            <a:ext cx="342669" cy="444318"/>
          </a:xfrm>
          <a:prstGeom prst="rect">
            <a:avLst/>
          </a:prstGeom>
          <a:noFill/>
        </p:spPr>
        <p:txBody>
          <a:bodyPr wrap="none" rtlCol="0">
            <a:spAutoFit/>
          </a:bodyPr>
          <a:lstStyle/>
          <a:p>
            <a:r>
              <a:rPr lang="en-US" dirty="0" smtClean="0">
                <a:solidFill>
                  <a:srgbClr val="000000"/>
                </a:solidFill>
              </a:rPr>
              <a:t>5</a:t>
            </a:r>
            <a:endParaRPr lang="en-US" dirty="0">
              <a:solidFill>
                <a:srgbClr val="000000"/>
              </a:solidFill>
            </a:endParaRPr>
          </a:p>
        </p:txBody>
      </p:sp>
      <p:sp>
        <p:nvSpPr>
          <p:cNvPr id="66" name="TextBox 65"/>
          <p:cNvSpPr txBox="1"/>
          <p:nvPr/>
        </p:nvSpPr>
        <p:spPr>
          <a:xfrm>
            <a:off x="5844222" y="1688625"/>
            <a:ext cx="319371" cy="370266"/>
          </a:xfrm>
          <a:prstGeom prst="rect">
            <a:avLst/>
          </a:prstGeom>
          <a:noFill/>
        </p:spPr>
        <p:txBody>
          <a:bodyPr wrap="none" rtlCol="0">
            <a:spAutoFit/>
          </a:bodyPr>
          <a:lstStyle/>
          <a:p>
            <a:r>
              <a:rPr lang="en-US" sz="1400" dirty="0" smtClean="0">
                <a:solidFill>
                  <a:srgbClr val="000000"/>
                </a:solidFill>
              </a:rPr>
              <a:t>6</a:t>
            </a:r>
            <a:endParaRPr lang="en-US" sz="1400" dirty="0">
              <a:solidFill>
                <a:srgbClr val="000000"/>
              </a:solidFill>
            </a:endParaRPr>
          </a:p>
        </p:txBody>
      </p:sp>
      <p:sp>
        <p:nvSpPr>
          <p:cNvPr id="67" name="TextBox 66"/>
          <p:cNvSpPr txBox="1"/>
          <p:nvPr/>
        </p:nvSpPr>
        <p:spPr>
          <a:xfrm>
            <a:off x="6964578" y="1426765"/>
            <a:ext cx="349838" cy="444318"/>
          </a:xfrm>
          <a:prstGeom prst="rect">
            <a:avLst/>
          </a:prstGeom>
          <a:noFill/>
        </p:spPr>
        <p:txBody>
          <a:bodyPr wrap="none" rtlCol="0">
            <a:spAutoFit/>
          </a:bodyPr>
          <a:lstStyle/>
          <a:p>
            <a:r>
              <a:rPr lang="en-US" b="1" dirty="0" smtClean="0">
                <a:solidFill>
                  <a:srgbClr val="0066FF"/>
                </a:solidFill>
              </a:rPr>
              <a:t>7</a:t>
            </a:r>
            <a:endParaRPr lang="en-US" b="1" dirty="0">
              <a:solidFill>
                <a:srgbClr val="0066FF"/>
              </a:solidFill>
            </a:endParaRPr>
          </a:p>
        </p:txBody>
      </p:sp>
      <p:sp>
        <p:nvSpPr>
          <p:cNvPr id="15" name="Rectangle 14"/>
          <p:cNvSpPr/>
          <p:nvPr/>
        </p:nvSpPr>
        <p:spPr>
          <a:xfrm>
            <a:off x="4267388" y="908720"/>
            <a:ext cx="3992027" cy="2784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8" name="Rectangle 67"/>
          <p:cNvSpPr/>
          <p:nvPr/>
        </p:nvSpPr>
        <p:spPr>
          <a:xfrm>
            <a:off x="5532150" y="2434460"/>
            <a:ext cx="2135326" cy="2381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4" name="TextBox 43"/>
          <p:cNvSpPr txBox="1"/>
          <p:nvPr/>
        </p:nvSpPr>
        <p:spPr>
          <a:xfrm>
            <a:off x="6868971" y="624005"/>
            <a:ext cx="3756156" cy="2308324"/>
          </a:xfrm>
          <a:prstGeom prst="rect">
            <a:avLst/>
          </a:prstGeom>
          <a:noFill/>
        </p:spPr>
        <p:txBody>
          <a:bodyPr wrap="none" rtlCol="0">
            <a:spAutoFit/>
          </a:bodyPr>
          <a:lstStyle/>
          <a:p>
            <a:r>
              <a:rPr lang="en-US" dirty="0" smtClean="0">
                <a:solidFill>
                  <a:srgbClr val="000000"/>
                </a:solidFill>
              </a:rPr>
              <a:t>Fig. 1.18 e)</a:t>
            </a:r>
          </a:p>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14</a:t>
            </a:r>
          </a:p>
          <a:p>
            <a:r>
              <a:rPr lang="en-US" dirty="0" smtClean="0">
                <a:solidFill>
                  <a:srgbClr val="000000"/>
                </a:solidFill>
              </a:rPr>
              <a:t>J = #joints = 18 </a:t>
            </a:r>
          </a:p>
          <a:p>
            <a:r>
              <a:rPr lang="en-US" dirty="0" smtClean="0">
                <a:solidFill>
                  <a:srgbClr val="000000"/>
                </a:solidFill>
              </a:rPr>
              <a:t>14x Revolute:   </a:t>
            </a:r>
            <a:r>
              <a:rPr lang="en-US" dirty="0" err="1" smtClean="0">
                <a:solidFill>
                  <a:srgbClr val="000000"/>
                </a:solidFill>
              </a:rPr>
              <a:t>dof</a:t>
            </a:r>
            <a:r>
              <a:rPr lang="en-US" dirty="0" smtClean="0">
                <a:solidFill>
                  <a:srgbClr val="000000"/>
                </a:solidFill>
              </a:rPr>
              <a:t> 14x </a:t>
            </a:r>
            <a:r>
              <a:rPr lang="en-US" dirty="0">
                <a:solidFill>
                  <a:srgbClr val="000000"/>
                </a:solidFill>
              </a:rPr>
              <a:t>1</a:t>
            </a:r>
            <a:r>
              <a:rPr lang="en-US" dirty="0" smtClean="0">
                <a:solidFill>
                  <a:srgbClr val="000000"/>
                </a:solidFill>
              </a:rPr>
              <a:t> </a:t>
            </a:r>
          </a:p>
          <a:p>
            <a:r>
              <a:rPr lang="en-US" dirty="0">
                <a:solidFill>
                  <a:srgbClr val="000000"/>
                </a:solidFill>
              </a:rPr>
              <a:t>4</a:t>
            </a:r>
            <a:r>
              <a:rPr lang="en-US" dirty="0" smtClean="0">
                <a:solidFill>
                  <a:srgbClr val="000000"/>
                </a:solidFill>
              </a:rPr>
              <a:t>x Prismatic:   </a:t>
            </a:r>
            <a:r>
              <a:rPr lang="en-US" dirty="0" err="1" smtClean="0">
                <a:solidFill>
                  <a:srgbClr val="000000"/>
                </a:solidFill>
              </a:rPr>
              <a:t>dof</a:t>
            </a:r>
            <a:r>
              <a:rPr lang="en-US" dirty="0" smtClean="0">
                <a:solidFill>
                  <a:srgbClr val="000000"/>
                </a:solidFill>
              </a:rPr>
              <a:t> 4x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3(14-1-18) + 14x1 + </a:t>
            </a:r>
            <a:r>
              <a:rPr lang="en-US" dirty="0">
                <a:solidFill>
                  <a:srgbClr val="000000"/>
                </a:solidFill>
                <a:latin typeface="Cambria Math" panose="02040503050406030204" pitchFamily="18" charset="0"/>
                <a:ea typeface="Cambria Math" panose="02040503050406030204" pitchFamily="18" charset="0"/>
              </a:rPr>
              <a:t>4</a:t>
            </a:r>
            <a:r>
              <a:rPr lang="en-US" dirty="0" smtClean="0">
                <a:solidFill>
                  <a:srgbClr val="000000"/>
                </a:solidFill>
                <a:latin typeface="Cambria Math" panose="02040503050406030204" pitchFamily="18" charset="0"/>
                <a:ea typeface="Cambria Math" panose="02040503050406030204" pitchFamily="18" charset="0"/>
              </a:rPr>
              <a:t>x1 = </a:t>
            </a:r>
            <a:r>
              <a:rPr lang="en-US" dirty="0">
                <a:solidFill>
                  <a:srgbClr val="000000"/>
                </a:solidFill>
                <a:latin typeface="Cambria Math" panose="02040503050406030204" pitchFamily="18" charset="0"/>
                <a:ea typeface="Cambria Math" panose="02040503050406030204" pitchFamily="18" charset="0"/>
              </a:rPr>
              <a:t>3</a:t>
            </a:r>
            <a:endParaRPr lang="en-US" dirty="0">
              <a:solidFill>
                <a:srgbClr val="000000"/>
              </a:solidFill>
            </a:endParaRPr>
          </a:p>
        </p:txBody>
      </p:sp>
      <p:sp>
        <p:nvSpPr>
          <p:cNvPr id="36" name="TextBox 35"/>
          <p:cNvSpPr txBox="1"/>
          <p:nvPr/>
        </p:nvSpPr>
        <p:spPr>
          <a:xfrm>
            <a:off x="5571485" y="3099600"/>
            <a:ext cx="6402715" cy="923330"/>
          </a:xfrm>
          <a:prstGeom prst="rect">
            <a:avLst/>
          </a:prstGeom>
          <a:noFill/>
        </p:spPr>
        <p:txBody>
          <a:bodyPr wrap="none" rtlCol="0">
            <a:spAutoFit/>
          </a:bodyPr>
          <a:lstStyle/>
          <a:p>
            <a:r>
              <a:rPr lang="en-US" dirty="0" smtClean="0">
                <a:solidFill>
                  <a:srgbClr val="000000"/>
                </a:solidFill>
              </a:rPr>
              <a:t>But: not taken any dependent joints into account:</a:t>
            </a:r>
          </a:p>
          <a:p>
            <a:pPr marL="285750" indent="-285750">
              <a:buFont typeface="Arial" panose="020B0604020202020204" pitchFamily="34" charset="0"/>
              <a:buChar char="•"/>
            </a:pPr>
            <a:r>
              <a:rPr lang="en-US" dirty="0" smtClean="0">
                <a:solidFill>
                  <a:srgbClr val="000000"/>
                </a:solidFill>
              </a:rPr>
              <a:t>You can select </a:t>
            </a:r>
            <a:r>
              <a:rPr lang="en-US" b="1" u="sng" dirty="0" smtClean="0">
                <a:solidFill>
                  <a:srgbClr val="FF0000"/>
                </a:solidFill>
              </a:rPr>
              <a:t>3 joints </a:t>
            </a:r>
            <a:r>
              <a:rPr lang="en-US" dirty="0" smtClean="0">
                <a:solidFill>
                  <a:srgbClr val="000000"/>
                </a:solidFill>
              </a:rPr>
              <a:t>such that all others have to follow.</a:t>
            </a:r>
          </a:p>
          <a:p>
            <a:pPr marL="285750" indent="-285750">
              <a:buFont typeface="Arial" panose="020B0604020202020204" pitchFamily="34" charset="0"/>
              <a:buChar char="•"/>
            </a:pPr>
            <a:r>
              <a:rPr lang="en-US" dirty="0" smtClean="0">
                <a:solidFill>
                  <a:srgbClr val="000000"/>
                </a:solidFill>
              </a:rPr>
              <a:t>Thus it is clear that the </a:t>
            </a:r>
            <a:r>
              <a:rPr lang="en-US" dirty="0" err="1" smtClean="0">
                <a:solidFill>
                  <a:srgbClr val="000000"/>
                </a:solidFill>
              </a:rPr>
              <a:t>dof</a:t>
            </a:r>
            <a:r>
              <a:rPr lang="en-US" dirty="0" smtClean="0">
                <a:solidFill>
                  <a:srgbClr val="000000"/>
                </a:solidFill>
              </a:rPr>
              <a:t> of this structure is:</a:t>
            </a:r>
          </a:p>
        </p:txBody>
      </p:sp>
      <p:sp>
        <p:nvSpPr>
          <p:cNvPr id="69" name="TextBox 68"/>
          <p:cNvSpPr txBox="1"/>
          <p:nvPr/>
        </p:nvSpPr>
        <p:spPr>
          <a:xfrm>
            <a:off x="4663520" y="2725878"/>
            <a:ext cx="369012" cy="369332"/>
          </a:xfrm>
          <a:prstGeom prst="rect">
            <a:avLst/>
          </a:prstGeom>
          <a:noFill/>
        </p:spPr>
        <p:txBody>
          <a:bodyPr wrap="none" rtlCol="0">
            <a:spAutoFit/>
          </a:bodyPr>
          <a:lstStyle/>
          <a:p>
            <a:r>
              <a:rPr lang="en-US" b="1" u="sng" dirty="0" smtClean="0">
                <a:solidFill>
                  <a:srgbClr val="FF0000"/>
                </a:solidFill>
              </a:rPr>
              <a:t>R</a:t>
            </a:r>
            <a:endParaRPr lang="en-US" b="1" u="sng" dirty="0">
              <a:solidFill>
                <a:srgbClr val="FF0000"/>
              </a:solidFill>
            </a:endParaRPr>
          </a:p>
        </p:txBody>
      </p:sp>
      <p:cxnSp>
        <p:nvCxnSpPr>
          <p:cNvPr id="70" name="Straight Arrow Connector 69"/>
          <p:cNvCxnSpPr/>
          <p:nvPr/>
        </p:nvCxnSpPr>
        <p:spPr>
          <a:xfrm flipH="1">
            <a:off x="4049856" y="3044433"/>
            <a:ext cx="571639" cy="190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847929" y="4188159"/>
            <a:ext cx="2727029" cy="1754326"/>
          </a:xfrm>
          <a:prstGeom prst="rect">
            <a:avLst/>
          </a:prstGeom>
          <a:noFill/>
        </p:spPr>
        <p:txBody>
          <a:bodyPr wrap="none" rtlCol="0">
            <a:spAutoFit/>
          </a:bodyPr>
          <a:lstStyle/>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a:t>
            </a:r>
            <a:r>
              <a:rPr lang="en-US" dirty="0">
                <a:solidFill>
                  <a:srgbClr val="000000"/>
                </a:solidFill>
              </a:rPr>
              <a:t>4</a:t>
            </a:r>
            <a:endParaRPr lang="en-US" dirty="0" smtClean="0">
              <a:solidFill>
                <a:srgbClr val="000000"/>
              </a:solidFill>
            </a:endParaRPr>
          </a:p>
          <a:p>
            <a:r>
              <a:rPr lang="en-US" dirty="0" smtClean="0">
                <a:solidFill>
                  <a:srgbClr val="000000"/>
                </a:solidFill>
              </a:rPr>
              <a:t>J = #joints = </a:t>
            </a:r>
            <a:r>
              <a:rPr lang="en-US" dirty="0">
                <a:solidFill>
                  <a:srgbClr val="000000"/>
                </a:solidFill>
              </a:rPr>
              <a:t>3</a:t>
            </a:r>
            <a:r>
              <a:rPr lang="en-US" dirty="0" smtClean="0">
                <a:solidFill>
                  <a:srgbClr val="000000"/>
                </a:solidFill>
              </a:rPr>
              <a:t> </a:t>
            </a:r>
          </a:p>
          <a:p>
            <a:r>
              <a:rPr lang="en-US" dirty="0" smtClean="0">
                <a:solidFill>
                  <a:srgbClr val="000000"/>
                </a:solidFill>
              </a:rPr>
              <a:t>3x Revolute:   </a:t>
            </a:r>
            <a:r>
              <a:rPr lang="en-US" dirty="0" err="1" smtClean="0">
                <a:solidFill>
                  <a:srgbClr val="000000"/>
                </a:solidFill>
              </a:rPr>
              <a:t>dof</a:t>
            </a:r>
            <a:r>
              <a:rPr lang="en-US" dirty="0" smtClean="0">
                <a:solidFill>
                  <a:srgbClr val="000000"/>
                </a:solidFill>
              </a:rPr>
              <a:t> 3x </a:t>
            </a:r>
            <a:r>
              <a:rPr lang="en-US" dirty="0">
                <a:solidFill>
                  <a:srgbClr val="000000"/>
                </a:solidFill>
              </a:rPr>
              <a:t>1</a:t>
            </a:r>
            <a:r>
              <a:rPr lang="en-US" dirty="0" smtClean="0">
                <a:solidFill>
                  <a:srgbClr val="000000"/>
                </a:solidFill>
              </a:rPr>
              <a:t> </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3(4-1-3) + 3x1 = 3</a:t>
            </a:r>
            <a:endParaRPr lang="en-US" dirty="0">
              <a:solidFill>
                <a:srgbClr val="000000"/>
              </a:solidFill>
            </a:endParaRPr>
          </a:p>
        </p:txBody>
      </p:sp>
      <p:cxnSp>
        <p:nvCxnSpPr>
          <p:cNvPr id="6" name="Straight Arrow Connector 5"/>
          <p:cNvCxnSpPr/>
          <p:nvPr/>
        </p:nvCxnSpPr>
        <p:spPr>
          <a:xfrm flipH="1">
            <a:off x="4122360" y="2003120"/>
            <a:ext cx="724563" cy="938342"/>
          </a:xfrm>
          <a:prstGeom prst="straightConnector1">
            <a:avLst/>
          </a:prstGeom>
          <a:ln>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23405" y="1641988"/>
            <a:ext cx="1765227" cy="369332"/>
          </a:xfrm>
          <a:prstGeom prst="rect">
            <a:avLst/>
          </a:prstGeom>
          <a:noFill/>
        </p:spPr>
        <p:txBody>
          <a:bodyPr wrap="none" rtlCol="0">
            <a:spAutoFit/>
          </a:bodyPr>
          <a:lstStyle/>
          <a:p>
            <a:r>
              <a:rPr lang="en-US" dirty="0" smtClean="0"/>
              <a:t>Ternary R = 2R</a:t>
            </a:r>
            <a:endParaRPr lang="en-US" dirty="0"/>
          </a:p>
        </p:txBody>
      </p:sp>
    </p:spTree>
    <p:extLst>
      <p:ext uri="{BB962C8B-B14F-4D97-AF65-F5344CB8AC3E}">
        <p14:creationId xmlns:p14="http://schemas.microsoft.com/office/powerpoint/2010/main" val="737884089"/>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6225275" y="240532"/>
            <a:ext cx="3371436" cy="2308324"/>
          </a:xfrm>
          <a:prstGeom prst="rect">
            <a:avLst/>
          </a:prstGeom>
          <a:noFill/>
        </p:spPr>
        <p:txBody>
          <a:bodyPr wrap="none" rtlCol="0">
            <a:spAutoFit/>
          </a:bodyPr>
          <a:lstStyle/>
          <a:p>
            <a:r>
              <a:rPr lang="en-US" dirty="0" smtClean="0">
                <a:solidFill>
                  <a:srgbClr val="000000"/>
                </a:solidFill>
              </a:rPr>
              <a:t>Fig. 1.18 f)</a:t>
            </a:r>
          </a:p>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a:t>
            </a:r>
            <a:r>
              <a:rPr lang="en-US" dirty="0">
                <a:solidFill>
                  <a:srgbClr val="000000"/>
                </a:solidFill>
              </a:rPr>
              <a:t>7</a:t>
            </a:r>
            <a:endParaRPr lang="en-US" dirty="0" smtClean="0">
              <a:solidFill>
                <a:srgbClr val="000000"/>
              </a:solidFill>
            </a:endParaRPr>
          </a:p>
          <a:p>
            <a:r>
              <a:rPr lang="en-US" dirty="0" smtClean="0">
                <a:solidFill>
                  <a:srgbClr val="000000"/>
                </a:solidFill>
              </a:rPr>
              <a:t>J = #joints = </a:t>
            </a:r>
            <a:r>
              <a:rPr lang="en-US" dirty="0">
                <a:solidFill>
                  <a:srgbClr val="000000"/>
                </a:solidFill>
              </a:rPr>
              <a:t>9</a:t>
            </a:r>
            <a:r>
              <a:rPr lang="en-US" dirty="0" smtClean="0">
                <a:solidFill>
                  <a:srgbClr val="000000"/>
                </a:solidFill>
              </a:rPr>
              <a:t> </a:t>
            </a:r>
          </a:p>
          <a:p>
            <a:r>
              <a:rPr lang="en-US" dirty="0">
                <a:solidFill>
                  <a:srgbClr val="000000"/>
                </a:solidFill>
              </a:rPr>
              <a:t>8</a:t>
            </a:r>
            <a:r>
              <a:rPr lang="en-US" dirty="0" smtClean="0">
                <a:solidFill>
                  <a:srgbClr val="000000"/>
                </a:solidFill>
              </a:rPr>
              <a:t>x Revolute:   </a:t>
            </a:r>
            <a:r>
              <a:rPr lang="en-US" dirty="0" err="1" smtClean="0">
                <a:solidFill>
                  <a:srgbClr val="000000"/>
                </a:solidFill>
              </a:rPr>
              <a:t>dof</a:t>
            </a:r>
            <a:r>
              <a:rPr lang="en-US" dirty="0" smtClean="0">
                <a:solidFill>
                  <a:srgbClr val="000000"/>
                </a:solidFill>
              </a:rPr>
              <a:t> 8x </a:t>
            </a:r>
            <a:r>
              <a:rPr lang="en-US" dirty="0">
                <a:solidFill>
                  <a:srgbClr val="000000"/>
                </a:solidFill>
              </a:rPr>
              <a:t>1</a:t>
            </a:r>
            <a:r>
              <a:rPr lang="en-US" dirty="0" smtClean="0">
                <a:solidFill>
                  <a:srgbClr val="000000"/>
                </a:solidFill>
              </a:rPr>
              <a:t> </a:t>
            </a:r>
          </a:p>
          <a:p>
            <a:r>
              <a:rPr lang="en-US" dirty="0" smtClean="0">
                <a:solidFill>
                  <a:srgbClr val="000000"/>
                </a:solidFill>
              </a:rPr>
              <a:t>1x Prismatic:  </a:t>
            </a:r>
            <a:r>
              <a:rPr lang="en-US" dirty="0" err="1" smtClean="0">
                <a:solidFill>
                  <a:srgbClr val="000000"/>
                </a:solidFill>
              </a:rPr>
              <a:t>dof</a:t>
            </a:r>
            <a:r>
              <a:rPr lang="en-US" dirty="0" smtClean="0">
                <a:solidFill>
                  <a:srgbClr val="000000"/>
                </a:solidFill>
              </a:rPr>
              <a:t> 1x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3(7-1-9) + 8x1 + 1x1 = </a:t>
            </a:r>
            <a:r>
              <a:rPr lang="en-US" dirty="0">
                <a:solidFill>
                  <a:srgbClr val="000000"/>
                </a:solidFill>
                <a:latin typeface="Cambria Math" panose="02040503050406030204" pitchFamily="18" charset="0"/>
                <a:ea typeface="Cambria Math" panose="02040503050406030204" pitchFamily="18" charset="0"/>
              </a:rPr>
              <a:t>0</a:t>
            </a:r>
            <a:endParaRPr lang="en-US" dirty="0">
              <a:solidFill>
                <a:srgbClr val="000000"/>
              </a:solidFill>
            </a:endParaRPr>
          </a:p>
        </p:txBody>
      </p:sp>
      <p:pic>
        <p:nvPicPr>
          <p:cNvPr id="15" name="Picture 14"/>
          <p:cNvPicPr>
            <a:picLocks noChangeAspect="1"/>
          </p:cNvPicPr>
          <p:nvPr/>
        </p:nvPicPr>
        <p:blipFill>
          <a:blip r:embed="rId3"/>
          <a:stretch>
            <a:fillRect/>
          </a:stretch>
        </p:blipFill>
        <p:spPr>
          <a:xfrm>
            <a:off x="1058615" y="1394694"/>
            <a:ext cx="3744416" cy="3734044"/>
          </a:xfrm>
          <a:prstGeom prst="rect">
            <a:avLst/>
          </a:prstGeom>
        </p:spPr>
      </p:pic>
      <p:sp>
        <p:nvSpPr>
          <p:cNvPr id="36" name="Oval 35"/>
          <p:cNvSpPr/>
          <p:nvPr/>
        </p:nvSpPr>
        <p:spPr>
          <a:xfrm>
            <a:off x="482551" y="2924944"/>
            <a:ext cx="4169232" cy="2203794"/>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8" name="TextBox 67"/>
          <p:cNvSpPr txBox="1"/>
          <p:nvPr/>
        </p:nvSpPr>
        <p:spPr>
          <a:xfrm>
            <a:off x="6225275" y="3051246"/>
            <a:ext cx="5437258" cy="3416320"/>
          </a:xfrm>
          <a:prstGeom prst="rect">
            <a:avLst/>
          </a:prstGeom>
          <a:noFill/>
        </p:spPr>
        <p:txBody>
          <a:bodyPr wrap="none" rtlCol="0">
            <a:spAutoFit/>
          </a:bodyPr>
          <a:lstStyle/>
          <a:p>
            <a:r>
              <a:rPr lang="en-US" dirty="0" smtClean="0">
                <a:solidFill>
                  <a:srgbClr val="000000"/>
                </a:solidFill>
              </a:rPr>
              <a:t>m = 2D Space </a:t>
            </a:r>
            <a:r>
              <a:rPr lang="en-US" dirty="0" err="1" smtClean="0">
                <a:solidFill>
                  <a:srgbClr val="000000"/>
                </a:solidFill>
              </a:rPr>
              <a:t>dof</a:t>
            </a:r>
            <a:r>
              <a:rPr lang="en-US" dirty="0" smtClean="0">
                <a:solidFill>
                  <a:srgbClr val="000000"/>
                </a:solidFill>
              </a:rPr>
              <a:t> = 3</a:t>
            </a:r>
          </a:p>
          <a:p>
            <a:r>
              <a:rPr lang="en-US" dirty="0" smtClean="0">
                <a:solidFill>
                  <a:srgbClr val="000000"/>
                </a:solidFill>
              </a:rPr>
              <a:t>N = #links = 4</a:t>
            </a:r>
          </a:p>
          <a:p>
            <a:r>
              <a:rPr lang="en-US" dirty="0" smtClean="0">
                <a:solidFill>
                  <a:srgbClr val="000000"/>
                </a:solidFill>
              </a:rPr>
              <a:t>J = #joints = 4 </a:t>
            </a:r>
          </a:p>
          <a:p>
            <a:r>
              <a:rPr lang="en-US" dirty="0" smtClean="0">
                <a:solidFill>
                  <a:srgbClr val="000000"/>
                </a:solidFill>
              </a:rPr>
              <a:t>3x Revolute:   </a:t>
            </a:r>
            <a:r>
              <a:rPr lang="en-US" dirty="0" err="1" smtClean="0">
                <a:solidFill>
                  <a:srgbClr val="000000"/>
                </a:solidFill>
              </a:rPr>
              <a:t>dof</a:t>
            </a:r>
            <a:r>
              <a:rPr lang="en-US" dirty="0" smtClean="0">
                <a:solidFill>
                  <a:srgbClr val="000000"/>
                </a:solidFill>
              </a:rPr>
              <a:t> 3x </a:t>
            </a:r>
            <a:r>
              <a:rPr lang="en-US" dirty="0">
                <a:solidFill>
                  <a:srgbClr val="000000"/>
                </a:solidFill>
              </a:rPr>
              <a:t>1</a:t>
            </a:r>
            <a:r>
              <a:rPr lang="en-US" dirty="0" smtClean="0">
                <a:solidFill>
                  <a:srgbClr val="000000"/>
                </a:solidFill>
              </a:rPr>
              <a:t> </a:t>
            </a:r>
          </a:p>
          <a:p>
            <a:r>
              <a:rPr lang="en-US" dirty="0" smtClean="0">
                <a:solidFill>
                  <a:srgbClr val="000000"/>
                </a:solidFill>
              </a:rPr>
              <a:t>1x Prismatic:  </a:t>
            </a:r>
            <a:r>
              <a:rPr lang="en-US" dirty="0" err="1" smtClean="0">
                <a:solidFill>
                  <a:srgbClr val="000000"/>
                </a:solidFill>
              </a:rPr>
              <a:t>dof</a:t>
            </a:r>
            <a:r>
              <a:rPr lang="en-US" dirty="0" smtClean="0">
                <a:solidFill>
                  <a:srgbClr val="000000"/>
                </a:solidFill>
              </a:rPr>
              <a:t> 1x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3(4-1-4) + 4x1 = 1 </a:t>
            </a:r>
            <a:r>
              <a:rPr lang="en-US" dirty="0" err="1" smtClean="0">
                <a:solidFill>
                  <a:srgbClr val="000000"/>
                </a:solidFill>
                <a:latin typeface="Cambria Math" panose="02040503050406030204" pitchFamily="18" charset="0"/>
                <a:ea typeface="Cambria Math" panose="02040503050406030204" pitchFamily="18" charset="0"/>
              </a:rPr>
              <a:t>dof</a:t>
            </a:r>
            <a:endParaRPr lang="en-US" dirty="0" smtClean="0">
              <a:solidFill>
                <a:srgbClr val="000000"/>
              </a:solidFill>
              <a:latin typeface="Cambria Math" panose="02040503050406030204" pitchFamily="18" charset="0"/>
              <a:ea typeface="Cambria Math" panose="02040503050406030204" pitchFamily="18" charset="0"/>
            </a:endParaRPr>
          </a:p>
          <a:p>
            <a:pPr marL="285750" indent="-285750">
              <a:buFont typeface="Arial" panose="020B0604020202020204" pitchFamily="34" charset="0"/>
              <a:buChar char="•"/>
            </a:pPr>
            <a:r>
              <a:rPr lang="en-US" dirty="0" smtClean="0">
                <a:solidFill>
                  <a:srgbClr val="000000"/>
                </a:solidFill>
                <a:latin typeface="Cambria Math" panose="02040503050406030204" pitchFamily="18" charset="0"/>
                <a:ea typeface="Cambria Math" panose="02040503050406030204" pitchFamily="18" charset="0"/>
              </a:rPr>
              <a:t>Adding the links 6 and 4 keeps this 1 </a:t>
            </a:r>
            <a:r>
              <a:rPr lang="en-US" dirty="0" err="1" smtClean="0">
                <a:solidFill>
                  <a:srgbClr val="000000"/>
                </a:solidFill>
                <a:latin typeface="Cambria Math" panose="02040503050406030204" pitchFamily="18" charset="0"/>
                <a:ea typeface="Cambria Math" panose="02040503050406030204" pitchFamily="18" charset="0"/>
              </a:rPr>
              <a:t>dof</a:t>
            </a:r>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link 7 gives 2 </a:t>
            </a:r>
            <a:r>
              <a:rPr lang="en-US" dirty="0" err="1" smtClean="0">
                <a:solidFill>
                  <a:srgbClr val="000000"/>
                </a:solidFill>
                <a:latin typeface="Cambria Math" panose="02040503050406030204" pitchFamily="18" charset="0"/>
                <a:ea typeface="Cambria Math" panose="02040503050406030204" pitchFamily="18" charset="0"/>
              </a:rPr>
              <a:t>dof</a:t>
            </a:r>
            <a:endParaRPr lang="en-US" dirty="0" smtClean="0">
              <a:solidFill>
                <a:srgbClr val="000000"/>
              </a:solidFill>
              <a:latin typeface="Cambria Math" panose="02040503050406030204" pitchFamily="18" charset="0"/>
              <a:ea typeface="Cambria Math" panose="02040503050406030204" pitchFamily="18" charset="0"/>
            </a:endParaRPr>
          </a:p>
          <a:p>
            <a:pPr marL="285750" indent="-285750">
              <a:buFont typeface="Arial" panose="020B0604020202020204" pitchFamily="34" charset="0"/>
              <a:buChar char="•"/>
            </a:pPr>
            <a:r>
              <a:rPr lang="en-US" dirty="0" smtClean="0">
                <a:solidFill>
                  <a:srgbClr val="000000"/>
                </a:solidFill>
                <a:latin typeface="Cambria Math" panose="02040503050406030204" pitchFamily="18" charset="0"/>
                <a:ea typeface="Cambria Math" panose="02040503050406030204" pitchFamily="18" charset="0"/>
              </a:rPr>
              <a:t>Link 7 and its revolute has 1 </a:t>
            </a:r>
            <a:r>
              <a:rPr lang="en-US" dirty="0" err="1" smtClean="0">
                <a:solidFill>
                  <a:srgbClr val="000000"/>
                </a:solidFill>
                <a:latin typeface="Cambria Math" panose="02040503050406030204" pitchFamily="18" charset="0"/>
                <a:ea typeface="Cambria Math" panose="02040503050406030204" pitchFamily="18" charset="0"/>
              </a:rPr>
              <a:t>dof</a:t>
            </a:r>
            <a:r>
              <a:rPr lang="en-US" dirty="0" smtClean="0">
                <a:solidFill>
                  <a:srgbClr val="000000"/>
                </a:solidFill>
                <a:latin typeface="Cambria Math" panose="02040503050406030204" pitchFamily="18" charset="0"/>
                <a:ea typeface="Cambria Math" panose="02040503050406030204" pitchFamily="18" charset="0"/>
              </a:rPr>
              <a:t>.</a:t>
            </a:r>
          </a:p>
          <a:p>
            <a:pPr marL="285750" indent="-285750">
              <a:buFont typeface="Arial" panose="020B0604020202020204" pitchFamily="34" charset="0"/>
              <a:buChar char="•"/>
            </a:pPr>
            <a:r>
              <a:rPr lang="en-US" dirty="0" smtClean="0">
                <a:solidFill>
                  <a:srgbClr val="000000"/>
                </a:solidFill>
                <a:latin typeface="Cambria Math" panose="02040503050406030204" pitchFamily="18" charset="0"/>
                <a:ea typeface="Cambria Math" panose="02040503050406030204" pitchFamily="18" charset="0"/>
              </a:rPr>
              <a:t>Combining the 2 structures gives </a:t>
            </a:r>
            <a:r>
              <a:rPr lang="en-US" dirty="0" smtClean="0">
                <a:solidFill>
                  <a:srgbClr val="000000"/>
                </a:solidFill>
                <a:latin typeface="Cambria Math" panose="02040503050406030204" pitchFamily="18" charset="0"/>
                <a:ea typeface="Cambria Math" panose="02040503050406030204" pitchFamily="18" charset="0"/>
              </a:rPr>
              <a:t>3 </a:t>
            </a:r>
            <a:r>
              <a:rPr lang="en-US" dirty="0" smtClean="0">
                <a:solidFill>
                  <a:srgbClr val="000000"/>
                </a:solidFill>
                <a:latin typeface="Cambria Math" panose="02040503050406030204" pitchFamily="18" charset="0"/>
                <a:ea typeface="Cambria Math" panose="02040503050406030204" pitchFamily="18" charset="0"/>
              </a:rPr>
              <a:t>constraints =&gt;</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2 </a:t>
            </a:r>
            <a:r>
              <a:rPr lang="en-US" dirty="0" smtClean="0">
                <a:solidFill>
                  <a:srgbClr val="000000"/>
                </a:solidFill>
                <a:latin typeface="Cambria Math" panose="02040503050406030204" pitchFamily="18" charset="0"/>
                <a:ea typeface="Cambria Math" panose="02040503050406030204" pitchFamily="18" charset="0"/>
              </a:rPr>
              <a:t>+ 1 </a:t>
            </a:r>
            <a:r>
              <a:rPr lang="en-US" dirty="0" smtClean="0">
                <a:solidFill>
                  <a:srgbClr val="000000"/>
                </a:solidFill>
                <a:latin typeface="Cambria Math" panose="02040503050406030204" pitchFamily="18" charset="0"/>
                <a:ea typeface="Cambria Math" panose="02040503050406030204" pitchFamily="18" charset="0"/>
              </a:rPr>
              <a:t>- 3 </a:t>
            </a:r>
            <a:r>
              <a:rPr lang="en-US" dirty="0" smtClean="0">
                <a:solidFill>
                  <a:srgbClr val="000000"/>
                </a:solidFill>
                <a:latin typeface="Cambria Math" panose="02040503050406030204" pitchFamily="18" charset="0"/>
                <a:ea typeface="Cambria Math" panose="02040503050406030204" pitchFamily="18" charset="0"/>
              </a:rPr>
              <a:t>= 0 </a:t>
            </a:r>
            <a:r>
              <a:rPr lang="en-US" dirty="0" err="1" smtClean="0">
                <a:solidFill>
                  <a:srgbClr val="000000"/>
                </a:solidFill>
                <a:latin typeface="Cambria Math" panose="02040503050406030204" pitchFamily="18" charset="0"/>
                <a:ea typeface="Cambria Math" panose="02040503050406030204" pitchFamily="18" charset="0"/>
              </a:rPr>
              <a:t>dof</a:t>
            </a:r>
            <a:endParaRPr lang="en-US" dirty="0">
              <a:solidFill>
                <a:srgbClr val="000000"/>
              </a:solidFill>
            </a:endParaRPr>
          </a:p>
        </p:txBody>
      </p:sp>
      <p:sp>
        <p:nvSpPr>
          <p:cNvPr id="38" name="TextBox 37"/>
          <p:cNvSpPr txBox="1"/>
          <p:nvPr/>
        </p:nvSpPr>
        <p:spPr>
          <a:xfrm>
            <a:off x="6225275" y="2615385"/>
            <a:ext cx="3389069" cy="369332"/>
          </a:xfrm>
          <a:prstGeom prst="rect">
            <a:avLst/>
          </a:prstGeom>
          <a:noFill/>
        </p:spPr>
        <p:txBody>
          <a:bodyPr wrap="none" rtlCol="0">
            <a:spAutoFit/>
          </a:bodyPr>
          <a:lstStyle/>
          <a:p>
            <a:r>
              <a:rPr lang="en-US" dirty="0" smtClean="0">
                <a:solidFill>
                  <a:srgbClr val="000000"/>
                </a:solidFill>
              </a:rPr>
              <a:t>The </a:t>
            </a:r>
            <a:r>
              <a:rPr lang="en-US" dirty="0" smtClean="0">
                <a:solidFill>
                  <a:srgbClr val="000000"/>
                </a:solidFill>
              </a:rPr>
              <a:t>encircled substructure has:</a:t>
            </a:r>
            <a:endParaRPr lang="en-US" dirty="0">
              <a:solidFill>
                <a:srgbClr val="000000"/>
              </a:solidFill>
            </a:endParaRPr>
          </a:p>
        </p:txBody>
      </p:sp>
      <p:cxnSp>
        <p:nvCxnSpPr>
          <p:cNvPr id="3" name="Straight Arrow Connector 2"/>
          <p:cNvCxnSpPr/>
          <p:nvPr/>
        </p:nvCxnSpPr>
        <p:spPr>
          <a:xfrm flipH="1">
            <a:off x="3290863" y="1196752"/>
            <a:ext cx="360040" cy="1008112"/>
          </a:xfrm>
          <a:prstGeom prst="straightConnector1">
            <a:avLst/>
          </a:prstGeom>
          <a:ln>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362871" y="836712"/>
            <a:ext cx="1832553" cy="369332"/>
          </a:xfrm>
          <a:prstGeom prst="rect">
            <a:avLst/>
          </a:prstGeom>
          <a:noFill/>
        </p:spPr>
        <p:txBody>
          <a:bodyPr wrap="none" rtlCol="0">
            <a:spAutoFit/>
          </a:bodyPr>
          <a:lstStyle/>
          <a:p>
            <a:r>
              <a:rPr lang="en-US" dirty="0" smtClean="0"/>
              <a:t>Ternary R = 2R</a:t>
            </a:r>
            <a:endParaRPr lang="en-US" dirty="0"/>
          </a:p>
        </p:txBody>
      </p:sp>
    </p:spTree>
    <p:extLst>
      <p:ext uri="{BB962C8B-B14F-4D97-AF65-F5344CB8AC3E}">
        <p14:creationId xmlns:p14="http://schemas.microsoft.com/office/powerpoint/2010/main" val="3028302465"/>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69872" y="314584"/>
            <a:ext cx="4735975" cy="5130640"/>
          </a:xfrm>
          <a:prstGeom prst="rect">
            <a:avLst/>
          </a:prstGeom>
        </p:spPr>
      </p:pic>
      <p:pic>
        <p:nvPicPr>
          <p:cNvPr id="3" name="Picture 2"/>
          <p:cNvPicPr>
            <a:picLocks noChangeAspect="1"/>
          </p:cNvPicPr>
          <p:nvPr/>
        </p:nvPicPr>
        <p:blipFill>
          <a:blip r:embed="rId3"/>
          <a:stretch>
            <a:fillRect/>
          </a:stretch>
        </p:blipFill>
        <p:spPr>
          <a:xfrm>
            <a:off x="6731818" y="5445224"/>
            <a:ext cx="5412085" cy="292019"/>
          </a:xfrm>
          <a:prstGeom prst="rect">
            <a:avLst/>
          </a:prstGeom>
        </p:spPr>
      </p:pic>
      <p:sp>
        <p:nvSpPr>
          <p:cNvPr id="22" name="TextBox 21"/>
          <p:cNvSpPr txBox="1"/>
          <p:nvPr/>
        </p:nvSpPr>
        <p:spPr>
          <a:xfrm>
            <a:off x="7827367" y="4437112"/>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23" name="TextBox 22"/>
          <p:cNvSpPr txBox="1"/>
          <p:nvPr/>
        </p:nvSpPr>
        <p:spPr>
          <a:xfrm>
            <a:off x="7076626" y="2527859"/>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24" name="TextBox 23"/>
          <p:cNvSpPr txBox="1"/>
          <p:nvPr/>
        </p:nvSpPr>
        <p:spPr>
          <a:xfrm>
            <a:off x="11355759" y="2897191"/>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25" name="TextBox 24"/>
          <p:cNvSpPr txBox="1"/>
          <p:nvPr/>
        </p:nvSpPr>
        <p:spPr>
          <a:xfrm>
            <a:off x="10779695" y="4756502"/>
            <a:ext cx="284052" cy="369332"/>
          </a:xfrm>
          <a:prstGeom prst="rect">
            <a:avLst/>
          </a:prstGeom>
          <a:noFill/>
        </p:spPr>
        <p:txBody>
          <a:bodyPr wrap="none" rtlCol="0">
            <a:spAutoFit/>
          </a:bodyPr>
          <a:lstStyle/>
          <a:p>
            <a:r>
              <a:rPr lang="en-US" dirty="0" smtClean="0">
                <a:solidFill>
                  <a:srgbClr val="000000"/>
                </a:solidFill>
              </a:rPr>
              <a:t>1</a:t>
            </a:r>
            <a:endParaRPr lang="en-US" dirty="0">
              <a:solidFill>
                <a:srgbClr val="000000"/>
              </a:solidFill>
            </a:endParaRPr>
          </a:p>
        </p:txBody>
      </p:sp>
      <p:sp>
        <p:nvSpPr>
          <p:cNvPr id="26" name="TextBox 25"/>
          <p:cNvSpPr txBox="1"/>
          <p:nvPr/>
        </p:nvSpPr>
        <p:spPr>
          <a:xfrm>
            <a:off x="9281406" y="836712"/>
            <a:ext cx="312906" cy="369332"/>
          </a:xfrm>
          <a:prstGeom prst="rect">
            <a:avLst/>
          </a:prstGeom>
          <a:noFill/>
        </p:spPr>
        <p:txBody>
          <a:bodyPr wrap="none" rtlCol="0">
            <a:spAutoFit/>
          </a:bodyPr>
          <a:lstStyle/>
          <a:p>
            <a:r>
              <a:rPr lang="en-US" dirty="0" smtClean="0">
                <a:solidFill>
                  <a:srgbClr val="000000"/>
                </a:solidFill>
              </a:rPr>
              <a:t>2</a:t>
            </a:r>
            <a:endParaRPr lang="en-US" dirty="0">
              <a:solidFill>
                <a:srgbClr val="000000"/>
              </a:solidFill>
            </a:endParaRPr>
          </a:p>
        </p:txBody>
      </p:sp>
      <p:sp>
        <p:nvSpPr>
          <p:cNvPr id="27" name="TextBox 26"/>
          <p:cNvSpPr txBox="1"/>
          <p:nvPr/>
        </p:nvSpPr>
        <p:spPr>
          <a:xfrm>
            <a:off x="8259415" y="1556792"/>
            <a:ext cx="311304" cy="369332"/>
          </a:xfrm>
          <a:prstGeom prst="rect">
            <a:avLst/>
          </a:prstGeom>
          <a:noFill/>
        </p:spPr>
        <p:txBody>
          <a:bodyPr wrap="none" rtlCol="0">
            <a:spAutoFit/>
          </a:bodyPr>
          <a:lstStyle/>
          <a:p>
            <a:r>
              <a:rPr lang="en-US" dirty="0" smtClean="0">
                <a:solidFill>
                  <a:srgbClr val="000000"/>
                </a:solidFill>
              </a:rPr>
              <a:t>3</a:t>
            </a:r>
            <a:endParaRPr lang="en-US" dirty="0">
              <a:solidFill>
                <a:srgbClr val="000000"/>
              </a:solidFill>
            </a:endParaRPr>
          </a:p>
        </p:txBody>
      </p:sp>
      <p:sp>
        <p:nvSpPr>
          <p:cNvPr id="28" name="TextBox 27"/>
          <p:cNvSpPr txBox="1"/>
          <p:nvPr/>
        </p:nvSpPr>
        <p:spPr>
          <a:xfrm>
            <a:off x="8096192" y="2231628"/>
            <a:ext cx="314510" cy="369332"/>
          </a:xfrm>
          <a:prstGeom prst="rect">
            <a:avLst/>
          </a:prstGeom>
          <a:noFill/>
        </p:spPr>
        <p:txBody>
          <a:bodyPr wrap="none" rtlCol="0">
            <a:spAutoFit/>
          </a:bodyPr>
          <a:lstStyle/>
          <a:p>
            <a:r>
              <a:rPr lang="en-US" dirty="0" smtClean="0">
                <a:solidFill>
                  <a:srgbClr val="000000"/>
                </a:solidFill>
              </a:rPr>
              <a:t>4</a:t>
            </a:r>
            <a:endParaRPr lang="en-US" dirty="0">
              <a:solidFill>
                <a:srgbClr val="000000"/>
              </a:solidFill>
            </a:endParaRPr>
          </a:p>
        </p:txBody>
      </p:sp>
      <p:sp>
        <p:nvSpPr>
          <p:cNvPr id="29" name="TextBox 28"/>
          <p:cNvSpPr txBox="1"/>
          <p:nvPr/>
        </p:nvSpPr>
        <p:spPr>
          <a:xfrm>
            <a:off x="7921078" y="2763023"/>
            <a:ext cx="279244" cy="307777"/>
          </a:xfrm>
          <a:prstGeom prst="rect">
            <a:avLst/>
          </a:prstGeom>
          <a:noFill/>
        </p:spPr>
        <p:txBody>
          <a:bodyPr wrap="none" rtlCol="0">
            <a:spAutoFit/>
          </a:bodyPr>
          <a:lstStyle/>
          <a:p>
            <a:r>
              <a:rPr lang="en-US" sz="1400" dirty="0" smtClean="0">
                <a:solidFill>
                  <a:srgbClr val="000000"/>
                </a:solidFill>
              </a:rPr>
              <a:t>5</a:t>
            </a:r>
            <a:endParaRPr lang="en-US" sz="1400" dirty="0">
              <a:solidFill>
                <a:srgbClr val="000000"/>
              </a:solidFill>
            </a:endParaRPr>
          </a:p>
        </p:txBody>
      </p:sp>
      <p:sp>
        <p:nvSpPr>
          <p:cNvPr id="30" name="TextBox 29"/>
          <p:cNvSpPr txBox="1"/>
          <p:nvPr/>
        </p:nvSpPr>
        <p:spPr>
          <a:xfrm>
            <a:off x="7757467" y="3266523"/>
            <a:ext cx="285656" cy="307777"/>
          </a:xfrm>
          <a:prstGeom prst="rect">
            <a:avLst/>
          </a:prstGeom>
          <a:noFill/>
        </p:spPr>
        <p:txBody>
          <a:bodyPr wrap="none" rtlCol="0">
            <a:spAutoFit/>
          </a:bodyPr>
          <a:lstStyle/>
          <a:p>
            <a:r>
              <a:rPr lang="en-US" sz="1400" dirty="0" smtClean="0">
                <a:solidFill>
                  <a:srgbClr val="000000"/>
                </a:solidFill>
              </a:rPr>
              <a:t>6</a:t>
            </a:r>
            <a:endParaRPr lang="en-US" sz="1400" dirty="0">
              <a:solidFill>
                <a:srgbClr val="000000"/>
              </a:solidFill>
            </a:endParaRPr>
          </a:p>
        </p:txBody>
      </p:sp>
      <p:sp>
        <p:nvSpPr>
          <p:cNvPr id="31" name="TextBox 30"/>
          <p:cNvSpPr txBox="1"/>
          <p:nvPr/>
        </p:nvSpPr>
        <p:spPr>
          <a:xfrm>
            <a:off x="8136268" y="3236301"/>
            <a:ext cx="274434" cy="307777"/>
          </a:xfrm>
          <a:prstGeom prst="rect">
            <a:avLst/>
          </a:prstGeom>
          <a:noFill/>
        </p:spPr>
        <p:txBody>
          <a:bodyPr wrap="none" rtlCol="0">
            <a:spAutoFit/>
          </a:bodyPr>
          <a:lstStyle/>
          <a:p>
            <a:r>
              <a:rPr lang="en-US" sz="1400" dirty="0" smtClean="0">
                <a:solidFill>
                  <a:srgbClr val="000000"/>
                </a:solidFill>
              </a:rPr>
              <a:t>7</a:t>
            </a:r>
            <a:endParaRPr lang="en-US" sz="1400" dirty="0">
              <a:solidFill>
                <a:srgbClr val="000000"/>
              </a:solidFill>
            </a:endParaRPr>
          </a:p>
        </p:txBody>
      </p:sp>
      <p:sp>
        <p:nvSpPr>
          <p:cNvPr id="32" name="TextBox 31"/>
          <p:cNvSpPr txBox="1"/>
          <p:nvPr/>
        </p:nvSpPr>
        <p:spPr>
          <a:xfrm>
            <a:off x="7681883" y="3750368"/>
            <a:ext cx="292068" cy="307777"/>
          </a:xfrm>
          <a:prstGeom prst="rect">
            <a:avLst/>
          </a:prstGeom>
          <a:noFill/>
        </p:spPr>
        <p:txBody>
          <a:bodyPr wrap="none" rtlCol="0">
            <a:spAutoFit/>
          </a:bodyPr>
          <a:lstStyle/>
          <a:p>
            <a:r>
              <a:rPr lang="en-US" sz="1400" dirty="0" smtClean="0">
                <a:solidFill>
                  <a:srgbClr val="000000"/>
                </a:solidFill>
              </a:rPr>
              <a:t>8</a:t>
            </a:r>
            <a:endParaRPr lang="en-US" sz="1400" dirty="0">
              <a:solidFill>
                <a:srgbClr val="000000"/>
              </a:solidFill>
            </a:endParaRPr>
          </a:p>
        </p:txBody>
      </p:sp>
      <p:sp>
        <p:nvSpPr>
          <p:cNvPr id="34" name="TextBox 33"/>
          <p:cNvSpPr txBox="1"/>
          <p:nvPr/>
        </p:nvSpPr>
        <p:spPr>
          <a:xfrm>
            <a:off x="717058" y="314584"/>
            <a:ext cx="3807453" cy="2308324"/>
          </a:xfrm>
          <a:prstGeom prst="rect">
            <a:avLst/>
          </a:prstGeom>
          <a:noFill/>
        </p:spPr>
        <p:txBody>
          <a:bodyPr wrap="none" rtlCol="0">
            <a:spAutoFit/>
          </a:bodyPr>
          <a:lstStyle/>
          <a:p>
            <a:r>
              <a:rPr lang="en-US" dirty="0" smtClean="0">
                <a:solidFill>
                  <a:srgbClr val="000000"/>
                </a:solidFill>
              </a:rPr>
              <a:t>Fig. 2.21 d)</a:t>
            </a:r>
          </a:p>
          <a:p>
            <a:r>
              <a:rPr lang="en-US" dirty="0" smtClean="0">
                <a:solidFill>
                  <a:srgbClr val="000000"/>
                </a:solidFill>
              </a:rPr>
              <a:t>m = </a:t>
            </a:r>
            <a:r>
              <a:rPr lang="en-US" dirty="0">
                <a:solidFill>
                  <a:srgbClr val="000000"/>
                </a:solidFill>
              </a:rPr>
              <a:t>3</a:t>
            </a:r>
            <a:r>
              <a:rPr lang="en-US" dirty="0" smtClean="0">
                <a:solidFill>
                  <a:srgbClr val="000000"/>
                </a:solidFill>
              </a:rPr>
              <a:t>D Space </a:t>
            </a:r>
            <a:r>
              <a:rPr lang="en-US" dirty="0" err="1" smtClean="0">
                <a:solidFill>
                  <a:srgbClr val="000000"/>
                </a:solidFill>
              </a:rPr>
              <a:t>dof</a:t>
            </a:r>
            <a:r>
              <a:rPr lang="en-US" dirty="0" smtClean="0">
                <a:solidFill>
                  <a:srgbClr val="000000"/>
                </a:solidFill>
              </a:rPr>
              <a:t> = </a:t>
            </a:r>
            <a:r>
              <a:rPr lang="en-US" dirty="0">
                <a:solidFill>
                  <a:srgbClr val="000000"/>
                </a:solidFill>
              </a:rPr>
              <a:t>6</a:t>
            </a:r>
            <a:endParaRPr lang="en-US" dirty="0" smtClean="0">
              <a:solidFill>
                <a:srgbClr val="000000"/>
              </a:solidFill>
            </a:endParaRPr>
          </a:p>
          <a:p>
            <a:r>
              <a:rPr lang="en-US" dirty="0" smtClean="0">
                <a:solidFill>
                  <a:srgbClr val="000000"/>
                </a:solidFill>
              </a:rPr>
              <a:t>N = #links = 22</a:t>
            </a:r>
          </a:p>
          <a:p>
            <a:r>
              <a:rPr lang="en-US" dirty="0" smtClean="0">
                <a:solidFill>
                  <a:srgbClr val="000000"/>
                </a:solidFill>
              </a:rPr>
              <a:t>J = #joints = 4 x 6 = 24 </a:t>
            </a:r>
          </a:p>
          <a:p>
            <a:r>
              <a:rPr lang="en-US" dirty="0" smtClean="0">
                <a:solidFill>
                  <a:srgbClr val="000000"/>
                </a:solidFill>
              </a:rPr>
              <a:t>20x Revolute:   </a:t>
            </a:r>
            <a:r>
              <a:rPr lang="en-US" dirty="0" err="1" smtClean="0">
                <a:solidFill>
                  <a:srgbClr val="000000"/>
                </a:solidFill>
              </a:rPr>
              <a:t>dof</a:t>
            </a:r>
            <a:r>
              <a:rPr lang="en-US" dirty="0" smtClean="0">
                <a:solidFill>
                  <a:srgbClr val="000000"/>
                </a:solidFill>
              </a:rPr>
              <a:t> 20x </a:t>
            </a:r>
            <a:r>
              <a:rPr lang="en-US" dirty="0">
                <a:solidFill>
                  <a:srgbClr val="000000"/>
                </a:solidFill>
              </a:rPr>
              <a:t>1</a:t>
            </a:r>
            <a:r>
              <a:rPr lang="en-US" dirty="0" smtClean="0">
                <a:solidFill>
                  <a:srgbClr val="000000"/>
                </a:solidFill>
              </a:rPr>
              <a:t> </a:t>
            </a:r>
          </a:p>
          <a:p>
            <a:r>
              <a:rPr lang="en-US" dirty="0">
                <a:solidFill>
                  <a:srgbClr val="000000"/>
                </a:solidFill>
              </a:rPr>
              <a:t>4</a:t>
            </a:r>
            <a:r>
              <a:rPr lang="en-US" dirty="0" smtClean="0">
                <a:solidFill>
                  <a:srgbClr val="000000"/>
                </a:solidFill>
              </a:rPr>
              <a:t>x Prismatic:  </a:t>
            </a:r>
            <a:r>
              <a:rPr lang="en-US" dirty="0" err="1" smtClean="0">
                <a:solidFill>
                  <a:srgbClr val="000000"/>
                </a:solidFill>
              </a:rPr>
              <a:t>dof</a:t>
            </a:r>
            <a:r>
              <a:rPr lang="en-US" dirty="0" smtClean="0">
                <a:solidFill>
                  <a:srgbClr val="000000"/>
                </a:solidFill>
              </a:rPr>
              <a:t> </a:t>
            </a:r>
            <a:r>
              <a:rPr lang="en-US" dirty="0">
                <a:solidFill>
                  <a:srgbClr val="000000"/>
                </a:solidFill>
              </a:rPr>
              <a:t>4</a:t>
            </a:r>
            <a:r>
              <a:rPr lang="en-US" dirty="0" smtClean="0">
                <a:solidFill>
                  <a:srgbClr val="000000"/>
                </a:solidFill>
              </a:rPr>
              <a:t>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6(22-1-24) + 20x1 + 4x1 = </a:t>
            </a:r>
            <a:r>
              <a:rPr lang="en-US">
                <a:solidFill>
                  <a:srgbClr val="FF0000"/>
                </a:solidFill>
                <a:latin typeface="Cambria Math" panose="02040503050406030204" pitchFamily="18" charset="0"/>
                <a:ea typeface="Cambria Math" panose="02040503050406030204" pitchFamily="18" charset="0"/>
              </a:rPr>
              <a:t>6</a:t>
            </a:r>
            <a:r>
              <a:rPr lang="en-US" smtClean="0">
                <a:solidFill>
                  <a:srgbClr val="FF0000"/>
                </a:solidFill>
                <a:latin typeface="Cambria Math" panose="02040503050406030204" pitchFamily="18" charset="0"/>
                <a:ea typeface="Cambria Math" panose="02040503050406030204" pitchFamily="18" charset="0"/>
              </a:rPr>
              <a:t> </a:t>
            </a:r>
            <a:endParaRPr lang="en-US" dirty="0" smtClean="0">
              <a:solidFill>
                <a:srgbClr val="FF0000"/>
              </a:solidFill>
              <a:latin typeface="Cambria Math" panose="02040503050406030204" pitchFamily="18" charset="0"/>
              <a:ea typeface="Cambria Math" panose="02040503050406030204" pitchFamily="18" charset="0"/>
            </a:endParaRPr>
          </a:p>
        </p:txBody>
      </p:sp>
      <p:sp>
        <p:nvSpPr>
          <p:cNvPr id="35" name="TextBox 34"/>
          <p:cNvSpPr txBox="1"/>
          <p:nvPr/>
        </p:nvSpPr>
        <p:spPr>
          <a:xfrm>
            <a:off x="756255" y="3060236"/>
            <a:ext cx="4378122" cy="3139321"/>
          </a:xfrm>
          <a:prstGeom prst="rect">
            <a:avLst/>
          </a:prstGeom>
          <a:noFill/>
        </p:spPr>
        <p:txBody>
          <a:bodyPr wrap="none" rtlCol="0">
            <a:spAutoFit/>
          </a:bodyPr>
          <a:lstStyle/>
          <a:p>
            <a:r>
              <a:rPr lang="en-US" b="1" dirty="0" smtClean="0">
                <a:solidFill>
                  <a:srgbClr val="0066FF"/>
                </a:solidFill>
              </a:rPr>
              <a:t>Fig. 2.21 d) with 1 leg on the ground</a:t>
            </a:r>
          </a:p>
          <a:p>
            <a:r>
              <a:rPr lang="en-US" dirty="0" smtClean="0">
                <a:solidFill>
                  <a:srgbClr val="000000"/>
                </a:solidFill>
              </a:rPr>
              <a:t>m = </a:t>
            </a:r>
            <a:r>
              <a:rPr lang="en-US" dirty="0">
                <a:solidFill>
                  <a:srgbClr val="000000"/>
                </a:solidFill>
              </a:rPr>
              <a:t>3</a:t>
            </a:r>
            <a:r>
              <a:rPr lang="en-US" dirty="0" smtClean="0">
                <a:solidFill>
                  <a:srgbClr val="000000"/>
                </a:solidFill>
              </a:rPr>
              <a:t>D Space </a:t>
            </a:r>
            <a:r>
              <a:rPr lang="en-US" dirty="0" err="1" smtClean="0">
                <a:solidFill>
                  <a:srgbClr val="000000"/>
                </a:solidFill>
              </a:rPr>
              <a:t>dof</a:t>
            </a:r>
            <a:r>
              <a:rPr lang="en-US" dirty="0" smtClean="0">
                <a:solidFill>
                  <a:srgbClr val="000000"/>
                </a:solidFill>
              </a:rPr>
              <a:t> = </a:t>
            </a:r>
            <a:r>
              <a:rPr lang="en-US" dirty="0">
                <a:solidFill>
                  <a:srgbClr val="000000"/>
                </a:solidFill>
              </a:rPr>
              <a:t>6</a:t>
            </a:r>
            <a:endParaRPr lang="en-US" dirty="0" smtClean="0">
              <a:solidFill>
                <a:srgbClr val="000000"/>
              </a:solidFill>
            </a:endParaRPr>
          </a:p>
          <a:p>
            <a:r>
              <a:rPr lang="en-US" dirty="0" smtClean="0">
                <a:solidFill>
                  <a:srgbClr val="000000"/>
                </a:solidFill>
              </a:rPr>
              <a:t>N = #links = 24 + 1</a:t>
            </a:r>
          </a:p>
          <a:p>
            <a:r>
              <a:rPr lang="en-US" dirty="0" smtClean="0">
                <a:solidFill>
                  <a:srgbClr val="000000"/>
                </a:solidFill>
              </a:rPr>
              <a:t>J = #joints = 4x 6</a:t>
            </a:r>
          </a:p>
          <a:p>
            <a:r>
              <a:rPr lang="en-US" dirty="0" smtClean="0">
                <a:solidFill>
                  <a:srgbClr val="000000"/>
                </a:solidFill>
              </a:rPr>
              <a:t>20x Revolute:   </a:t>
            </a:r>
            <a:r>
              <a:rPr lang="en-US" dirty="0" err="1" smtClean="0">
                <a:solidFill>
                  <a:srgbClr val="000000"/>
                </a:solidFill>
              </a:rPr>
              <a:t>dof</a:t>
            </a:r>
            <a:r>
              <a:rPr lang="en-US" dirty="0" smtClean="0">
                <a:solidFill>
                  <a:srgbClr val="000000"/>
                </a:solidFill>
              </a:rPr>
              <a:t> 20x </a:t>
            </a:r>
            <a:r>
              <a:rPr lang="en-US" dirty="0">
                <a:solidFill>
                  <a:srgbClr val="000000"/>
                </a:solidFill>
              </a:rPr>
              <a:t>1</a:t>
            </a:r>
            <a:r>
              <a:rPr lang="en-US" dirty="0" smtClean="0">
                <a:solidFill>
                  <a:srgbClr val="000000"/>
                </a:solidFill>
              </a:rPr>
              <a:t> </a:t>
            </a:r>
          </a:p>
          <a:p>
            <a:r>
              <a:rPr lang="en-US" dirty="0">
                <a:solidFill>
                  <a:srgbClr val="000000"/>
                </a:solidFill>
              </a:rPr>
              <a:t>4</a:t>
            </a:r>
            <a:r>
              <a:rPr lang="en-US" dirty="0" smtClean="0">
                <a:solidFill>
                  <a:srgbClr val="000000"/>
                </a:solidFill>
              </a:rPr>
              <a:t>x Prismatic:  </a:t>
            </a:r>
            <a:r>
              <a:rPr lang="en-US" dirty="0" err="1" smtClean="0">
                <a:solidFill>
                  <a:srgbClr val="000000"/>
                </a:solidFill>
              </a:rPr>
              <a:t>dof</a:t>
            </a:r>
            <a:r>
              <a:rPr lang="en-US" dirty="0" smtClean="0">
                <a:solidFill>
                  <a:srgbClr val="000000"/>
                </a:solidFill>
              </a:rPr>
              <a:t> </a:t>
            </a:r>
            <a:r>
              <a:rPr lang="en-US" dirty="0">
                <a:solidFill>
                  <a:srgbClr val="000000"/>
                </a:solidFill>
              </a:rPr>
              <a:t>4</a:t>
            </a:r>
            <a:r>
              <a:rPr lang="en-US" dirty="0" smtClean="0">
                <a:solidFill>
                  <a:srgbClr val="000000"/>
                </a:solidFill>
              </a:rPr>
              <a:t>x 1</a:t>
            </a:r>
          </a:p>
          <a:p>
            <a:r>
              <a:rPr lang="en-US" dirty="0" err="1">
                <a:solidFill>
                  <a:srgbClr val="000000"/>
                </a:solidFill>
              </a:rPr>
              <a:t>d</a:t>
            </a:r>
            <a:r>
              <a:rPr lang="en-US" dirty="0" err="1" smtClean="0">
                <a:solidFill>
                  <a:srgbClr val="000000"/>
                </a:solidFill>
              </a:rPr>
              <a:t>of</a:t>
            </a:r>
            <a:r>
              <a:rPr lang="en-US" dirty="0" smtClean="0">
                <a:solidFill>
                  <a:srgbClr val="000000"/>
                </a:solidFill>
              </a:rPr>
              <a:t> = m(N-1-J) + </a:t>
            </a:r>
            <a:r>
              <a:rPr lang="en-US" dirty="0" smtClean="0">
                <a:solidFill>
                  <a:srgbClr val="000000"/>
                </a:solidFill>
                <a:latin typeface="Cambria Math" panose="02040503050406030204" pitchFamily="18" charset="0"/>
                <a:ea typeface="Cambria Math" panose="02040503050406030204" pitchFamily="18" charset="0"/>
              </a:rPr>
              <a:t>∑f</a:t>
            </a:r>
            <a:r>
              <a:rPr lang="en-US" baseline="-25000" dirty="0" smtClean="0">
                <a:solidFill>
                  <a:srgbClr val="000000"/>
                </a:solidFill>
                <a:latin typeface="Cambria Math" panose="02040503050406030204" pitchFamily="18" charset="0"/>
                <a:ea typeface="Cambria Math" panose="02040503050406030204" pitchFamily="18" charset="0"/>
              </a:rPr>
              <a:t>i</a:t>
            </a:r>
            <a:r>
              <a:rPr lang="en-US" dirty="0" smtClean="0">
                <a:solidFill>
                  <a:srgbClr val="000000"/>
                </a:solidFill>
                <a:latin typeface="Cambria Math" panose="02040503050406030204" pitchFamily="18" charset="0"/>
                <a:ea typeface="Cambria Math" panose="02040503050406030204" pitchFamily="18" charset="0"/>
              </a:rPr>
              <a:t> </a:t>
            </a:r>
          </a:p>
          <a:p>
            <a:r>
              <a:rPr lang="en-US" dirty="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 6(25-1-24) + 20x1 + 4x1 = 24</a:t>
            </a:r>
          </a:p>
          <a:p>
            <a:endParaRPr lang="en-US" dirty="0" smtClean="0">
              <a:solidFill>
                <a:srgbClr val="000000"/>
              </a:solidFill>
              <a:latin typeface="Cambria Math" panose="02040503050406030204" pitchFamily="18" charset="0"/>
              <a:ea typeface="Cambria Math" panose="02040503050406030204" pitchFamily="18" charset="0"/>
            </a:endParaRPr>
          </a:p>
          <a:p>
            <a:r>
              <a:rPr lang="en-US" dirty="0" smtClean="0">
                <a:solidFill>
                  <a:srgbClr val="000000"/>
                </a:solidFill>
                <a:latin typeface="Cambria Math" panose="02040503050406030204" pitchFamily="18" charset="0"/>
                <a:ea typeface="Cambria Math" panose="02040503050406030204" pitchFamily="18" charset="0"/>
              </a:rPr>
              <a:t>3 legs are constrained to the ground</a:t>
            </a:r>
            <a:endParaRPr lang="en-US" dirty="0">
              <a:solidFill>
                <a:srgbClr val="000000"/>
              </a:solidFill>
              <a:latin typeface="Cambria Math" panose="02040503050406030204" pitchFamily="18" charset="0"/>
              <a:ea typeface="Cambria Math" panose="02040503050406030204" pitchFamily="18" charset="0"/>
            </a:endParaRPr>
          </a:p>
          <a:p>
            <a:r>
              <a:rPr lang="en-US" dirty="0" smtClean="0">
                <a:solidFill>
                  <a:srgbClr val="000000"/>
                </a:solidFill>
                <a:latin typeface="Cambria Math" panose="02040503050406030204" pitchFamily="18" charset="0"/>
                <a:ea typeface="Cambria Math" panose="02040503050406030204" pitchFamily="18" charset="0"/>
              </a:rPr>
              <a:t>=&gt; </a:t>
            </a:r>
            <a:r>
              <a:rPr lang="en-US" dirty="0" err="1" smtClean="0">
                <a:solidFill>
                  <a:srgbClr val="000000"/>
                </a:solidFill>
                <a:latin typeface="Cambria Math" panose="02040503050406030204" pitchFamily="18" charset="0"/>
                <a:ea typeface="Cambria Math" panose="02040503050406030204" pitchFamily="18" charset="0"/>
              </a:rPr>
              <a:t>dof</a:t>
            </a:r>
            <a:r>
              <a:rPr lang="en-US" dirty="0" smtClean="0">
                <a:solidFill>
                  <a:srgbClr val="000000"/>
                </a:solidFill>
                <a:latin typeface="Cambria Math" panose="02040503050406030204" pitchFamily="18" charset="0"/>
                <a:ea typeface="Cambria Math" panose="02040503050406030204" pitchFamily="18" charset="0"/>
              </a:rPr>
              <a:t>= 24 – 3*6</a:t>
            </a:r>
            <a:r>
              <a:rPr lang="en-US" b="1" dirty="0" smtClean="0">
                <a:solidFill>
                  <a:srgbClr val="000000"/>
                </a:solidFill>
                <a:latin typeface="Cambria Math" panose="02040503050406030204" pitchFamily="18" charset="0"/>
                <a:ea typeface="Cambria Math" panose="02040503050406030204" pitchFamily="18" charset="0"/>
              </a:rPr>
              <a:t> </a:t>
            </a:r>
            <a:r>
              <a:rPr lang="en-US" dirty="0" smtClean="0">
                <a:solidFill>
                  <a:srgbClr val="000000"/>
                </a:solidFill>
                <a:latin typeface="Cambria Math" panose="02040503050406030204" pitchFamily="18" charset="0"/>
                <a:ea typeface="Cambria Math" panose="02040503050406030204" pitchFamily="18" charset="0"/>
              </a:rPr>
              <a:t>= 6</a:t>
            </a:r>
            <a:endParaRPr lang="en-US" dirty="0">
              <a:solidFill>
                <a:srgbClr val="000000"/>
              </a:solidFill>
            </a:endParaRPr>
          </a:p>
        </p:txBody>
      </p:sp>
      <p:cxnSp>
        <p:nvCxnSpPr>
          <p:cNvPr id="11" name="Straight Arrow Connector 10"/>
          <p:cNvCxnSpPr/>
          <p:nvPr/>
        </p:nvCxnSpPr>
        <p:spPr>
          <a:xfrm flipV="1">
            <a:off x="3146847" y="3574300"/>
            <a:ext cx="5053475" cy="214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173123" y="3798332"/>
            <a:ext cx="5027199" cy="65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297312" y="3551744"/>
            <a:ext cx="2481770" cy="369332"/>
          </a:xfrm>
          <a:prstGeom prst="rect">
            <a:avLst/>
          </a:prstGeom>
          <a:noFill/>
        </p:spPr>
        <p:txBody>
          <a:bodyPr wrap="none" rtlCol="0">
            <a:spAutoFit/>
          </a:bodyPr>
          <a:lstStyle/>
          <a:p>
            <a:r>
              <a:rPr lang="en-US" dirty="0">
                <a:solidFill>
                  <a:srgbClr val="000000"/>
                </a:solidFill>
              </a:rPr>
              <a:t>o</a:t>
            </a:r>
            <a:r>
              <a:rPr lang="en-US" dirty="0" smtClean="0">
                <a:solidFill>
                  <a:srgbClr val="000000"/>
                </a:solidFill>
              </a:rPr>
              <a:t>mit these for each leg</a:t>
            </a:r>
            <a:endParaRPr lang="en-US" dirty="0">
              <a:solidFill>
                <a:srgbClr val="000000"/>
              </a:solidFill>
            </a:endParaRPr>
          </a:p>
        </p:txBody>
      </p:sp>
    </p:spTree>
    <p:extLst>
      <p:ext uri="{BB962C8B-B14F-4D97-AF65-F5344CB8AC3E}">
        <p14:creationId xmlns:p14="http://schemas.microsoft.com/office/powerpoint/2010/main" val="868594367"/>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01290" y="640499"/>
            <a:ext cx="3093637" cy="2642989"/>
          </a:xfrm>
          <a:prstGeom prst="rect">
            <a:avLst/>
          </a:prstGeom>
        </p:spPr>
      </p:pic>
      <p:pic>
        <p:nvPicPr>
          <p:cNvPr id="8" name="Picture 7"/>
          <p:cNvPicPr>
            <a:picLocks noChangeAspect="1"/>
          </p:cNvPicPr>
          <p:nvPr/>
        </p:nvPicPr>
        <p:blipFill>
          <a:blip r:embed="rId4"/>
          <a:stretch>
            <a:fillRect/>
          </a:stretch>
        </p:blipFill>
        <p:spPr>
          <a:xfrm>
            <a:off x="5584023" y="2636912"/>
            <a:ext cx="3066341" cy="2408149"/>
          </a:xfrm>
          <a:prstGeom prst="rect">
            <a:avLst/>
          </a:prstGeom>
        </p:spPr>
      </p:pic>
      <p:sp>
        <p:nvSpPr>
          <p:cNvPr id="2" name="Title 1"/>
          <p:cNvSpPr>
            <a:spLocks noGrp="1"/>
          </p:cNvSpPr>
          <p:nvPr>
            <p:ph type="title"/>
          </p:nvPr>
        </p:nvSpPr>
        <p:spPr/>
        <p:txBody>
          <a:bodyPr/>
          <a:lstStyle/>
          <a:p>
            <a:r>
              <a:rPr lang="en-US" dirty="0" smtClean="0"/>
              <a:t>Organization and Overview</a:t>
            </a:r>
            <a:endParaRPr lang="en-US" dirty="0"/>
          </a:p>
        </p:txBody>
      </p:sp>
      <p:sp>
        <p:nvSpPr>
          <p:cNvPr id="3" name="Vertical Text Placeholder 2"/>
          <p:cNvSpPr>
            <a:spLocks noGrp="1"/>
          </p:cNvSpPr>
          <p:nvPr>
            <p:ph type="body" orient="vert" idx="1"/>
          </p:nvPr>
        </p:nvSpPr>
        <p:spPr>
          <a:xfrm>
            <a:off x="404663" y="1252836"/>
            <a:ext cx="6846640" cy="5056484"/>
          </a:xfrm>
        </p:spPr>
        <p:txBody>
          <a:bodyPr>
            <a:normAutofit fontScale="47500" lnSpcReduction="20000"/>
          </a:bodyPr>
          <a:lstStyle/>
          <a:p>
            <a:pPr marL="0" indent="0">
              <a:lnSpc>
                <a:spcPct val="120000"/>
              </a:lnSpc>
              <a:spcBef>
                <a:spcPts val="0"/>
              </a:spcBef>
              <a:spcAft>
                <a:spcPts val="0"/>
              </a:spcAft>
              <a:buNone/>
            </a:pPr>
            <a:r>
              <a:rPr lang="en-US" b="1" dirty="0" smtClean="0"/>
              <a:t>Period</a:t>
            </a:r>
            <a:r>
              <a:rPr lang="en-US" b="1" dirty="0"/>
              <a:t>: </a:t>
            </a:r>
            <a:r>
              <a:rPr lang="en-US" dirty="0" smtClean="0"/>
              <a:t>	February 7</a:t>
            </a:r>
            <a:r>
              <a:rPr lang="en-US" baseline="30000" dirty="0" smtClean="0"/>
              <a:t>th</a:t>
            </a:r>
            <a:r>
              <a:rPr lang="en-US" dirty="0" smtClean="0"/>
              <a:t> – May 23</a:t>
            </a:r>
            <a:r>
              <a:rPr lang="en-US" baseline="30000" dirty="0" smtClean="0"/>
              <a:t>rd</a:t>
            </a:r>
            <a:r>
              <a:rPr lang="en-US" dirty="0" smtClean="0"/>
              <a:t> 2022</a:t>
            </a:r>
            <a:endParaRPr lang="en-US" dirty="0"/>
          </a:p>
          <a:p>
            <a:pPr marL="0" indent="0">
              <a:lnSpc>
                <a:spcPct val="120000"/>
              </a:lnSpc>
              <a:spcBef>
                <a:spcPts val="0"/>
              </a:spcBef>
              <a:spcAft>
                <a:spcPts val="0"/>
              </a:spcAft>
              <a:buNone/>
            </a:pPr>
            <a:r>
              <a:rPr lang="en-US" b="1" dirty="0"/>
              <a:t>Time:  </a:t>
            </a:r>
            <a:r>
              <a:rPr lang="en-US" dirty="0" smtClean="0"/>
              <a:t>	Monday 16.15 – 18.00</a:t>
            </a:r>
            <a:endParaRPr lang="en-US" dirty="0"/>
          </a:p>
          <a:p>
            <a:pPr marL="0" indent="0">
              <a:lnSpc>
                <a:spcPct val="120000"/>
              </a:lnSpc>
              <a:spcBef>
                <a:spcPts val="0"/>
              </a:spcBef>
              <a:spcAft>
                <a:spcPts val="0"/>
              </a:spcAft>
              <a:buNone/>
            </a:pPr>
            <a:r>
              <a:rPr lang="en-US" b="1" dirty="0"/>
              <a:t>Place:  </a:t>
            </a:r>
            <a:r>
              <a:rPr lang="en-US" dirty="0" smtClean="0"/>
              <a:t>	Room 407 - 409</a:t>
            </a:r>
          </a:p>
          <a:p>
            <a:pPr marL="0" indent="0">
              <a:lnSpc>
                <a:spcPct val="120000"/>
              </a:lnSpc>
              <a:spcBef>
                <a:spcPts val="0"/>
              </a:spcBef>
              <a:spcAft>
                <a:spcPts val="0"/>
              </a:spcAft>
              <a:buNone/>
            </a:pPr>
            <a:r>
              <a:rPr lang="en-US" b="1" dirty="0" smtClean="0"/>
              <a:t>Lecturer: </a:t>
            </a:r>
            <a:r>
              <a:rPr lang="en-US" dirty="0" smtClean="0"/>
              <a:t>	Erwin </a:t>
            </a:r>
            <a:r>
              <a:rPr lang="en-US" dirty="0"/>
              <a:t>M. Bakker ( </a:t>
            </a:r>
            <a:r>
              <a:rPr lang="en-US" dirty="0" smtClean="0">
                <a:hlinkClick r:id="rId5"/>
              </a:rPr>
              <a:t>erwin@liacs.nl</a:t>
            </a:r>
            <a:r>
              <a:rPr lang="en-US" dirty="0" smtClean="0"/>
              <a:t> )</a:t>
            </a:r>
            <a:endParaRPr lang="en-US" dirty="0"/>
          </a:p>
          <a:p>
            <a:pPr marL="0" indent="0">
              <a:lnSpc>
                <a:spcPct val="120000"/>
              </a:lnSpc>
              <a:spcBef>
                <a:spcPts val="0"/>
              </a:spcBef>
              <a:spcAft>
                <a:spcPts val="0"/>
              </a:spcAft>
              <a:buNone/>
            </a:pPr>
            <a:r>
              <a:rPr lang="en-US" b="1" dirty="0"/>
              <a:t>A</a:t>
            </a:r>
            <a:r>
              <a:rPr lang="en-US" b="1" dirty="0" smtClean="0"/>
              <a:t>ssistant: </a:t>
            </a:r>
            <a:r>
              <a:rPr lang="en-US" dirty="0" smtClean="0"/>
              <a:t>	</a:t>
            </a:r>
            <a:r>
              <a:rPr lang="en-US" dirty="0"/>
              <a:t>Hainan Yu (</a:t>
            </a:r>
            <a:r>
              <a:rPr lang="en-US" dirty="0" smtClean="0">
                <a:hlinkClick r:id="rId6"/>
              </a:rPr>
              <a:t>h.yu@liacs.leidenuniv.nl</a:t>
            </a:r>
            <a:r>
              <a:rPr lang="en-US" dirty="0" smtClean="0"/>
              <a:t> )</a:t>
            </a:r>
            <a:endParaRPr lang="en-US" dirty="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dirty="0" smtClean="0"/>
              <a:t>NB Register on </a:t>
            </a:r>
            <a:r>
              <a:rPr lang="en-US" dirty="0" err="1" smtClean="0"/>
              <a:t>Brightspace</a:t>
            </a:r>
            <a:endParaRPr lang="en-US" dirty="0" smtClean="0"/>
          </a:p>
          <a:p>
            <a:pPr marL="0" indent="0">
              <a:lnSpc>
                <a:spcPct val="120000"/>
              </a:lnSpc>
              <a:spcBef>
                <a:spcPts val="0"/>
              </a:spcBef>
              <a:spcAft>
                <a:spcPts val="0"/>
              </a:spcAft>
              <a:buNone/>
            </a:pPr>
            <a:endParaRPr lang="en-US" dirty="0" smtClean="0"/>
          </a:p>
          <a:p>
            <a:pPr marL="0" indent="0">
              <a:lnSpc>
                <a:spcPct val="120000"/>
              </a:lnSpc>
              <a:spcBef>
                <a:spcPts val="0"/>
              </a:spcBef>
              <a:spcAft>
                <a:spcPts val="0"/>
              </a:spcAft>
              <a:buNone/>
            </a:pPr>
            <a:r>
              <a:rPr lang="en-US" b="1" dirty="0" smtClean="0"/>
              <a:t>Schedule:</a:t>
            </a:r>
            <a:endParaRPr lang="en-US" b="1" dirty="0"/>
          </a:p>
          <a:p>
            <a:pPr marL="0" indent="0">
              <a:lnSpc>
                <a:spcPct val="120000"/>
              </a:lnSpc>
              <a:spcBef>
                <a:spcPts val="0"/>
              </a:spcBef>
              <a:spcAft>
                <a:spcPts val="0"/>
              </a:spcAft>
              <a:buNone/>
            </a:pPr>
            <a:r>
              <a:rPr lang="en-US" sz="2500" dirty="0"/>
              <a:t>7</a:t>
            </a:r>
            <a:r>
              <a:rPr lang="en-US" sz="2500" dirty="0" smtClean="0"/>
              <a:t>-2 </a:t>
            </a:r>
            <a:r>
              <a:rPr lang="en-US" sz="2500" dirty="0"/>
              <a:t>	 Introduction and Overview</a:t>
            </a:r>
          </a:p>
          <a:p>
            <a:pPr marL="0" indent="0">
              <a:lnSpc>
                <a:spcPct val="120000"/>
              </a:lnSpc>
              <a:spcBef>
                <a:spcPts val="0"/>
              </a:spcBef>
              <a:spcAft>
                <a:spcPts val="0"/>
              </a:spcAft>
              <a:buNone/>
            </a:pPr>
            <a:r>
              <a:rPr lang="en-US" sz="2500" dirty="0" smtClean="0"/>
              <a:t>14-2 </a:t>
            </a:r>
            <a:r>
              <a:rPr lang="en-US" sz="2500" dirty="0"/>
              <a:t>	 </a:t>
            </a:r>
            <a:r>
              <a:rPr lang="en-US" sz="2500" dirty="0" smtClean="0"/>
              <a:t>Locomotion </a:t>
            </a:r>
            <a:r>
              <a:rPr lang="en-US" sz="2500" dirty="0"/>
              <a:t>and Inverse </a:t>
            </a:r>
            <a:r>
              <a:rPr lang="en-US" sz="2500" dirty="0" smtClean="0"/>
              <a:t>Kinematics</a:t>
            </a:r>
            <a:endParaRPr lang="en-US" sz="2500" dirty="0"/>
          </a:p>
          <a:p>
            <a:pPr marL="0" indent="0">
              <a:lnSpc>
                <a:spcPct val="120000"/>
              </a:lnSpc>
              <a:spcBef>
                <a:spcPts val="0"/>
              </a:spcBef>
              <a:spcAft>
                <a:spcPts val="0"/>
              </a:spcAft>
              <a:buNone/>
            </a:pPr>
            <a:r>
              <a:rPr lang="en-US" sz="2500" dirty="0" smtClean="0"/>
              <a:t>21-2 </a:t>
            </a:r>
            <a:r>
              <a:rPr lang="en-US" sz="2500" dirty="0"/>
              <a:t>	 Robotics Sensors and Image Processing</a:t>
            </a:r>
          </a:p>
          <a:p>
            <a:pPr marL="0" indent="0">
              <a:lnSpc>
                <a:spcPct val="120000"/>
              </a:lnSpc>
              <a:spcBef>
                <a:spcPts val="0"/>
              </a:spcBef>
              <a:spcAft>
                <a:spcPts val="0"/>
              </a:spcAft>
              <a:buNone/>
            </a:pPr>
            <a:r>
              <a:rPr lang="en-US" sz="2500" dirty="0" smtClean="0"/>
              <a:t>28-2 	</a:t>
            </a:r>
            <a:r>
              <a:rPr lang="en-US" sz="2500" dirty="0"/>
              <a:t> </a:t>
            </a:r>
            <a:r>
              <a:rPr lang="en-US" sz="2500" dirty="0" smtClean="0"/>
              <a:t>SLAM + SLAM Workshop</a:t>
            </a:r>
            <a:endParaRPr lang="en-US" sz="2500" dirty="0"/>
          </a:p>
          <a:p>
            <a:pPr marL="0" indent="0">
              <a:lnSpc>
                <a:spcPct val="120000"/>
              </a:lnSpc>
              <a:spcBef>
                <a:spcPts val="0"/>
              </a:spcBef>
              <a:spcAft>
                <a:spcPts val="0"/>
              </a:spcAft>
              <a:buNone/>
            </a:pPr>
            <a:r>
              <a:rPr lang="en-US" sz="2500" b="1" dirty="0" smtClean="0">
                <a:solidFill>
                  <a:srgbClr val="0066FF"/>
                </a:solidFill>
              </a:rPr>
              <a:t>7-3 </a:t>
            </a:r>
            <a:r>
              <a:rPr lang="en-US" sz="2500" b="1" dirty="0">
                <a:solidFill>
                  <a:srgbClr val="0066FF"/>
                </a:solidFill>
              </a:rPr>
              <a:t>	</a:t>
            </a:r>
            <a:r>
              <a:rPr lang="en-US" sz="2500" b="1" dirty="0" smtClean="0">
                <a:solidFill>
                  <a:srgbClr val="0066FF"/>
                </a:solidFill>
              </a:rPr>
              <a:t> Mobile Robot Challenge Introduction</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14-3 </a:t>
            </a:r>
            <a:r>
              <a:rPr lang="en-US" sz="2500" b="1" dirty="0">
                <a:solidFill>
                  <a:srgbClr val="0066FF"/>
                </a:solidFill>
              </a:rPr>
              <a:t>	 Project Proposals </a:t>
            </a:r>
            <a:r>
              <a:rPr lang="en-US" sz="2500" b="1" dirty="0" smtClean="0">
                <a:solidFill>
                  <a:srgbClr val="0066FF"/>
                </a:solidFill>
              </a:rPr>
              <a:t>I (presentation </a:t>
            </a:r>
            <a:r>
              <a:rPr lang="en-US" sz="2500" b="1" dirty="0">
                <a:solidFill>
                  <a:srgbClr val="0066FF"/>
                </a:solidFill>
              </a:rPr>
              <a:t>by students)</a:t>
            </a:r>
          </a:p>
          <a:p>
            <a:pPr marL="0" indent="0">
              <a:lnSpc>
                <a:spcPct val="120000"/>
              </a:lnSpc>
              <a:spcBef>
                <a:spcPts val="0"/>
              </a:spcBef>
              <a:spcAft>
                <a:spcPts val="0"/>
              </a:spcAft>
              <a:buNone/>
            </a:pPr>
            <a:r>
              <a:rPr lang="en-US" sz="2500" b="1" dirty="0" smtClean="0">
                <a:solidFill>
                  <a:srgbClr val="0066FF"/>
                </a:solidFill>
              </a:rPr>
              <a:t>21-3 </a:t>
            </a:r>
            <a:r>
              <a:rPr lang="en-US" sz="2500" b="1" dirty="0">
                <a:solidFill>
                  <a:srgbClr val="0066FF"/>
                </a:solidFill>
              </a:rPr>
              <a:t>	 </a:t>
            </a:r>
            <a:r>
              <a:rPr lang="en-US" sz="2500" b="1" dirty="0" smtClean="0">
                <a:solidFill>
                  <a:srgbClr val="0066FF"/>
                </a:solidFill>
              </a:rPr>
              <a:t>Project Proposals II (presentation by students)</a:t>
            </a:r>
            <a:endParaRPr lang="en-US" sz="2500" b="1" dirty="0">
              <a:solidFill>
                <a:srgbClr val="0066FF"/>
              </a:solidFill>
            </a:endParaRPr>
          </a:p>
          <a:p>
            <a:pPr marL="0" indent="0">
              <a:lnSpc>
                <a:spcPct val="120000"/>
              </a:lnSpc>
              <a:spcBef>
                <a:spcPts val="0"/>
              </a:spcBef>
              <a:spcAft>
                <a:spcPts val="0"/>
              </a:spcAft>
              <a:buNone/>
            </a:pPr>
            <a:r>
              <a:rPr lang="en-US" sz="2500" dirty="0" smtClean="0"/>
              <a:t>28-3 </a:t>
            </a:r>
            <a:r>
              <a:rPr lang="en-US" sz="2500" dirty="0"/>
              <a:t>	 Robotics </a:t>
            </a:r>
            <a:r>
              <a:rPr lang="en-US" sz="2500" dirty="0" smtClean="0"/>
              <a:t>Vision</a:t>
            </a:r>
            <a:endParaRPr lang="en-US" sz="2500" dirty="0"/>
          </a:p>
          <a:p>
            <a:pPr marL="0" indent="0">
              <a:lnSpc>
                <a:spcPct val="120000"/>
              </a:lnSpc>
              <a:spcBef>
                <a:spcPts val="0"/>
              </a:spcBef>
              <a:spcAft>
                <a:spcPts val="0"/>
              </a:spcAft>
              <a:buNone/>
            </a:pPr>
            <a:r>
              <a:rPr lang="en-US" sz="2500" dirty="0" smtClean="0"/>
              <a:t>4-4 </a:t>
            </a:r>
            <a:r>
              <a:rPr lang="en-US" sz="2500" dirty="0"/>
              <a:t>	 </a:t>
            </a:r>
            <a:r>
              <a:rPr lang="en-US" sz="2500" dirty="0" smtClean="0"/>
              <a:t>Robotics Reinforcement Learning</a:t>
            </a:r>
            <a:endParaRPr lang="en-US" sz="2500" dirty="0"/>
          </a:p>
          <a:p>
            <a:pPr marL="0" indent="0">
              <a:lnSpc>
                <a:spcPct val="120000"/>
              </a:lnSpc>
              <a:spcBef>
                <a:spcPts val="0"/>
              </a:spcBef>
              <a:spcAft>
                <a:spcPts val="0"/>
              </a:spcAft>
              <a:buNone/>
            </a:pPr>
            <a:r>
              <a:rPr lang="en-US" sz="2500" dirty="0" smtClean="0"/>
              <a:t>11-4 </a:t>
            </a:r>
            <a:r>
              <a:rPr lang="en-US" sz="2500" dirty="0"/>
              <a:t>	 Robotics Reinforcement Learning Workshop II</a:t>
            </a:r>
          </a:p>
          <a:p>
            <a:pPr marL="0" indent="0">
              <a:lnSpc>
                <a:spcPct val="120000"/>
              </a:lnSpc>
              <a:spcBef>
                <a:spcPts val="0"/>
              </a:spcBef>
              <a:spcAft>
                <a:spcPts val="0"/>
              </a:spcAft>
              <a:buNone/>
            </a:pPr>
            <a:r>
              <a:rPr lang="en-US" sz="2500" dirty="0" smtClean="0"/>
              <a:t>18-4 </a:t>
            </a:r>
            <a:r>
              <a:rPr lang="en-US" sz="2500" dirty="0"/>
              <a:t>	 </a:t>
            </a:r>
            <a:r>
              <a:rPr lang="en-US" sz="2500" dirty="0" smtClean="0"/>
              <a:t>No Class (Eastern)</a:t>
            </a:r>
            <a:endParaRPr lang="en-US" sz="2500" dirty="0"/>
          </a:p>
          <a:p>
            <a:pPr marL="0" indent="0">
              <a:lnSpc>
                <a:spcPct val="120000"/>
              </a:lnSpc>
              <a:spcBef>
                <a:spcPts val="0"/>
              </a:spcBef>
              <a:spcAft>
                <a:spcPts val="0"/>
              </a:spcAft>
              <a:buNone/>
            </a:pPr>
            <a:r>
              <a:rPr lang="en-US" sz="2500" dirty="0" smtClean="0"/>
              <a:t>25-4 </a:t>
            </a:r>
            <a:r>
              <a:rPr lang="en-US" sz="2500" dirty="0"/>
              <a:t>	 Project Progress </a:t>
            </a:r>
            <a:r>
              <a:rPr lang="en-US" sz="2500" dirty="0" smtClean="0"/>
              <a:t>I </a:t>
            </a:r>
            <a:r>
              <a:rPr lang="en-US" sz="2500" dirty="0"/>
              <a:t>(presentations by students)</a:t>
            </a:r>
          </a:p>
          <a:p>
            <a:pPr marL="0" indent="0">
              <a:lnSpc>
                <a:spcPct val="120000"/>
              </a:lnSpc>
              <a:spcBef>
                <a:spcPts val="0"/>
              </a:spcBef>
              <a:spcAft>
                <a:spcPts val="0"/>
              </a:spcAft>
              <a:buNone/>
            </a:pPr>
            <a:r>
              <a:rPr lang="en-US" sz="2500" dirty="0" smtClean="0"/>
              <a:t>2-5 </a:t>
            </a:r>
            <a:r>
              <a:rPr lang="en-US" sz="2500" dirty="0"/>
              <a:t>	 Project Progress II (presentations by students</a:t>
            </a:r>
            <a:r>
              <a:rPr lang="en-US" sz="2500" dirty="0" smtClean="0"/>
              <a:t>)</a:t>
            </a:r>
            <a:endParaRPr lang="en-US" sz="2500" dirty="0"/>
          </a:p>
          <a:p>
            <a:pPr marL="0" indent="0">
              <a:lnSpc>
                <a:spcPct val="120000"/>
              </a:lnSpc>
              <a:spcBef>
                <a:spcPts val="0"/>
              </a:spcBef>
              <a:spcAft>
                <a:spcPts val="0"/>
              </a:spcAft>
              <a:buNone/>
            </a:pPr>
            <a:r>
              <a:rPr lang="en-US" sz="2500" b="1" dirty="0">
                <a:solidFill>
                  <a:srgbClr val="0066FF"/>
                </a:solidFill>
              </a:rPr>
              <a:t>9</a:t>
            </a:r>
            <a:r>
              <a:rPr lang="en-US" sz="2500" b="1" dirty="0" smtClean="0">
                <a:solidFill>
                  <a:srgbClr val="0066FF"/>
                </a:solidFill>
              </a:rPr>
              <a:t>-5 </a:t>
            </a:r>
            <a:r>
              <a:rPr lang="en-US" sz="2500" b="1" dirty="0">
                <a:solidFill>
                  <a:srgbClr val="0066FF"/>
                </a:solidFill>
              </a:rPr>
              <a:t>	 </a:t>
            </a:r>
            <a:r>
              <a:rPr lang="en-US" sz="2500" b="1" dirty="0" smtClean="0">
                <a:solidFill>
                  <a:srgbClr val="0066FF"/>
                </a:solidFill>
              </a:rPr>
              <a:t>Mobile Robot Challenge</a:t>
            </a:r>
            <a:endParaRPr lang="en-US" sz="2500" b="1" dirty="0">
              <a:solidFill>
                <a:srgbClr val="0066FF"/>
              </a:solidFill>
            </a:endParaRPr>
          </a:p>
          <a:p>
            <a:pPr marL="0" indent="0">
              <a:lnSpc>
                <a:spcPct val="120000"/>
              </a:lnSpc>
              <a:spcBef>
                <a:spcPts val="0"/>
              </a:spcBef>
              <a:spcAft>
                <a:spcPts val="0"/>
              </a:spcAft>
              <a:buNone/>
            </a:pPr>
            <a:r>
              <a:rPr lang="en-US" sz="2500" b="1" dirty="0" smtClean="0">
                <a:solidFill>
                  <a:srgbClr val="0066FF"/>
                </a:solidFill>
              </a:rPr>
              <a:t>16-5	 Project Demos I</a:t>
            </a:r>
          </a:p>
          <a:p>
            <a:pPr marL="0" indent="0">
              <a:lnSpc>
                <a:spcPct val="120000"/>
              </a:lnSpc>
              <a:spcBef>
                <a:spcPts val="0"/>
              </a:spcBef>
              <a:spcAft>
                <a:spcPts val="0"/>
              </a:spcAft>
              <a:buNone/>
            </a:pPr>
            <a:r>
              <a:rPr lang="en-US" sz="2500" b="1" dirty="0" smtClean="0">
                <a:solidFill>
                  <a:srgbClr val="0066FF"/>
                </a:solidFill>
              </a:rPr>
              <a:t>23-5 </a:t>
            </a:r>
            <a:r>
              <a:rPr lang="en-US" sz="2500" b="1" dirty="0">
                <a:solidFill>
                  <a:srgbClr val="0066FF"/>
                </a:solidFill>
              </a:rPr>
              <a:t>	 </a:t>
            </a:r>
            <a:r>
              <a:rPr lang="en-US" sz="2500" b="1" dirty="0" smtClean="0">
                <a:solidFill>
                  <a:srgbClr val="0066FF"/>
                </a:solidFill>
              </a:rPr>
              <a:t>Project Demos II</a:t>
            </a:r>
            <a:endParaRPr lang="en-US" sz="2500" b="1" dirty="0">
              <a:solidFill>
                <a:srgbClr val="0066FF"/>
              </a:solidFill>
            </a:endParaRPr>
          </a:p>
          <a:p>
            <a:pPr marL="0" indent="0">
              <a:lnSpc>
                <a:spcPct val="120000"/>
              </a:lnSpc>
              <a:spcBef>
                <a:spcPts val="0"/>
              </a:spcBef>
              <a:spcAft>
                <a:spcPts val="0"/>
              </a:spcAft>
              <a:buNone/>
            </a:pPr>
            <a:endParaRPr lang="en-US" dirty="0"/>
          </a:p>
          <a:p>
            <a:pPr marL="0" indent="0">
              <a:lnSpc>
                <a:spcPct val="120000"/>
              </a:lnSpc>
              <a:spcBef>
                <a:spcPts val="0"/>
              </a:spcBef>
              <a:spcAft>
                <a:spcPts val="0"/>
              </a:spcAft>
              <a:buNone/>
            </a:pPr>
            <a:r>
              <a:rPr lang="en-US" sz="3400" dirty="0"/>
              <a:t>Website: </a:t>
            </a:r>
            <a:r>
              <a:rPr lang="en-US" sz="3400" dirty="0">
                <a:hlinkClick r:id="rId7"/>
              </a:rPr>
              <a:t>http://liacs.leidenuniv.nl/~bakkerem2/robotics</a:t>
            </a:r>
            <a:r>
              <a:rPr lang="en-US" sz="3400" dirty="0" smtClean="0">
                <a:hlinkClick r:id="rId7"/>
              </a:rPr>
              <a:t>/</a:t>
            </a:r>
            <a:r>
              <a:rPr lang="en-US" sz="3400" dirty="0" smtClean="0"/>
              <a:t> </a:t>
            </a:r>
            <a:endParaRPr lang="en-US" sz="3400" dirty="0"/>
          </a:p>
        </p:txBody>
      </p:sp>
      <p:sp>
        <p:nvSpPr>
          <p:cNvPr id="5" name="Rectangle 4"/>
          <p:cNvSpPr/>
          <p:nvPr/>
        </p:nvSpPr>
        <p:spPr>
          <a:xfrm>
            <a:off x="6063469" y="4832763"/>
            <a:ext cx="5730218" cy="1569660"/>
          </a:xfrm>
          <a:prstGeom prst="rect">
            <a:avLst/>
          </a:prstGeom>
        </p:spPr>
        <p:txBody>
          <a:bodyPr wrap="square">
            <a:spAutoFit/>
          </a:bodyPr>
          <a:lstStyle/>
          <a:p>
            <a:pPr algn="just"/>
            <a:r>
              <a:rPr lang="en-US" sz="1600" dirty="0"/>
              <a:t>Grading (6 ECTS): </a:t>
            </a:r>
            <a:endParaRPr lang="en-US" sz="1600" dirty="0" smtClean="0"/>
          </a:p>
          <a:p>
            <a:pPr marL="285750" indent="-285750" algn="just">
              <a:buFont typeface="Arial" panose="020B0604020202020204" pitchFamily="34" charset="0"/>
              <a:buChar char="•"/>
            </a:pPr>
            <a:r>
              <a:rPr lang="en-US" sz="1600" dirty="0" smtClean="0"/>
              <a:t>Presentations </a:t>
            </a:r>
            <a:r>
              <a:rPr lang="en-US" sz="1600" dirty="0"/>
              <a:t>and Robotics Project (60% of grade). </a:t>
            </a:r>
            <a:endParaRPr lang="en-US" sz="1600" dirty="0" smtClean="0"/>
          </a:p>
          <a:p>
            <a:pPr marL="285750" indent="-285750" algn="just">
              <a:buFont typeface="Arial" panose="020B0604020202020204" pitchFamily="34" charset="0"/>
              <a:buChar char="•"/>
            </a:pPr>
            <a:r>
              <a:rPr lang="en-US" sz="1600" dirty="0" smtClean="0"/>
              <a:t>Class </a:t>
            </a:r>
            <a:r>
              <a:rPr lang="en-US" sz="1600" dirty="0"/>
              <a:t>discussions, attendance, workshops and assignments (40% of grade). </a:t>
            </a:r>
            <a:endParaRPr lang="en-US" sz="1600" dirty="0" smtClean="0"/>
          </a:p>
          <a:p>
            <a:pPr marL="285750" indent="-285750" algn="just">
              <a:buFont typeface="Arial" panose="020B0604020202020204" pitchFamily="34" charset="0"/>
              <a:buChar char="•"/>
            </a:pPr>
            <a:r>
              <a:rPr lang="en-US" sz="1600" dirty="0" smtClean="0"/>
              <a:t>It </a:t>
            </a:r>
            <a:r>
              <a:rPr lang="en-US" sz="1600" dirty="0"/>
              <a:t>is necessary to be at every class and to complete every </a:t>
            </a:r>
            <a:r>
              <a:rPr lang="en-US" sz="1600" dirty="0" smtClean="0"/>
              <a:t>workshop and assignment.</a:t>
            </a:r>
            <a:endParaRPr lang="en-US" sz="1600" dirty="0"/>
          </a:p>
        </p:txBody>
      </p:sp>
      <p:pic>
        <p:nvPicPr>
          <p:cNvPr id="6" name="Picture 5"/>
          <p:cNvPicPr>
            <a:picLocks noChangeAspect="1"/>
          </p:cNvPicPr>
          <p:nvPr/>
        </p:nvPicPr>
        <p:blipFill>
          <a:blip r:embed="rId8"/>
          <a:stretch>
            <a:fillRect/>
          </a:stretch>
        </p:blipFill>
        <p:spPr>
          <a:xfrm>
            <a:off x="7704894" y="237392"/>
            <a:ext cx="2878825" cy="1953673"/>
          </a:xfrm>
          <a:prstGeom prst="rect">
            <a:avLst/>
          </a:prstGeom>
        </p:spPr>
      </p:pic>
      <p:pic>
        <p:nvPicPr>
          <p:cNvPr id="7" name="Picture 6"/>
          <p:cNvPicPr>
            <a:picLocks noChangeAspect="1"/>
          </p:cNvPicPr>
          <p:nvPr/>
        </p:nvPicPr>
        <p:blipFill>
          <a:blip r:embed="rId9"/>
          <a:stretch>
            <a:fillRect/>
          </a:stretch>
        </p:blipFill>
        <p:spPr>
          <a:xfrm>
            <a:off x="8692372" y="2331505"/>
            <a:ext cx="3053357" cy="2260277"/>
          </a:xfrm>
          <a:prstGeom prst="rect">
            <a:avLst/>
          </a:prstGeom>
        </p:spPr>
      </p:pic>
    </p:spTree>
    <p:extLst>
      <p:ext uri="{BB962C8B-B14F-4D97-AF65-F5344CB8AC3E}">
        <p14:creationId xmlns:p14="http://schemas.microsoft.com/office/powerpoint/2010/main" val="647864173"/>
      </p:ext>
    </p:extLst>
  </p:cSld>
  <p:clrMapOvr>
    <a:masterClrMapping/>
  </p:clrMapOvr>
  <p:transition spd="slow">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eb7d687f18d1b9920e6da61b690a6528afd9b46"/>
</p:tagLst>
</file>

<file path=ppt/theme/theme1.xml><?xml version="1.0" encoding="utf-8"?>
<a:theme xmlns:a="http://schemas.openxmlformats.org/drawingml/2006/main" name="Corporate template-set Universiteit Leiden">
  <a:themeElements>
    <a:clrScheme name="Aangepast 28">
      <a:dk1>
        <a:srgbClr val="000000"/>
      </a:dk1>
      <a:lt1>
        <a:srgbClr val="FFFFFF"/>
      </a:lt1>
      <a:dk2>
        <a:srgbClr val="8592BC"/>
      </a:dk2>
      <a:lt2>
        <a:srgbClr val="0C2577"/>
      </a:lt2>
      <a:accent1>
        <a:srgbClr val="9EBA2E"/>
      </a:accent1>
      <a:accent2>
        <a:srgbClr val="5CB1EB"/>
      </a:accent2>
      <a:accent3>
        <a:srgbClr val="34A3A9"/>
      </a:accent3>
      <a:accent4>
        <a:srgbClr val="F46E32"/>
      </a:accent4>
      <a:accent5>
        <a:srgbClr val="2C712D"/>
      </a:accent5>
      <a:accent6>
        <a:srgbClr val="B02079"/>
      </a:accent6>
      <a:hlink>
        <a:srgbClr val="0033CC"/>
      </a:hlink>
      <a:folHlink>
        <a:srgbClr val="7030A0"/>
      </a:folHlink>
    </a:clrScheme>
    <a:fontScheme name="Universiteit Leiden">
      <a:majorFont>
        <a:latin typeface="Georgia"/>
        <a:ea typeface=""/>
        <a:cs typeface=""/>
      </a:majorFont>
      <a:minorFont>
        <a:latin typeface="Georgi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3878</TotalTime>
  <Words>3114</Words>
  <Application>Microsoft Office PowerPoint</Application>
  <PresentationFormat>Custom</PresentationFormat>
  <Paragraphs>678</Paragraphs>
  <Slides>43</Slides>
  <Notes>17</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Cambria Math</vt:lpstr>
      <vt:lpstr>Georgia</vt:lpstr>
      <vt:lpstr>Calibri</vt:lpstr>
      <vt:lpstr>Minion</vt:lpstr>
      <vt:lpstr>Corporate template-set Universiteit Leiden</vt:lpstr>
      <vt:lpstr>Robotics</vt:lpstr>
      <vt:lpstr>Organization and Overview</vt:lpstr>
      <vt:lpstr>HomeWork II</vt:lpstr>
      <vt:lpstr>PowerPoint Presentation</vt:lpstr>
      <vt:lpstr>PowerPoint Presentation</vt:lpstr>
      <vt:lpstr>PowerPoint Presentation</vt:lpstr>
      <vt:lpstr>PowerPoint Presentation</vt:lpstr>
      <vt:lpstr>PowerPoint Presentation</vt:lpstr>
      <vt:lpstr>Organization and Overview</vt:lpstr>
      <vt:lpstr>SLAM: Simultaneous Localization And Mapping</vt:lpstr>
      <vt:lpstr>LIDAR</vt:lpstr>
      <vt:lpstr>CES2019</vt:lpstr>
      <vt:lpstr>IMU, or Inertial Measurement Unit</vt:lpstr>
      <vt:lpstr>Cartographer</vt:lpstr>
      <vt:lpstr>2D and 3D Lidar SLAM</vt:lpstr>
      <vt:lpstr>2D and 3D Lidar SLAM: Scan Matching</vt:lpstr>
      <vt:lpstr>SLAM</vt:lpstr>
      <vt:lpstr>SLAM: Loop Closing  OverlapNet</vt:lpstr>
      <vt:lpstr>OverlapNet</vt:lpstr>
      <vt:lpstr>OverlapNet</vt:lpstr>
      <vt:lpstr>Visual SLAM</vt:lpstr>
      <vt:lpstr>Visual SLAM</vt:lpstr>
      <vt:lpstr>Visual SLAM</vt:lpstr>
      <vt:lpstr>PowerPoint Presentation</vt:lpstr>
      <vt:lpstr>OpenVSLAM A Versatile Visual SLAM Framework. (S. Sumikura et al., 2019)</vt:lpstr>
      <vt:lpstr>OpenVSLAM</vt:lpstr>
      <vt:lpstr>Organization and Overview</vt:lpstr>
      <vt:lpstr>Yeti Borg Introduction</vt:lpstr>
      <vt:lpstr>YetiBorg URBAN Challenge (previously: 2021)</vt:lpstr>
      <vt:lpstr>Mobile Robot Challenge Teams</vt:lpstr>
      <vt:lpstr>Organization and Overview</vt:lpstr>
      <vt:lpstr>Robotics Project Proposals Presentations Monday 14-3 2022 and 21-3 2022</vt:lpstr>
      <vt:lpstr>Previous Projects</vt:lpstr>
      <vt:lpstr>References</vt:lpstr>
      <vt:lpstr>Robotics</vt:lpstr>
      <vt:lpstr>Image Processing using OpenCV</vt:lpstr>
      <vt:lpstr>Lane Tracking</vt:lpstr>
      <vt:lpstr>Processing Pipeline: Camera Calibration</vt:lpstr>
      <vt:lpstr>Processing Pipeline: Edge Detection</vt:lpstr>
      <vt:lpstr>Processing Pipeline: Perspective Transformation</vt:lpstr>
      <vt:lpstr>Lane and Vehicle Tracking</vt:lpstr>
      <vt:lpstr>MonsterBorg SLAM E. van der Zande</vt:lpstr>
      <vt:lpstr>Robotics Discussion Session Wednesday 3-3 at 13.00  Robotics Kaltura Room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Robotics Lecture 01</dc:title>
  <dc:creator>EMB</dc:creator>
  <cp:lastModifiedBy>utc</cp:lastModifiedBy>
  <cp:revision>435</cp:revision>
  <cp:lastPrinted>2022-02-26T15:30:15Z</cp:lastPrinted>
  <dcterms:created xsi:type="dcterms:W3CDTF">2015-03-10T08:05:39Z</dcterms:created>
  <dcterms:modified xsi:type="dcterms:W3CDTF">2022-02-28T12:24:47Z</dcterms:modified>
</cp:coreProperties>
</file>