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5"/>
  </p:notesMasterIdLst>
  <p:sldIdLst>
    <p:sldId id="256" r:id="rId2"/>
    <p:sldId id="573" r:id="rId3"/>
    <p:sldId id="575" r:id="rId4"/>
    <p:sldId id="487" r:id="rId5"/>
    <p:sldId id="520" r:id="rId6"/>
    <p:sldId id="522" r:id="rId7"/>
    <p:sldId id="521" r:id="rId8"/>
    <p:sldId id="561" r:id="rId9"/>
    <p:sldId id="523" r:id="rId10"/>
    <p:sldId id="528" r:id="rId11"/>
    <p:sldId id="524" r:id="rId12"/>
    <p:sldId id="525" r:id="rId13"/>
    <p:sldId id="576" r:id="rId14"/>
    <p:sldId id="571" r:id="rId15"/>
    <p:sldId id="519" r:id="rId16"/>
    <p:sldId id="532" r:id="rId17"/>
    <p:sldId id="548" r:id="rId18"/>
    <p:sldId id="552" r:id="rId19"/>
    <p:sldId id="549" r:id="rId20"/>
    <p:sldId id="553" r:id="rId21"/>
    <p:sldId id="551" r:id="rId22"/>
    <p:sldId id="555" r:id="rId23"/>
    <p:sldId id="554" r:id="rId24"/>
    <p:sldId id="556" r:id="rId25"/>
    <p:sldId id="558" r:id="rId26"/>
    <p:sldId id="550" r:id="rId27"/>
    <p:sldId id="557" r:id="rId28"/>
    <p:sldId id="560" r:id="rId29"/>
    <p:sldId id="533" r:id="rId30"/>
    <p:sldId id="534" r:id="rId31"/>
    <p:sldId id="572" r:id="rId32"/>
    <p:sldId id="537" r:id="rId33"/>
    <p:sldId id="535" r:id="rId34"/>
    <p:sldId id="538" r:id="rId35"/>
    <p:sldId id="540" r:id="rId36"/>
    <p:sldId id="536" r:id="rId37"/>
    <p:sldId id="542" r:id="rId38"/>
    <p:sldId id="541" r:id="rId39"/>
    <p:sldId id="546" r:id="rId40"/>
    <p:sldId id="539" r:id="rId41"/>
    <p:sldId id="544" r:id="rId42"/>
    <p:sldId id="570" r:id="rId43"/>
    <p:sldId id="562" r:id="rId44"/>
    <p:sldId id="547" r:id="rId45"/>
    <p:sldId id="563" r:id="rId46"/>
    <p:sldId id="566" r:id="rId47"/>
    <p:sldId id="567" r:id="rId48"/>
    <p:sldId id="568" r:id="rId49"/>
    <p:sldId id="565" r:id="rId50"/>
    <p:sldId id="569" r:id="rId51"/>
    <p:sldId id="574" r:id="rId52"/>
    <p:sldId id="381" r:id="rId53"/>
    <p:sldId id="266" r:id="rId54"/>
  </p:sldIdLst>
  <p:sldSz cx="12198350" cy="6858000"/>
  <p:notesSz cx="6858000" cy="9144000"/>
  <p:embeddedFontLs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Georgia" panose="02040502050405020303" pitchFamily="18" charset="0"/>
      <p:regular r:id="rId60"/>
      <p:bold r:id="rId61"/>
      <p:italic r:id="rId62"/>
      <p:boldItalic r:id="rId63"/>
    </p:embeddedFont>
    <p:embeddedFont>
      <p:font typeface="Minion" panose="020B0604020202020204"/>
      <p:regular r:id="rId64"/>
      <p:bold r:id="rId65"/>
      <p:italic r:id="rId66"/>
      <p:boldItalic r:id="rId67"/>
    </p:embeddedFont>
  </p:embeddedFontLst>
  <p:custDataLst>
    <p:tags r:id="rId68"/>
  </p:custData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8592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6" autoAdjust="0"/>
    <p:restoredTop sz="90791" autoAdjust="0"/>
  </p:normalViewPr>
  <p:slideViewPr>
    <p:cSldViewPr>
      <p:cViewPr varScale="1">
        <p:scale>
          <a:sx n="102" d="100"/>
          <a:sy n="102" d="100"/>
        </p:scale>
        <p:origin x="834" y="102"/>
      </p:cViewPr>
      <p:guideLst>
        <p:guide orient="horz" pos="2160"/>
        <p:guide pos="3842"/>
      </p:guideLst>
    </p:cSldViewPr>
  </p:slideViewPr>
  <p:outlineViewPr>
    <p:cViewPr>
      <p:scale>
        <a:sx n="33" d="100"/>
        <a:sy n="33" d="100"/>
      </p:scale>
      <p:origin x="0" y="-462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8.fntdata"/><Relationship Id="rId68" Type="http://schemas.openxmlformats.org/officeDocument/2006/relationships/tags" Target="tags/tag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5" Type="http://schemas.openxmlformats.org/officeDocument/2006/relationships/slide" Target="slides/slide4.xml"/><Relationship Id="rId61" Type="http://schemas.openxmlformats.org/officeDocument/2006/relationships/font" Target="fonts/font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7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698784-F1F2-4D71-B346-94F94D5EBAA2}" type="datetimeFigureOut">
              <a:rPr lang="nl-NL" smtClean="0"/>
              <a:t>25-2-2020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79413" y="685800"/>
            <a:ext cx="60991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ECD43-08E5-4945-BC4F-4857758E978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3515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H.264/MPEG-4_AVC" TargetMode="External"/><Relationship Id="rId13" Type="http://schemas.openxmlformats.org/officeDocument/2006/relationships/hyperlink" Target="https://en.wikipedia.org/wiki/NMR" TargetMode="External"/><Relationship Id="rId3" Type="http://schemas.openxmlformats.org/officeDocument/2006/relationships/hyperlink" Target="https://en.wikipedia.org/wiki/Data_encryption" TargetMode="External"/><Relationship Id="rId7" Type="http://schemas.openxmlformats.org/officeDocument/2006/relationships/hyperlink" Target="https://en.wikipedia.org/wiki/JPEG_XR" TargetMode="External"/><Relationship Id="rId12" Type="http://schemas.openxmlformats.org/officeDocument/2006/relationships/hyperlink" Target="https://en.wikipedia.org/wiki/Shor's_algorithm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Algorithms" TargetMode="External"/><Relationship Id="rId11" Type="http://schemas.openxmlformats.org/officeDocument/2006/relationships/hyperlink" Target="https://en.wikipedia.org/wiki/Grover's_algorithm" TargetMode="External"/><Relationship Id="rId5" Type="http://schemas.openxmlformats.org/officeDocument/2006/relationships/hyperlink" Target="https://en.wikipedia.org/wiki/Data_compression" TargetMode="External"/><Relationship Id="rId15" Type="http://schemas.openxmlformats.org/officeDocument/2006/relationships/hyperlink" Target="https://en.wikipedia.org/wiki/Crystallography" TargetMode="External"/><Relationship Id="rId10" Type="http://schemas.openxmlformats.org/officeDocument/2006/relationships/hyperlink" Target="https://en.wikipedia.org/wiki/Sum_of_absolute_transformed_differences" TargetMode="External"/><Relationship Id="rId4" Type="http://schemas.openxmlformats.org/officeDocument/2006/relationships/hyperlink" Target="https://en.wikipedia.org/wiki/Signal_processing" TargetMode="External"/><Relationship Id="rId9" Type="http://schemas.openxmlformats.org/officeDocument/2006/relationships/hyperlink" Target="https://en.wikipedia.org/wiki/Video_compression" TargetMode="External"/><Relationship Id="rId14" Type="http://schemas.openxmlformats.org/officeDocument/2006/relationships/hyperlink" Target="https://en.wikipedia.org/wiki/Mass_spectrometry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Linear control/linear system under quadratic cost optimization (variance estimation)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ECD43-08E5-4945-BC4F-4857758E978F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7477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Hadamard</a:t>
            </a:r>
            <a:r>
              <a:rPr lang="en-US" dirty="0" smtClean="0"/>
              <a:t> transform can be regarded as being built out of size-2 discrete Fourier transforms (DFTs), and is in fact equivalent to a multidimensional DFT of size 2 × 2 × ⋯ × 2 × 2</a:t>
            </a:r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 err="1" smtClean="0"/>
              <a:t>Hadamard</a:t>
            </a:r>
            <a:r>
              <a:rPr lang="en-US" dirty="0" smtClean="0"/>
              <a:t> transform is also used in </a:t>
            </a:r>
            <a:r>
              <a:rPr lang="en-US" dirty="0" smtClean="0">
                <a:hlinkClick r:id="rId3" tooltip="Data encryption"/>
              </a:rPr>
              <a:t>data encryption</a:t>
            </a:r>
            <a:r>
              <a:rPr lang="en-US" dirty="0" smtClean="0"/>
              <a:t>, as well as many </a:t>
            </a:r>
            <a:r>
              <a:rPr lang="en-US" dirty="0" smtClean="0">
                <a:hlinkClick r:id="rId4" tooltip="Signal processing"/>
              </a:rPr>
              <a:t>signal processing</a:t>
            </a:r>
            <a:r>
              <a:rPr lang="en-US" dirty="0" smtClean="0"/>
              <a:t> and </a:t>
            </a:r>
            <a:r>
              <a:rPr lang="en-US" dirty="0" smtClean="0">
                <a:hlinkClick r:id="rId5" tooltip="Data compression"/>
              </a:rPr>
              <a:t>data compression</a:t>
            </a:r>
            <a:r>
              <a:rPr lang="en-US" dirty="0" smtClean="0"/>
              <a:t> </a:t>
            </a:r>
            <a:r>
              <a:rPr lang="en-US" dirty="0" smtClean="0">
                <a:hlinkClick r:id="rId6" tooltip="Algorithms"/>
              </a:rPr>
              <a:t>algorithms</a:t>
            </a:r>
            <a:r>
              <a:rPr lang="en-US" dirty="0" smtClean="0"/>
              <a:t>, such as </a:t>
            </a:r>
            <a:r>
              <a:rPr lang="en-US" dirty="0" smtClean="0">
                <a:hlinkClick r:id="rId7" tooltip="JPEG XR"/>
              </a:rPr>
              <a:t>JPEG XR</a:t>
            </a:r>
            <a:r>
              <a:rPr lang="en-US" dirty="0" smtClean="0"/>
              <a:t> and </a:t>
            </a:r>
            <a:r>
              <a:rPr lang="en-US" dirty="0" smtClean="0">
                <a:hlinkClick r:id="rId8" tooltip="H.264/MPEG-4 AVC"/>
              </a:rPr>
              <a:t>MPEG-4 AVC</a:t>
            </a:r>
            <a:r>
              <a:rPr lang="en-US" dirty="0" smtClean="0"/>
              <a:t>. In </a:t>
            </a:r>
            <a:r>
              <a:rPr lang="en-US" dirty="0" smtClean="0">
                <a:hlinkClick r:id="rId9" tooltip="Video compression"/>
              </a:rPr>
              <a:t>video compression</a:t>
            </a:r>
            <a:r>
              <a:rPr lang="en-US" dirty="0" smtClean="0"/>
              <a:t> applications, it is usually used in the form of the </a:t>
            </a:r>
            <a:r>
              <a:rPr lang="en-US" dirty="0" smtClean="0">
                <a:hlinkClick r:id="rId10" tooltip="Sum of absolute transformed differences"/>
              </a:rPr>
              <a:t>sum of absolute transformed differences</a:t>
            </a:r>
            <a:r>
              <a:rPr lang="en-US" dirty="0" smtClean="0"/>
              <a:t>. It is also a crucial part of </a:t>
            </a:r>
            <a:r>
              <a:rPr lang="en-US" dirty="0" smtClean="0">
                <a:hlinkClick r:id="rId11" tooltip="Grover's algorithm"/>
              </a:rPr>
              <a:t>Grover's algorithm</a:t>
            </a:r>
            <a:r>
              <a:rPr lang="en-US" dirty="0" smtClean="0"/>
              <a:t> and </a:t>
            </a:r>
            <a:r>
              <a:rPr lang="en-US" dirty="0" smtClean="0">
                <a:hlinkClick r:id="rId12" tooltip="Shor's algorithm"/>
              </a:rPr>
              <a:t>Shor's algorithm</a:t>
            </a:r>
            <a:r>
              <a:rPr lang="en-US" dirty="0" smtClean="0"/>
              <a:t> in quantum computing. The </a:t>
            </a:r>
            <a:r>
              <a:rPr lang="en-US" dirty="0" err="1" smtClean="0"/>
              <a:t>Hadamard</a:t>
            </a:r>
            <a:r>
              <a:rPr lang="en-US" dirty="0" smtClean="0"/>
              <a:t> transform is also applied in experimental techniques such as </a:t>
            </a:r>
            <a:r>
              <a:rPr lang="en-US" dirty="0" smtClean="0">
                <a:hlinkClick r:id="rId13" tooltip="NMR"/>
              </a:rPr>
              <a:t>NMR</a:t>
            </a:r>
            <a:r>
              <a:rPr lang="en-US" dirty="0" smtClean="0"/>
              <a:t>, </a:t>
            </a:r>
            <a:r>
              <a:rPr lang="en-US" dirty="0" smtClean="0">
                <a:hlinkClick r:id="rId14" tooltip="Mass spectrometry"/>
              </a:rPr>
              <a:t>mass spectrometry</a:t>
            </a:r>
            <a:r>
              <a:rPr lang="en-US" dirty="0" smtClean="0"/>
              <a:t> and </a:t>
            </a:r>
            <a:r>
              <a:rPr lang="en-US" dirty="0" smtClean="0">
                <a:hlinkClick r:id="rId15" tooltip="Crystallography"/>
              </a:rPr>
              <a:t>crystallography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ECD43-08E5-4945-BC4F-4857758E978F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6212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9413" y="685800"/>
            <a:ext cx="60991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ECD43-08E5-4945-BC4F-4857758E978F}" type="slidenum">
              <a:rPr lang="nl-NL" smtClean="0"/>
              <a:t>53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4747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-1"/>
            <a:ext cx="12198349" cy="4521941"/>
          </a:xfrm>
          <a:solidFill>
            <a:srgbClr val="8592BC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 smtClean="0"/>
              <a:t>..</a:t>
            </a: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3"/>
            <a:ext cx="12198350" cy="371933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 smtClean="0"/>
              <a:t>..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511300" y="1052736"/>
            <a:ext cx="10298858" cy="1656184"/>
          </a:xfrm>
        </p:spPr>
        <p:txBody>
          <a:bodyPr/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Titel van de presentatie</a:t>
            </a:r>
            <a:endParaRPr lang="nl-NL" dirty="0"/>
          </a:p>
        </p:txBody>
      </p:sp>
      <p:sp>
        <p:nvSpPr>
          <p:cNvPr id="20" name="Tijdelijke aanduiding voor tekst 19"/>
          <p:cNvSpPr>
            <a:spLocks noGrp="1"/>
          </p:cNvSpPr>
          <p:nvPr>
            <p:ph type="body" sz="quarter" idx="14" hasCustomPrompt="1"/>
          </p:nvPr>
        </p:nvSpPr>
        <p:spPr>
          <a:xfrm>
            <a:off x="1511301" y="3934610"/>
            <a:ext cx="5828311" cy="39370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 smtClean="0"/>
              <a:t>Subtitel presentatie</a:t>
            </a:r>
            <a:endParaRPr lang="nl-NL" dirty="0"/>
          </a:p>
        </p:txBody>
      </p:sp>
      <p:pic>
        <p:nvPicPr>
          <p:cNvPr id="21" name="Picture 71" descr="Logo-UniversiteitLeiden-CMYK_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86" y="4926607"/>
            <a:ext cx="2673350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7467328" y="3934686"/>
            <a:ext cx="4326359" cy="39412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00" y="6543376"/>
            <a:ext cx="284625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37975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Titel</a:t>
            </a:r>
            <a:endParaRPr lang="nl-NL" dirty="0"/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2" y="-1"/>
            <a:ext cx="12198353" cy="6858003"/>
            <a:chOff x="-2" y="-1"/>
            <a:chExt cx="12198353" cy="6858003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4" name="Tijdelijke aanduiding voor grafiek 3"/>
          <p:cNvSpPr>
            <a:spLocks noGrp="1"/>
          </p:cNvSpPr>
          <p:nvPr>
            <p:ph type="chart" sz="quarter" idx="13" hasCustomPrompt="1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nl-NL" dirty="0" smtClean="0"/>
              <a:t>Klik hier om een</a:t>
            </a:r>
            <a:br>
              <a:rPr lang="nl-NL" dirty="0" smtClean="0"/>
            </a:br>
            <a:r>
              <a:rPr lang="nl-NL" dirty="0" smtClean="0"/>
              <a:t>grafiek in te voegen</a:t>
            </a:r>
            <a:endParaRPr lang="nl-NL" dirty="0"/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3" y="6543376"/>
            <a:ext cx="4657501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5096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Titel</a:t>
            </a:r>
            <a:endParaRPr lang="nl-NL" dirty="0"/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2" y="-1"/>
            <a:ext cx="12198353" cy="6858003"/>
            <a:chOff x="-2" y="-1"/>
            <a:chExt cx="12198353" cy="6858003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3" name="Tijdelijke aanduiding voor media 12"/>
          <p:cNvSpPr>
            <a:spLocks noGrp="1"/>
          </p:cNvSpPr>
          <p:nvPr>
            <p:ph type="media" sz="quarter" idx="13" hasCustomPrompt="1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nl-NL" dirty="0" smtClean="0"/>
              <a:t>Klik hier om een</a:t>
            </a:r>
            <a:br>
              <a:rPr lang="nl-NL" dirty="0" smtClean="0"/>
            </a:br>
            <a:r>
              <a:rPr lang="nl-NL" dirty="0" smtClean="0"/>
              <a:t>video in te voegen</a:t>
            </a:r>
            <a:endParaRPr lang="nl-NL" dirty="0"/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3" y="6543376"/>
            <a:ext cx="4657501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17074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3"/>
            <a:ext cx="12198350" cy="4521939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 smtClean="0"/>
              <a:t>..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511300" y="1052736"/>
            <a:ext cx="10298858" cy="1656184"/>
          </a:xfrm>
        </p:spPr>
        <p:txBody>
          <a:bodyPr/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Titel afsluiting</a:t>
            </a:r>
            <a:endParaRPr lang="nl-NL" dirty="0"/>
          </a:p>
        </p:txBody>
      </p:sp>
      <p:pic>
        <p:nvPicPr>
          <p:cNvPr id="21" name="Picture 71" descr="Logo-UniversiteitLeiden-CMYK_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86" y="4926607"/>
            <a:ext cx="2673350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00" y="6543376"/>
            <a:ext cx="284625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6288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Titel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3" y="1252836"/>
            <a:ext cx="6846640" cy="4795836"/>
          </a:xfrm>
          <a:noFill/>
        </p:spPr>
        <p:txBody>
          <a:bodyPr vert="horz" wrap="none" lIns="0" tIns="0" rIns="0" bIns="0"/>
          <a:lstStyle>
            <a:lvl1pPr marL="361950" indent="-361950">
              <a:spcBef>
                <a:spcPts val="800"/>
              </a:spcBef>
              <a:spcAft>
                <a:spcPts val="800"/>
              </a:spcAft>
              <a:buClr>
                <a:schemeClr val="bg2"/>
              </a:buClr>
              <a:buFont typeface="+mj-lt"/>
              <a:buAutoNum type="arabicPeriod"/>
              <a:defRPr sz="2400">
                <a:solidFill>
                  <a:schemeClr val="bg2"/>
                </a:solidFill>
              </a:defRPr>
            </a:lvl1pPr>
            <a:lvl2pPr marL="542925" indent="-180975"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 marL="361950" indent="-361950">
              <a:spcBef>
                <a:spcPts val="800"/>
              </a:spcBef>
              <a:spcAft>
                <a:spcPts val="800"/>
              </a:spcAft>
              <a:buClr>
                <a:schemeClr val="bg2"/>
              </a:buClr>
              <a:buFont typeface="+mj-lt"/>
              <a:buAutoNum type="arabicPeriod"/>
              <a:tabLst/>
              <a:defRPr sz="2400">
                <a:solidFill>
                  <a:schemeClr val="bg2"/>
                </a:solidFill>
              </a:defRPr>
            </a:lvl6pPr>
            <a:lvl7pPr marL="542925" indent="-180975"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7pPr>
            <a:lvl8pPr>
              <a:defRPr>
                <a:solidFill>
                  <a:schemeClr val="bg2"/>
                </a:solidFill>
              </a:defRPr>
            </a:lvl8pPr>
            <a:lvl9pPr>
              <a:defRPr>
                <a:solidFill>
                  <a:schemeClr val="bg2"/>
                </a:solidFill>
              </a:defRPr>
            </a:lvl9pPr>
          </a:lstStyle>
          <a:p>
            <a:pPr lvl="0"/>
            <a:r>
              <a:rPr lang="nl-NL" dirty="0" smtClean="0"/>
              <a:t>Opsomming</a:t>
            </a:r>
          </a:p>
          <a:p>
            <a:pPr lvl="1"/>
            <a:r>
              <a:rPr lang="nl-NL" dirty="0" err="1" smtClean="0"/>
              <a:t>Bullet</a:t>
            </a:r>
            <a:endParaRPr lang="nl-NL" dirty="0" smtClean="0"/>
          </a:p>
          <a:p>
            <a:pPr lvl="2"/>
            <a:r>
              <a:rPr lang="nl-NL" dirty="0" smtClean="0"/>
              <a:t>Leestekst</a:t>
            </a:r>
          </a:p>
          <a:p>
            <a:pPr lvl="3"/>
            <a:r>
              <a:rPr lang="nl-NL" dirty="0" smtClean="0"/>
              <a:t>Kopje wit</a:t>
            </a:r>
          </a:p>
          <a:p>
            <a:pPr lvl="4"/>
            <a:r>
              <a:rPr lang="nl-NL" dirty="0" smtClean="0"/>
              <a:t>Kopje geel</a:t>
            </a:r>
          </a:p>
          <a:p>
            <a:pPr lvl="5"/>
            <a:r>
              <a:rPr lang="nl-NL" dirty="0" smtClean="0"/>
              <a:t>Opsomming</a:t>
            </a:r>
          </a:p>
          <a:p>
            <a:pPr lvl="6"/>
            <a:r>
              <a:rPr lang="nl-NL" dirty="0" err="1" smtClean="0"/>
              <a:t>Bullet</a:t>
            </a:r>
            <a:endParaRPr lang="nl-NL" dirty="0" smtClean="0"/>
          </a:p>
          <a:p>
            <a:pPr lvl="7"/>
            <a:r>
              <a:rPr lang="nl-NL" sz="1800" dirty="0" smtClean="0"/>
              <a:t>Leestekst</a:t>
            </a:r>
          </a:p>
          <a:p>
            <a:pPr lvl="8"/>
            <a:r>
              <a:rPr lang="nl-NL" dirty="0" smtClean="0"/>
              <a:t>Kopje wit</a:t>
            </a:r>
            <a:endParaRPr lang="nl-NL" dirty="0"/>
          </a:p>
        </p:txBody>
      </p:sp>
      <p:sp>
        <p:nvSpPr>
          <p:cNvPr id="7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7453634" y="1252540"/>
            <a:ext cx="4339905" cy="4795837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nl-NL" dirty="0" smtClean="0"/>
              <a:t>Klik hier om een</a:t>
            </a:r>
            <a:br>
              <a:rPr lang="nl-NL" dirty="0" smtClean="0"/>
            </a:br>
            <a:r>
              <a:rPr lang="nl-NL" dirty="0" smtClean="0"/>
              <a:t>afbeelding in te voegen</a:t>
            </a:r>
            <a:endParaRPr lang="nl-NL" dirty="0"/>
          </a:p>
        </p:txBody>
      </p:sp>
      <p:grpSp>
        <p:nvGrpSpPr>
          <p:cNvPr id="8" name="Grid" hidden="1"/>
          <p:cNvGrpSpPr/>
          <p:nvPr userDrawn="1"/>
        </p:nvGrpSpPr>
        <p:grpSpPr>
          <a:xfrm>
            <a:off x="1" y="0"/>
            <a:ext cx="12198353" cy="6858004"/>
            <a:chOff x="-2" y="-1"/>
            <a:chExt cx="12198353" cy="6858004"/>
          </a:xfrm>
        </p:grpSpPr>
        <p:sp>
          <p:nvSpPr>
            <p:cNvPr id="9" name="Rechthoek 8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4" name="Rechthoek 13"/>
            <p:cNvSpPr/>
            <p:nvPr userDrawn="1"/>
          </p:nvSpPr>
          <p:spPr bwMode="auto">
            <a:xfrm rot="5400000">
              <a:off x="3923465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3" y="6543376"/>
            <a:ext cx="4657501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61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Titel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/>
          <a:lstStyle/>
          <a:p>
            <a:pPr lvl="0"/>
            <a:r>
              <a:rPr lang="nl-NL" dirty="0" err="1" smtClean="0"/>
              <a:t>Bullet</a:t>
            </a:r>
            <a:endParaRPr lang="nl-NL" dirty="0" smtClean="0"/>
          </a:p>
          <a:p>
            <a:pPr lvl="1"/>
            <a:r>
              <a:rPr lang="nl-NL" dirty="0" smtClean="0"/>
              <a:t>Sub-</a:t>
            </a:r>
            <a:r>
              <a:rPr lang="nl-NL" dirty="0" err="1" smtClean="0"/>
              <a:t>bullet</a:t>
            </a:r>
            <a:endParaRPr lang="nl-NL" dirty="0" smtClean="0"/>
          </a:p>
          <a:p>
            <a:pPr lvl="2"/>
            <a:r>
              <a:rPr lang="nl-NL" dirty="0" smtClean="0"/>
              <a:t>Leestekst</a:t>
            </a:r>
          </a:p>
          <a:p>
            <a:pPr lvl="3"/>
            <a:r>
              <a:rPr lang="nl-NL" dirty="0" smtClean="0"/>
              <a:t>Kopje donker blauw</a:t>
            </a:r>
          </a:p>
          <a:p>
            <a:pPr lvl="4"/>
            <a:r>
              <a:rPr lang="nl-NL" dirty="0" smtClean="0"/>
              <a:t>Kopje licht blauw</a:t>
            </a:r>
          </a:p>
          <a:p>
            <a:pPr lvl="5"/>
            <a:r>
              <a:rPr lang="nl-NL" dirty="0" err="1" smtClean="0"/>
              <a:t>Bullet</a:t>
            </a:r>
            <a:endParaRPr lang="nl-NL" dirty="0" smtClean="0"/>
          </a:p>
          <a:p>
            <a:pPr lvl="6"/>
            <a:r>
              <a:rPr lang="nl-NL" dirty="0" smtClean="0"/>
              <a:t>Sub-</a:t>
            </a:r>
            <a:r>
              <a:rPr lang="nl-NL" dirty="0" err="1" smtClean="0"/>
              <a:t>bullet</a:t>
            </a:r>
            <a:endParaRPr lang="nl-NL" dirty="0" smtClean="0"/>
          </a:p>
          <a:p>
            <a:pPr lvl="7"/>
            <a:r>
              <a:rPr lang="nl-NL" sz="1800" dirty="0" smtClean="0"/>
              <a:t>Leestekst</a:t>
            </a:r>
          </a:p>
          <a:p>
            <a:pPr lvl="8"/>
            <a:r>
              <a:rPr lang="nl-NL" dirty="0" smtClean="0"/>
              <a:t>Kopje donker blauw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3" y="6543376"/>
            <a:ext cx="4657501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9685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 75%/25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Titel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3" y="1252836"/>
            <a:ext cx="7926761" cy="4795836"/>
          </a:xfrm>
        </p:spPr>
        <p:txBody>
          <a:bodyPr vert="horz"/>
          <a:lstStyle/>
          <a:p>
            <a:pPr lvl="0"/>
            <a:r>
              <a:rPr lang="nl-NL" dirty="0" err="1" smtClean="0"/>
              <a:t>Bullet</a:t>
            </a:r>
            <a:endParaRPr lang="nl-NL" dirty="0" smtClean="0"/>
          </a:p>
          <a:p>
            <a:pPr lvl="1"/>
            <a:r>
              <a:rPr lang="nl-NL" dirty="0" smtClean="0"/>
              <a:t>Sub-</a:t>
            </a:r>
            <a:r>
              <a:rPr lang="nl-NL" dirty="0" err="1" smtClean="0"/>
              <a:t>bullet</a:t>
            </a:r>
            <a:endParaRPr lang="nl-NL" dirty="0" smtClean="0"/>
          </a:p>
          <a:p>
            <a:pPr lvl="2"/>
            <a:r>
              <a:rPr lang="nl-NL" dirty="0" smtClean="0"/>
              <a:t>Leestekst</a:t>
            </a:r>
          </a:p>
          <a:p>
            <a:pPr lvl="3"/>
            <a:r>
              <a:rPr lang="nl-NL" dirty="0" smtClean="0"/>
              <a:t>Kopje donker blauw</a:t>
            </a:r>
          </a:p>
          <a:p>
            <a:pPr lvl="4"/>
            <a:r>
              <a:rPr lang="nl-NL" dirty="0" smtClean="0"/>
              <a:t>Kopje licht blauw</a:t>
            </a:r>
          </a:p>
          <a:p>
            <a:pPr lvl="5"/>
            <a:r>
              <a:rPr lang="nl-NL" dirty="0" err="1" smtClean="0"/>
              <a:t>Bullet</a:t>
            </a:r>
            <a:endParaRPr lang="nl-NL" dirty="0" smtClean="0"/>
          </a:p>
          <a:p>
            <a:pPr lvl="6"/>
            <a:r>
              <a:rPr lang="nl-NL" dirty="0" smtClean="0"/>
              <a:t>Sub-</a:t>
            </a:r>
            <a:r>
              <a:rPr lang="nl-NL" dirty="0" err="1" smtClean="0"/>
              <a:t>bullet</a:t>
            </a:r>
            <a:endParaRPr lang="nl-NL" dirty="0" smtClean="0"/>
          </a:p>
          <a:p>
            <a:pPr lvl="7"/>
            <a:r>
              <a:rPr lang="nl-NL" sz="1800" dirty="0" smtClean="0"/>
              <a:t>Leestekst</a:t>
            </a:r>
          </a:p>
          <a:p>
            <a:pPr lvl="8"/>
            <a:r>
              <a:rPr lang="nl-NL" dirty="0" smtClean="0"/>
              <a:t>Kopje donker blauw</a:t>
            </a:r>
            <a:endParaRPr lang="nl-NL" dirty="0"/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1" y="0"/>
            <a:ext cx="12198353" cy="6858004"/>
            <a:chOff x="-2" y="-1"/>
            <a:chExt cx="12198353" cy="6858004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5003585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8533756" y="1252540"/>
            <a:ext cx="3259784" cy="4795837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nl-NL" dirty="0" smtClean="0"/>
              <a:t>Klik hier om een</a:t>
            </a:r>
            <a:br>
              <a:rPr lang="nl-NL" dirty="0" smtClean="0"/>
            </a:br>
            <a:r>
              <a:rPr lang="nl-NL" dirty="0" smtClean="0"/>
              <a:t>afbeelding in te voegen</a:t>
            </a:r>
            <a:endParaRPr lang="nl-NL" dirty="0"/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3" y="6543376"/>
            <a:ext cx="4657501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0282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 50%/5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Titel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3" y="1252836"/>
            <a:ext cx="5593347" cy="4795836"/>
          </a:xfrm>
        </p:spPr>
        <p:txBody>
          <a:bodyPr vert="horz"/>
          <a:lstStyle/>
          <a:p>
            <a:pPr lvl="0"/>
            <a:r>
              <a:rPr lang="nl-NL" dirty="0" err="1" smtClean="0"/>
              <a:t>Bullet</a:t>
            </a:r>
            <a:endParaRPr lang="nl-NL" dirty="0" smtClean="0"/>
          </a:p>
          <a:p>
            <a:pPr lvl="1"/>
            <a:r>
              <a:rPr lang="nl-NL" dirty="0" smtClean="0"/>
              <a:t>Sub-</a:t>
            </a:r>
            <a:r>
              <a:rPr lang="nl-NL" dirty="0" err="1" smtClean="0"/>
              <a:t>bullet</a:t>
            </a:r>
            <a:endParaRPr lang="nl-NL" dirty="0" smtClean="0"/>
          </a:p>
          <a:p>
            <a:pPr lvl="2"/>
            <a:r>
              <a:rPr lang="nl-NL" dirty="0" smtClean="0"/>
              <a:t>Leestekst</a:t>
            </a:r>
          </a:p>
          <a:p>
            <a:pPr lvl="3"/>
            <a:r>
              <a:rPr lang="nl-NL" dirty="0" smtClean="0"/>
              <a:t>Kopje donker blauw</a:t>
            </a:r>
          </a:p>
          <a:p>
            <a:pPr lvl="4"/>
            <a:r>
              <a:rPr lang="nl-NL" dirty="0" smtClean="0"/>
              <a:t>Kopje licht blauw</a:t>
            </a:r>
          </a:p>
          <a:p>
            <a:pPr lvl="5"/>
            <a:r>
              <a:rPr lang="nl-NL" dirty="0" err="1" smtClean="0"/>
              <a:t>Bullet</a:t>
            </a:r>
            <a:endParaRPr lang="nl-NL" dirty="0" smtClean="0"/>
          </a:p>
          <a:p>
            <a:pPr lvl="6"/>
            <a:r>
              <a:rPr lang="nl-NL" dirty="0" smtClean="0"/>
              <a:t>Sub-</a:t>
            </a:r>
            <a:r>
              <a:rPr lang="nl-NL" dirty="0" err="1" smtClean="0"/>
              <a:t>bullet</a:t>
            </a:r>
            <a:endParaRPr lang="nl-NL" dirty="0" smtClean="0"/>
          </a:p>
          <a:p>
            <a:pPr lvl="7"/>
            <a:r>
              <a:rPr lang="nl-NL" sz="1800" dirty="0" smtClean="0"/>
              <a:t>Leestekst</a:t>
            </a:r>
          </a:p>
          <a:p>
            <a:pPr lvl="8"/>
            <a:r>
              <a:rPr lang="nl-NL" dirty="0" smtClean="0"/>
              <a:t>Kopje donker blauw</a:t>
            </a:r>
            <a:endParaRPr lang="nl-NL" dirty="0"/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2" y="-1"/>
            <a:ext cx="12198353" cy="6858004"/>
            <a:chOff x="-2" y="-1"/>
            <a:chExt cx="12198353" cy="6858004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2670173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6200775" y="1252540"/>
            <a:ext cx="5592763" cy="4795837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nl-NL" dirty="0" smtClean="0"/>
              <a:t>Klik hier om een</a:t>
            </a:r>
            <a:br>
              <a:rPr lang="nl-NL" dirty="0" smtClean="0"/>
            </a:br>
            <a:r>
              <a:rPr lang="nl-NL" dirty="0" smtClean="0"/>
              <a:t>afbeelding in te voegen</a:t>
            </a:r>
            <a:endParaRPr lang="nl-NL" dirty="0"/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3" y="6543376"/>
            <a:ext cx="4657501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76742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 25%/75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Titel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3" y="1252836"/>
            <a:ext cx="3534273" cy="4795836"/>
          </a:xfrm>
        </p:spPr>
        <p:txBody>
          <a:bodyPr vert="horz"/>
          <a:lstStyle/>
          <a:p>
            <a:pPr lvl="0"/>
            <a:r>
              <a:rPr lang="nl-NL" dirty="0" err="1" smtClean="0"/>
              <a:t>Bullet</a:t>
            </a:r>
            <a:endParaRPr lang="nl-NL" dirty="0" smtClean="0"/>
          </a:p>
          <a:p>
            <a:pPr lvl="1"/>
            <a:r>
              <a:rPr lang="nl-NL" dirty="0" smtClean="0"/>
              <a:t>Sub-</a:t>
            </a:r>
            <a:r>
              <a:rPr lang="nl-NL" dirty="0" err="1" smtClean="0"/>
              <a:t>bullet</a:t>
            </a:r>
            <a:endParaRPr lang="nl-NL" dirty="0" smtClean="0"/>
          </a:p>
          <a:p>
            <a:pPr lvl="2"/>
            <a:r>
              <a:rPr lang="nl-NL" dirty="0" smtClean="0"/>
              <a:t>Leestekst</a:t>
            </a:r>
          </a:p>
          <a:p>
            <a:pPr lvl="3"/>
            <a:r>
              <a:rPr lang="nl-NL" dirty="0" smtClean="0"/>
              <a:t>Kopje donker blauw</a:t>
            </a:r>
          </a:p>
          <a:p>
            <a:pPr lvl="4"/>
            <a:r>
              <a:rPr lang="nl-NL" dirty="0" smtClean="0"/>
              <a:t>Kopje licht blauw</a:t>
            </a:r>
          </a:p>
          <a:p>
            <a:pPr lvl="5"/>
            <a:r>
              <a:rPr lang="nl-NL" dirty="0" err="1" smtClean="0"/>
              <a:t>Bullet</a:t>
            </a:r>
            <a:endParaRPr lang="nl-NL" dirty="0" smtClean="0"/>
          </a:p>
          <a:p>
            <a:pPr lvl="6"/>
            <a:r>
              <a:rPr lang="nl-NL" dirty="0" smtClean="0"/>
              <a:t>Sub-</a:t>
            </a:r>
            <a:r>
              <a:rPr lang="nl-NL" dirty="0" err="1" smtClean="0"/>
              <a:t>bullet</a:t>
            </a:r>
            <a:endParaRPr lang="nl-NL" dirty="0" smtClean="0"/>
          </a:p>
          <a:p>
            <a:pPr lvl="7"/>
            <a:r>
              <a:rPr lang="nl-NL" sz="1800" dirty="0" smtClean="0"/>
              <a:t>Leestekst</a:t>
            </a:r>
          </a:p>
          <a:p>
            <a:pPr lvl="8"/>
            <a:r>
              <a:rPr lang="nl-NL" dirty="0" smtClean="0"/>
              <a:t>Kopje donker blauw</a:t>
            </a:r>
            <a:endParaRPr lang="nl-NL" dirty="0"/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2" y="-1"/>
            <a:ext cx="12198353" cy="6858004"/>
            <a:chOff x="-2" y="-1"/>
            <a:chExt cx="12198353" cy="6858004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611099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4141267" y="1252540"/>
            <a:ext cx="7652271" cy="4795837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nl-NL" dirty="0" smtClean="0"/>
              <a:t>Klik hier om een</a:t>
            </a:r>
            <a:br>
              <a:rPr lang="nl-NL" dirty="0" smtClean="0"/>
            </a:br>
            <a:r>
              <a:rPr lang="nl-NL" dirty="0" smtClean="0"/>
              <a:t>afbeelding in te voegen</a:t>
            </a:r>
            <a:endParaRPr lang="nl-NL" dirty="0"/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3" y="6543376"/>
            <a:ext cx="4657501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31762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Titel</a:t>
            </a:r>
            <a:endParaRPr lang="nl-NL" dirty="0"/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2" y="-1"/>
            <a:ext cx="12198353" cy="6858003"/>
            <a:chOff x="-2" y="-1"/>
            <a:chExt cx="12198353" cy="6858003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404664" y="1252540"/>
            <a:ext cx="11388876" cy="4795837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nl-NL" dirty="0" smtClean="0"/>
              <a:t>Klik hier om een</a:t>
            </a:r>
            <a:br>
              <a:rPr lang="nl-NL" dirty="0" smtClean="0"/>
            </a:br>
            <a:r>
              <a:rPr lang="nl-NL" dirty="0" smtClean="0"/>
              <a:t>afbeelding in te voegen</a:t>
            </a:r>
            <a:endParaRPr lang="nl-NL" dirty="0"/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3" y="6543376"/>
            <a:ext cx="4657501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5822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 4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Titel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3" y="1252836"/>
            <a:ext cx="5593347" cy="4795836"/>
          </a:xfrm>
        </p:spPr>
        <p:txBody>
          <a:bodyPr vert="horz"/>
          <a:lstStyle/>
          <a:p>
            <a:pPr lvl="0"/>
            <a:r>
              <a:rPr lang="nl-NL" dirty="0" err="1" smtClean="0"/>
              <a:t>Bullet</a:t>
            </a:r>
            <a:endParaRPr lang="nl-NL" dirty="0" smtClean="0"/>
          </a:p>
          <a:p>
            <a:pPr lvl="1"/>
            <a:r>
              <a:rPr lang="nl-NL" dirty="0" smtClean="0"/>
              <a:t>Sub-</a:t>
            </a:r>
            <a:r>
              <a:rPr lang="nl-NL" dirty="0" err="1" smtClean="0"/>
              <a:t>bullet</a:t>
            </a:r>
            <a:endParaRPr lang="nl-NL" dirty="0" smtClean="0"/>
          </a:p>
          <a:p>
            <a:pPr lvl="2"/>
            <a:r>
              <a:rPr lang="nl-NL" dirty="0" smtClean="0"/>
              <a:t>Leestekst</a:t>
            </a:r>
          </a:p>
          <a:p>
            <a:pPr lvl="3"/>
            <a:r>
              <a:rPr lang="nl-NL" dirty="0" smtClean="0"/>
              <a:t>Kopje donker blauw</a:t>
            </a:r>
          </a:p>
          <a:p>
            <a:pPr lvl="4"/>
            <a:r>
              <a:rPr lang="nl-NL" dirty="0" smtClean="0"/>
              <a:t>Kopje licht blauw</a:t>
            </a:r>
          </a:p>
          <a:p>
            <a:pPr lvl="5"/>
            <a:r>
              <a:rPr lang="nl-NL" dirty="0" err="1" smtClean="0"/>
              <a:t>Bullet</a:t>
            </a:r>
            <a:endParaRPr lang="nl-NL" dirty="0" smtClean="0"/>
          </a:p>
          <a:p>
            <a:pPr lvl="6"/>
            <a:r>
              <a:rPr lang="nl-NL" dirty="0" smtClean="0"/>
              <a:t>Sub-</a:t>
            </a:r>
            <a:r>
              <a:rPr lang="nl-NL" dirty="0" err="1" smtClean="0"/>
              <a:t>bullet</a:t>
            </a:r>
            <a:endParaRPr lang="nl-NL" dirty="0" smtClean="0"/>
          </a:p>
          <a:p>
            <a:pPr lvl="7"/>
            <a:r>
              <a:rPr lang="nl-NL" sz="1800" dirty="0" smtClean="0"/>
              <a:t>Leestekst</a:t>
            </a:r>
          </a:p>
          <a:p>
            <a:pPr lvl="8"/>
            <a:r>
              <a:rPr lang="nl-NL" dirty="0" smtClean="0"/>
              <a:t>Kopje donker blauw</a:t>
            </a:r>
            <a:endParaRPr lang="nl-NL" dirty="0"/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1" y="-1"/>
            <a:ext cx="12218777" cy="6858004"/>
            <a:chOff x="-2" y="-1"/>
            <a:chExt cx="12218777" cy="6858004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2670173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5" name="Rechthoek 14"/>
            <p:cNvSpPr/>
            <p:nvPr userDrawn="1"/>
          </p:nvSpPr>
          <p:spPr bwMode="auto">
            <a:xfrm rot="5400000">
              <a:off x="5568012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6" name="Rechthoek 15"/>
            <p:cNvSpPr/>
            <p:nvPr userDrawn="1"/>
          </p:nvSpPr>
          <p:spPr bwMode="auto">
            <a:xfrm rot="10800000">
              <a:off x="5360772" y="3549589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6200776" y="1252540"/>
            <a:ext cx="2695072" cy="2297049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nl-NL" dirty="0" smtClean="0"/>
              <a:t>Klik hier om een</a:t>
            </a:r>
            <a:br>
              <a:rPr lang="nl-NL" dirty="0" smtClean="0"/>
            </a:br>
            <a:r>
              <a:rPr lang="nl-NL" dirty="0" smtClean="0"/>
              <a:t>afbeelding in te voegen</a:t>
            </a:r>
            <a:endParaRPr lang="nl-NL" dirty="0"/>
          </a:p>
        </p:txBody>
      </p:sp>
      <p:sp>
        <p:nvSpPr>
          <p:cNvPr id="17" name="Tijdelijke aanduiding voor afbeelding 13"/>
          <p:cNvSpPr>
            <a:spLocks noGrp="1"/>
          </p:cNvSpPr>
          <p:nvPr>
            <p:ph type="pic" sz="quarter" idx="14" hasCustomPrompt="1"/>
          </p:nvPr>
        </p:nvSpPr>
        <p:spPr>
          <a:xfrm>
            <a:off x="9098615" y="1252540"/>
            <a:ext cx="2695072" cy="2297049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nl-NL" dirty="0" smtClean="0"/>
              <a:t>Klik hier om een</a:t>
            </a:r>
            <a:br>
              <a:rPr lang="nl-NL" dirty="0" smtClean="0"/>
            </a:br>
            <a:r>
              <a:rPr lang="nl-NL" dirty="0" smtClean="0"/>
              <a:t>afbeelding in te voegen</a:t>
            </a:r>
            <a:endParaRPr lang="nl-NL" dirty="0"/>
          </a:p>
        </p:txBody>
      </p:sp>
      <p:sp>
        <p:nvSpPr>
          <p:cNvPr id="18" name="Tijdelijke aanduiding voor afbeelding 13"/>
          <p:cNvSpPr>
            <a:spLocks noGrp="1"/>
          </p:cNvSpPr>
          <p:nvPr>
            <p:ph type="pic" sz="quarter" idx="15" hasCustomPrompt="1"/>
          </p:nvPr>
        </p:nvSpPr>
        <p:spPr>
          <a:xfrm>
            <a:off x="6200776" y="3751625"/>
            <a:ext cx="2695072" cy="2297049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nl-NL" dirty="0" smtClean="0"/>
              <a:t>Klik hier om een</a:t>
            </a:r>
            <a:br>
              <a:rPr lang="nl-NL" dirty="0" smtClean="0"/>
            </a:br>
            <a:r>
              <a:rPr lang="nl-NL" dirty="0" smtClean="0"/>
              <a:t>afbeelding in te voegen</a:t>
            </a:r>
            <a:endParaRPr lang="nl-NL" dirty="0"/>
          </a:p>
        </p:txBody>
      </p:sp>
      <p:sp>
        <p:nvSpPr>
          <p:cNvPr id="19" name="Tijdelijke aanduiding voor afbeelding 13"/>
          <p:cNvSpPr>
            <a:spLocks noGrp="1"/>
          </p:cNvSpPr>
          <p:nvPr>
            <p:ph type="pic" sz="quarter" idx="16" hasCustomPrompt="1"/>
          </p:nvPr>
        </p:nvSpPr>
        <p:spPr>
          <a:xfrm>
            <a:off x="9098615" y="3751625"/>
            <a:ext cx="2695072" cy="2297049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nl-NL" dirty="0" smtClean="0"/>
              <a:t>Klik hier om een</a:t>
            </a:r>
            <a:br>
              <a:rPr lang="nl-NL" dirty="0" smtClean="0"/>
            </a:br>
            <a:r>
              <a:rPr lang="nl-NL" dirty="0" smtClean="0"/>
              <a:t>afbeelding in te voegen</a:t>
            </a:r>
            <a:endParaRPr lang="nl-NL" dirty="0"/>
          </a:p>
        </p:txBody>
      </p:sp>
      <p:pic>
        <p:nvPicPr>
          <p:cNvPr id="21" name="Afbeelding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3" y="6543376"/>
            <a:ext cx="4657501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17344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Titel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3" y="1252836"/>
            <a:ext cx="5593347" cy="4795836"/>
          </a:xfrm>
        </p:spPr>
        <p:txBody>
          <a:bodyPr vert="horz"/>
          <a:lstStyle/>
          <a:p>
            <a:pPr lvl="0"/>
            <a:r>
              <a:rPr lang="nl-NL" dirty="0" err="1" smtClean="0"/>
              <a:t>Bullet</a:t>
            </a:r>
            <a:endParaRPr lang="nl-NL" dirty="0" smtClean="0"/>
          </a:p>
          <a:p>
            <a:pPr lvl="1"/>
            <a:r>
              <a:rPr lang="nl-NL" dirty="0" smtClean="0"/>
              <a:t>Sub-</a:t>
            </a:r>
            <a:r>
              <a:rPr lang="nl-NL" dirty="0" err="1" smtClean="0"/>
              <a:t>bullet</a:t>
            </a:r>
            <a:endParaRPr lang="nl-NL" dirty="0" smtClean="0"/>
          </a:p>
          <a:p>
            <a:pPr lvl="2"/>
            <a:r>
              <a:rPr lang="nl-NL" dirty="0" smtClean="0"/>
              <a:t>Leestekst</a:t>
            </a:r>
          </a:p>
          <a:p>
            <a:pPr lvl="3"/>
            <a:r>
              <a:rPr lang="nl-NL" dirty="0" smtClean="0"/>
              <a:t>Kopje donker blauw</a:t>
            </a:r>
          </a:p>
          <a:p>
            <a:pPr lvl="4"/>
            <a:r>
              <a:rPr lang="nl-NL" dirty="0" smtClean="0"/>
              <a:t>Kopje licht blauw</a:t>
            </a:r>
          </a:p>
          <a:p>
            <a:pPr lvl="5"/>
            <a:r>
              <a:rPr lang="nl-NL" dirty="0" err="1" smtClean="0"/>
              <a:t>Bullet</a:t>
            </a:r>
            <a:endParaRPr lang="nl-NL" dirty="0" smtClean="0"/>
          </a:p>
          <a:p>
            <a:pPr lvl="6"/>
            <a:r>
              <a:rPr lang="nl-NL" dirty="0" smtClean="0"/>
              <a:t>Sub-</a:t>
            </a:r>
            <a:r>
              <a:rPr lang="nl-NL" dirty="0" err="1" smtClean="0"/>
              <a:t>bullet</a:t>
            </a:r>
            <a:endParaRPr lang="nl-NL" dirty="0" smtClean="0"/>
          </a:p>
          <a:p>
            <a:pPr lvl="7"/>
            <a:r>
              <a:rPr lang="nl-NL" sz="1800" dirty="0" smtClean="0"/>
              <a:t>Leestekst</a:t>
            </a:r>
          </a:p>
          <a:p>
            <a:pPr lvl="8"/>
            <a:r>
              <a:rPr lang="nl-NL" dirty="0" smtClean="0"/>
              <a:t>Kopje donker blauw</a:t>
            </a:r>
            <a:endParaRPr lang="nl-NL" dirty="0"/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2" y="-1"/>
            <a:ext cx="12198353" cy="6858004"/>
            <a:chOff x="-2" y="-1"/>
            <a:chExt cx="12198353" cy="6858004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2670173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5" name="Rechthoek 14"/>
            <p:cNvSpPr/>
            <p:nvPr userDrawn="1"/>
          </p:nvSpPr>
          <p:spPr bwMode="auto">
            <a:xfrm rot="5400000">
              <a:off x="5568012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6200341" y="1252538"/>
            <a:ext cx="2695072" cy="4796134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nl-NL" dirty="0" smtClean="0"/>
              <a:t>Klik hier om een</a:t>
            </a:r>
            <a:br>
              <a:rPr lang="nl-NL" dirty="0" smtClean="0"/>
            </a:br>
            <a:r>
              <a:rPr lang="nl-NL" dirty="0" smtClean="0"/>
              <a:t>afbeelding in te voegen</a:t>
            </a:r>
            <a:endParaRPr lang="nl-NL" dirty="0"/>
          </a:p>
        </p:txBody>
      </p:sp>
      <p:sp>
        <p:nvSpPr>
          <p:cNvPr id="17" name="Tijdelijke aanduiding voor afbeelding 13"/>
          <p:cNvSpPr>
            <a:spLocks noGrp="1"/>
          </p:cNvSpPr>
          <p:nvPr>
            <p:ph type="pic" sz="quarter" idx="14" hasCustomPrompt="1"/>
          </p:nvPr>
        </p:nvSpPr>
        <p:spPr>
          <a:xfrm>
            <a:off x="9098180" y="1252538"/>
            <a:ext cx="2695072" cy="4796134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nl-NL" dirty="0" smtClean="0"/>
              <a:t>Klik hier om een</a:t>
            </a:r>
            <a:br>
              <a:rPr lang="nl-NL" dirty="0" smtClean="0"/>
            </a:br>
            <a:r>
              <a:rPr lang="nl-NL" dirty="0" smtClean="0"/>
              <a:t>afbeelding in te voegen</a:t>
            </a:r>
            <a:endParaRPr lang="nl-NL" dirty="0"/>
          </a:p>
        </p:txBody>
      </p:sp>
      <p:pic>
        <p:nvPicPr>
          <p:cNvPr id="18" name="Afbeelding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3" y="6543376"/>
            <a:ext cx="4657501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8225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04663" y="404664"/>
            <a:ext cx="11389024" cy="4320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l-NL" dirty="0" smtClean="0"/>
              <a:t>Titel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04662" y="1252836"/>
            <a:ext cx="11389023" cy="479583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 err="1" smtClean="0"/>
              <a:t>Bullet</a:t>
            </a:r>
            <a:endParaRPr lang="nl-NL" dirty="0" smtClean="0"/>
          </a:p>
          <a:p>
            <a:pPr lvl="1"/>
            <a:r>
              <a:rPr lang="nl-NL" dirty="0" smtClean="0"/>
              <a:t>Sub-</a:t>
            </a:r>
            <a:r>
              <a:rPr lang="nl-NL" dirty="0" err="1" smtClean="0"/>
              <a:t>bullet</a:t>
            </a:r>
            <a:endParaRPr lang="nl-NL" dirty="0" smtClean="0"/>
          </a:p>
          <a:p>
            <a:pPr lvl="2"/>
            <a:r>
              <a:rPr lang="nl-NL" dirty="0" smtClean="0"/>
              <a:t>Leestekst</a:t>
            </a:r>
          </a:p>
          <a:p>
            <a:pPr lvl="3"/>
            <a:r>
              <a:rPr lang="nl-NL" dirty="0" smtClean="0"/>
              <a:t>Kopje donker blauw</a:t>
            </a:r>
          </a:p>
          <a:p>
            <a:pPr lvl="4"/>
            <a:r>
              <a:rPr lang="nl-NL" dirty="0" smtClean="0"/>
              <a:t>Kopje licht blauw</a:t>
            </a:r>
          </a:p>
          <a:p>
            <a:pPr lvl="5"/>
            <a:r>
              <a:rPr lang="nl-NL" dirty="0" err="1" smtClean="0"/>
              <a:t>Bullet</a:t>
            </a:r>
            <a:endParaRPr lang="nl-NL" dirty="0" smtClean="0"/>
          </a:p>
          <a:p>
            <a:pPr lvl="6"/>
            <a:r>
              <a:rPr lang="nl-NL" dirty="0" smtClean="0"/>
              <a:t>Sub-</a:t>
            </a:r>
            <a:r>
              <a:rPr lang="nl-NL" dirty="0" err="1" smtClean="0"/>
              <a:t>bullet</a:t>
            </a:r>
            <a:endParaRPr lang="nl-NL" dirty="0" smtClean="0"/>
          </a:p>
          <a:p>
            <a:pPr lvl="7"/>
            <a:r>
              <a:rPr lang="nl-NL" sz="1800" dirty="0" smtClean="0"/>
              <a:t>Leestekst</a:t>
            </a:r>
          </a:p>
          <a:p>
            <a:pPr lvl="8"/>
            <a:r>
              <a:rPr lang="nl-NL" dirty="0" smtClean="0"/>
              <a:t>Kopje donker blauw</a:t>
            </a:r>
            <a:endParaRPr lang="nl-NL" dirty="0"/>
          </a:p>
        </p:txBody>
      </p:sp>
      <p:grpSp>
        <p:nvGrpSpPr>
          <p:cNvPr id="11" name="Grid" hidden="1"/>
          <p:cNvGrpSpPr/>
          <p:nvPr userDrawn="1"/>
        </p:nvGrpSpPr>
        <p:grpSpPr>
          <a:xfrm>
            <a:off x="-2" y="-1"/>
            <a:ext cx="12198353" cy="6858003"/>
            <a:chOff x="-2" y="-1"/>
            <a:chExt cx="12198353" cy="6858003"/>
          </a:xfrm>
        </p:grpSpPr>
        <p:sp>
          <p:nvSpPr>
            <p:cNvPr id="7" name="Rechthoek 6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8" name="Rechthoek 7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20" name="Rechthoek 19"/>
          <p:cNvSpPr/>
          <p:nvPr userDrawn="1"/>
        </p:nvSpPr>
        <p:spPr bwMode="auto">
          <a:xfrm>
            <a:off x="0" y="6453336"/>
            <a:ext cx="12198350" cy="40466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nl-NL" sz="2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Minion" pitchFamily="2" charset="0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04662" y="6453336"/>
            <a:ext cx="508726" cy="4046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nl-NL" sz="1400" b="1" smtClean="0">
                <a:solidFill>
                  <a:schemeClr val="bg1"/>
                </a:solidFill>
              </a:defRPr>
            </a:lvl1pPr>
          </a:lstStyle>
          <a:p>
            <a:fld id="{21272068-81DC-4C45-9305-5AD5E2019168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3980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58" r:id="rId3"/>
    <p:sldLayoutId id="2147483665" r:id="rId4"/>
    <p:sldLayoutId id="2147483661" r:id="rId5"/>
    <p:sldLayoutId id="2147483664" r:id="rId6"/>
    <p:sldLayoutId id="2147483666" r:id="rId7"/>
    <p:sldLayoutId id="2147483662" r:id="rId8"/>
    <p:sldLayoutId id="2147483663" r:id="rId9"/>
    <p:sldLayoutId id="2147483667" r:id="rId10"/>
    <p:sldLayoutId id="2147483668" r:id="rId11"/>
    <p:sldLayoutId id="2147483670" r:id="rId12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defTabSz="914400" rtl="0" eaLnBrk="1" latinLnBrk="0" hangingPunct="1">
        <a:spcBef>
          <a:spcPct val="0"/>
        </a:spcBef>
        <a:buNone/>
        <a:defRPr sz="4000" b="1" i="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1pPr>
      <a:lvl2pPr marL="361950" indent="-180975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-"/>
        <a:defRPr sz="1600" kern="1200">
          <a:solidFill>
            <a:schemeClr val="bg2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bg2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800" b="1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80975" indent="-180975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6pPr>
      <a:lvl7pPr marL="361950" indent="-180975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-"/>
        <a:defRPr sz="1600" kern="1200">
          <a:solidFill>
            <a:schemeClr val="bg2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kern="1200">
          <a:solidFill>
            <a:schemeClr val="bg2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800" b="1" kern="1200" baseline="0">
          <a:solidFill>
            <a:schemeClr val="bg2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pectrum.ieee.org/cars-that-think/transportation/self-driving/researcher-hacks-selfdriving-car-sensors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navoshta.com/detecting-road-features/" TargetMode="External"/><Relationship Id="rId2" Type="http://schemas.openxmlformats.org/officeDocument/2006/relationships/hyperlink" Target="https://arxiv.org/abs/1701.08449" TargetMode="Externa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erwin@liacs.nl?subject=Robotics%202020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://liacs.leidenuniv.nl/~bakkerem2/robotics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9.png"/><Relationship Id="rId4" Type="http://schemas.openxmlformats.org/officeDocument/2006/relationships/hyperlink" Target="https://navoshta.com/detecting-road-features/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mailto:erwin@liacs.nl?subject=Robotics%202020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://liacs.leidenuniv.nl/~bakkerem2/robotics/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9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tekst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Robotics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Erwin M. Bakker| LIACS Media Lab</a:t>
            </a:r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 dirty="0" smtClean="0"/>
              <a:t>25-2 2020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7781484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120" y="175783"/>
            <a:ext cx="11389024" cy="432048"/>
          </a:xfrm>
        </p:spPr>
        <p:txBody>
          <a:bodyPr/>
          <a:lstStyle/>
          <a:p>
            <a:r>
              <a:rPr lang="en-US" dirty="0" smtClean="0"/>
              <a:t>CES2019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4663" y="884284"/>
            <a:ext cx="5910535" cy="56410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BMW Self Driving Car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err="1" smtClean="0">
                <a:solidFill>
                  <a:srgbClr val="0070C0"/>
                </a:solidFill>
              </a:rPr>
              <a:t>InnovizOne</a:t>
            </a:r>
            <a:r>
              <a:rPr lang="en-US" dirty="0" smtClean="0">
                <a:solidFill>
                  <a:srgbClr val="0070C0"/>
                </a:solidFill>
              </a:rPr>
              <a:t> Solid-state Lidar </a:t>
            </a:r>
            <a:r>
              <a:rPr lang="en-US" dirty="0" smtClean="0"/>
              <a:t>(goal: sub $1000 sensor)</a:t>
            </a:r>
          </a:p>
          <a:p>
            <a:r>
              <a:rPr lang="en-US" dirty="0" smtClean="0"/>
              <a:t>Angular resolution 0.1</a:t>
            </a:r>
            <a:r>
              <a:rPr lang="en-US" baseline="30000" dirty="0" smtClean="0"/>
              <a:t>o </a:t>
            </a:r>
            <a:r>
              <a:rPr lang="en-US" dirty="0" smtClean="0"/>
              <a:t>x 0.1</a:t>
            </a:r>
            <a:r>
              <a:rPr lang="en-US" baseline="30000" dirty="0" smtClean="0"/>
              <a:t>0</a:t>
            </a:r>
            <a:endParaRPr lang="en-US" dirty="0"/>
          </a:p>
          <a:p>
            <a:r>
              <a:rPr lang="en-US" dirty="0" smtClean="0"/>
              <a:t>FOV 120</a:t>
            </a:r>
            <a:r>
              <a:rPr lang="en-US" baseline="30000" dirty="0" smtClean="0"/>
              <a:t>o</a:t>
            </a:r>
            <a:r>
              <a:rPr lang="en-US" dirty="0" smtClean="0"/>
              <a:t> x</a:t>
            </a:r>
            <a:r>
              <a:rPr lang="en-US" dirty="0"/>
              <a:t> </a:t>
            </a:r>
            <a:r>
              <a:rPr lang="en-US" dirty="0" smtClean="0"/>
              <a:t>25</a:t>
            </a:r>
            <a:r>
              <a:rPr lang="en-US" baseline="30000" dirty="0" smtClean="0"/>
              <a:t>o</a:t>
            </a:r>
            <a:endParaRPr lang="en-US" dirty="0" smtClean="0"/>
          </a:p>
          <a:p>
            <a:r>
              <a:rPr lang="en-US" dirty="0" smtClean="0"/>
              <a:t>25 FPS</a:t>
            </a:r>
          </a:p>
          <a:p>
            <a:r>
              <a:rPr lang="en-US" dirty="0" smtClean="0"/>
              <a:t>Range 250m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>
                <a:solidFill>
                  <a:srgbClr val="0070C0"/>
                </a:solidFill>
              </a:rPr>
              <a:t>Perception Capabilities</a:t>
            </a:r>
          </a:p>
          <a:p>
            <a:r>
              <a:rPr lang="en-US" dirty="0" smtClean="0"/>
              <a:t>Object detection and classification</a:t>
            </a:r>
          </a:p>
          <a:p>
            <a:r>
              <a:rPr lang="en-US" dirty="0" smtClean="0"/>
              <a:t>Lane detection</a:t>
            </a:r>
          </a:p>
          <a:p>
            <a:r>
              <a:rPr lang="en-US" dirty="0" smtClean="0"/>
              <a:t>Object Tracking</a:t>
            </a:r>
          </a:p>
          <a:p>
            <a:r>
              <a:rPr lang="en-US" dirty="0" smtClean="0"/>
              <a:t>SLAM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SLAM (Simultaneous Localization </a:t>
            </a:r>
            <a:r>
              <a:rPr lang="en-US" dirty="0"/>
              <a:t>And </a:t>
            </a:r>
            <a:r>
              <a:rPr lang="en-US" dirty="0" smtClean="0"/>
              <a:t>Mapping)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9959" y="3189820"/>
            <a:ext cx="5262496" cy="31447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958" y="6597"/>
            <a:ext cx="5259832" cy="3062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9359" y="4437112"/>
            <a:ext cx="4033219" cy="16166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8476" y="1985727"/>
            <a:ext cx="2685412" cy="169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8312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4839" y="138904"/>
            <a:ext cx="5600761" cy="608519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86807" y="6224101"/>
            <a:ext cx="734481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3"/>
              </a:rPr>
              <a:t>https://</a:t>
            </a:r>
            <a:r>
              <a:rPr lang="en-US" sz="1100" dirty="0" smtClean="0">
                <a:hlinkClick r:id="rId3"/>
              </a:rPr>
              <a:t>spectrum.ieee.org/cars-that-think/transportation/self-driving/researcher-hacks-selfdriving-car-sensors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sp>
        <p:nvSpPr>
          <p:cNvPr id="7" name="TextBox 6"/>
          <p:cNvSpPr txBox="1"/>
          <p:nvPr/>
        </p:nvSpPr>
        <p:spPr>
          <a:xfrm>
            <a:off x="6963271" y="1412776"/>
            <a:ext cx="5902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(2015)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35419995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19" y="197924"/>
            <a:ext cx="4827872" cy="36884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191" y="3870636"/>
            <a:ext cx="4752528" cy="25381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24764" y="476672"/>
            <a:ext cx="697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(2017)</a:t>
            </a:r>
            <a:endParaRPr lang="en-US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1303" y="4267312"/>
            <a:ext cx="3174049" cy="21464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7087" y="69498"/>
            <a:ext cx="6662713" cy="22317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7427" y="2301278"/>
            <a:ext cx="6870923" cy="196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6089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543" y="332656"/>
            <a:ext cx="3534272" cy="3672408"/>
          </a:xfrm>
        </p:spPr>
        <p:txBody>
          <a:bodyPr/>
          <a:lstStyle/>
          <a:p>
            <a:r>
              <a:rPr lang="en-US" sz="2400" dirty="0"/>
              <a:t>Adversarial Sensor Attack on LiDAR-based Perception in</a:t>
            </a:r>
            <a:br>
              <a:rPr lang="en-US" sz="2400" dirty="0"/>
            </a:br>
            <a:r>
              <a:rPr lang="en-US" sz="2400" dirty="0"/>
              <a:t>Autonomous </a:t>
            </a:r>
            <a:r>
              <a:rPr lang="en-US" sz="2400" dirty="0" smtClean="0"/>
              <a:t>Driving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by </a:t>
            </a:r>
            <a:r>
              <a:rPr lang="en-US" sz="2400" b="0" dirty="0" smtClean="0"/>
              <a:t>Yulong </a:t>
            </a:r>
            <a:r>
              <a:rPr lang="en-US" sz="2400" b="0" dirty="0"/>
              <a:t>Cao et al.</a:t>
            </a:r>
            <a:br>
              <a:rPr lang="en-US" sz="2400" b="0" dirty="0"/>
            </a:br>
            <a:r>
              <a:rPr lang="en-US" sz="2400" b="0" dirty="0"/>
              <a:t>CCS ’19, November 11–15, 2019, London, </a:t>
            </a:r>
            <a:r>
              <a:rPr lang="en-US" sz="2400" b="0" dirty="0" smtClean="0"/>
              <a:t>UK.</a:t>
            </a:r>
            <a:endParaRPr lang="en-US" sz="2400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350" y="4005064"/>
            <a:ext cx="10153650" cy="2390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015" y="188640"/>
            <a:ext cx="6289129" cy="396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301961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559" y="116632"/>
            <a:ext cx="11544590" cy="57722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72" y="1988840"/>
            <a:ext cx="5895282" cy="430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50866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0863" y="260648"/>
            <a:ext cx="8763471" cy="58452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RaspberryPi</a:t>
            </a:r>
            <a:r>
              <a:rPr lang="en-US" dirty="0" smtClean="0"/>
              <a:t> Sensors Kit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7772" y="1454063"/>
            <a:ext cx="6126559" cy="47958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/>
              <a:t>GrovePi</a:t>
            </a:r>
            <a:r>
              <a:rPr lang="en-US" dirty="0"/>
              <a:t>+ </a:t>
            </a:r>
            <a:r>
              <a:rPr lang="en-US" dirty="0" smtClean="0"/>
              <a:t>Board for Raspberry Pi</a:t>
            </a:r>
          </a:p>
          <a:p>
            <a:pPr marL="0" indent="0">
              <a:buNone/>
            </a:pPr>
            <a:r>
              <a:rPr lang="en-US" dirty="0"/>
              <a:t>De ATMEGA328 microcontroller </a:t>
            </a:r>
            <a:r>
              <a:rPr lang="en-US" dirty="0" smtClean="0"/>
              <a:t>communicates with the Raspberry </a:t>
            </a:r>
            <a:r>
              <a:rPr lang="en-US" dirty="0"/>
              <a:t>Pi. </a:t>
            </a:r>
          </a:p>
          <a:p>
            <a:r>
              <a:rPr lang="en-US" dirty="0" smtClean="0"/>
              <a:t>Sound Sensor</a:t>
            </a:r>
            <a:endParaRPr lang="en-US" dirty="0"/>
          </a:p>
          <a:p>
            <a:r>
              <a:rPr lang="en-US" dirty="0" smtClean="0"/>
              <a:t>Temperature </a:t>
            </a:r>
            <a:r>
              <a:rPr lang="en-US" dirty="0"/>
              <a:t>&amp; </a:t>
            </a:r>
            <a:r>
              <a:rPr lang="en-US" dirty="0" smtClean="0"/>
              <a:t>Humidity</a:t>
            </a:r>
            <a:endParaRPr lang="en-US" dirty="0"/>
          </a:p>
          <a:p>
            <a:r>
              <a:rPr lang="en-US" dirty="0" smtClean="0"/>
              <a:t>Light Sensor</a:t>
            </a:r>
            <a:endParaRPr lang="en-US" dirty="0"/>
          </a:p>
          <a:p>
            <a:r>
              <a:rPr lang="en-US" dirty="0" smtClean="0"/>
              <a:t>Button</a:t>
            </a:r>
          </a:p>
          <a:p>
            <a:r>
              <a:rPr lang="en-US" dirty="0" err="1" smtClean="0"/>
              <a:t>UItrasonic</a:t>
            </a:r>
            <a:r>
              <a:rPr lang="en-US" dirty="0" smtClean="0"/>
              <a:t> Ranger</a:t>
            </a:r>
            <a:endParaRPr lang="en-US" dirty="0"/>
          </a:p>
          <a:p>
            <a:r>
              <a:rPr lang="en-US" dirty="0" smtClean="0"/>
              <a:t>Rotary </a:t>
            </a:r>
            <a:r>
              <a:rPr lang="en-US" dirty="0"/>
              <a:t>Angle </a:t>
            </a:r>
            <a:r>
              <a:rPr lang="en-US" dirty="0" smtClean="0"/>
              <a:t>Sensor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63335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Lane Tracking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4663" y="1252836"/>
            <a:ext cx="10375031" cy="4795836"/>
          </a:xfrm>
        </p:spPr>
        <p:txBody>
          <a:bodyPr/>
          <a:lstStyle/>
          <a:p>
            <a:r>
              <a:rPr lang="en-US" dirty="0"/>
              <a:t>Joel C. McCall and Mohan M. </a:t>
            </a:r>
            <a:r>
              <a:rPr lang="en-US" dirty="0" smtClean="0"/>
              <a:t>Trivedi, </a:t>
            </a:r>
            <a:r>
              <a:rPr lang="en-US" b="1" dirty="0" smtClean="0"/>
              <a:t>Video </a:t>
            </a:r>
            <a:r>
              <a:rPr lang="en-US" b="1" dirty="0"/>
              <a:t>Based Lane Estimation and Tracking </a:t>
            </a:r>
            <a:r>
              <a:rPr lang="en-US" b="1" dirty="0" smtClean="0"/>
              <a:t>for Driver </a:t>
            </a:r>
            <a:r>
              <a:rPr lang="en-US" b="1" dirty="0"/>
              <a:t>Assistance: Survey, System, and </a:t>
            </a:r>
            <a:r>
              <a:rPr lang="en-US" b="1" dirty="0" smtClean="0"/>
              <a:t>Evaluation. </a:t>
            </a:r>
            <a:r>
              <a:rPr lang="en-US" dirty="0" smtClean="0"/>
              <a:t>IEEE Transactions on Intelligent Transportation Systems, 2006</a:t>
            </a:r>
          </a:p>
          <a:p>
            <a:r>
              <a:rPr lang="en-US" dirty="0" smtClean="0"/>
              <a:t>A. Bar Hillel, R. Lerner, D. Levi, G. </a:t>
            </a:r>
            <a:r>
              <a:rPr lang="en-US" dirty="0" err="1" smtClean="0"/>
              <a:t>Raz</a:t>
            </a:r>
            <a:r>
              <a:rPr lang="en-US" dirty="0" smtClean="0"/>
              <a:t>, </a:t>
            </a:r>
            <a:r>
              <a:rPr lang="en-US" b="1" dirty="0" smtClean="0"/>
              <a:t>Recent </a:t>
            </a:r>
            <a:r>
              <a:rPr lang="en-US" b="1" dirty="0"/>
              <a:t>progress in road and lane detection: a </a:t>
            </a:r>
            <a:r>
              <a:rPr lang="en-US" b="1" dirty="0" smtClean="0"/>
              <a:t>survey. Machine </a:t>
            </a:r>
            <a:r>
              <a:rPr lang="en-US" b="1" dirty="0"/>
              <a:t>Vision and Applications</a:t>
            </a:r>
            <a:r>
              <a:rPr lang="en-US" dirty="0"/>
              <a:t> (2014) </a:t>
            </a:r>
            <a:r>
              <a:rPr lang="en-US" dirty="0" smtClean="0"/>
              <a:t>25:727–745</a:t>
            </a:r>
          </a:p>
          <a:p>
            <a:r>
              <a:rPr lang="en-US" dirty="0" smtClean="0"/>
              <a:t>J. Fritsch</a:t>
            </a:r>
            <a:r>
              <a:rPr lang="en-US" i="1" dirty="0" smtClean="0"/>
              <a:t>, </a:t>
            </a:r>
            <a:r>
              <a:rPr lang="en-US" dirty="0" smtClean="0"/>
              <a:t>T. </a:t>
            </a:r>
            <a:r>
              <a:rPr lang="en-US" dirty="0" err="1" smtClean="0"/>
              <a:t>Kühnl</a:t>
            </a:r>
            <a:r>
              <a:rPr lang="en-US" dirty="0" smtClean="0"/>
              <a:t>, F. </a:t>
            </a:r>
            <a:r>
              <a:rPr lang="en-US" dirty="0" err="1"/>
              <a:t>Kummert</a:t>
            </a:r>
            <a:r>
              <a:rPr lang="en-US" dirty="0"/>
              <a:t>, </a:t>
            </a:r>
            <a:r>
              <a:rPr lang="en-US" b="1" dirty="0" smtClean="0"/>
              <a:t>Monocular </a:t>
            </a:r>
            <a:r>
              <a:rPr lang="en-US" b="1" dirty="0"/>
              <a:t>Road Terrain Detection by </a:t>
            </a:r>
            <a:r>
              <a:rPr lang="en-US" b="1" dirty="0" smtClean="0"/>
              <a:t>Combining Visual </a:t>
            </a:r>
            <a:r>
              <a:rPr lang="en-US" b="1" dirty="0"/>
              <a:t>and Spatial </a:t>
            </a:r>
            <a:r>
              <a:rPr lang="en-US" b="1" dirty="0" smtClean="0"/>
              <a:t>Information.</a:t>
            </a:r>
            <a:r>
              <a:rPr lang="en-US" dirty="0" smtClean="0"/>
              <a:t> </a:t>
            </a:r>
            <a:r>
              <a:rPr lang="en-US" dirty="0"/>
              <a:t>IEEE Transactions on Intelligent Transportation </a:t>
            </a:r>
            <a:r>
              <a:rPr lang="en-US" dirty="0" smtClean="0"/>
              <a:t>Systems, 2014.</a:t>
            </a:r>
            <a:endParaRPr lang="en-US" dirty="0"/>
          </a:p>
          <a:p>
            <a:r>
              <a:rPr lang="en-US" dirty="0" smtClean="0"/>
              <a:t>J. </a:t>
            </a:r>
            <a:r>
              <a:rPr lang="en-US" dirty="0" err="1" smtClean="0"/>
              <a:t>Sattar</a:t>
            </a:r>
            <a:r>
              <a:rPr lang="en-US" dirty="0" smtClean="0"/>
              <a:t>, J. Mo, </a:t>
            </a:r>
            <a:r>
              <a:rPr lang="en-US" dirty="0" err="1" smtClean="0"/>
              <a:t>SafeDrive</a:t>
            </a:r>
            <a:r>
              <a:rPr lang="en-US" dirty="0"/>
              <a:t>: </a:t>
            </a:r>
            <a:r>
              <a:rPr lang="en-US" b="1" dirty="0"/>
              <a:t>A Robust Lane </a:t>
            </a:r>
            <a:r>
              <a:rPr lang="en-US" b="1" dirty="0" smtClean="0"/>
              <a:t>Tracking System </a:t>
            </a:r>
            <a:r>
              <a:rPr lang="en-US" b="1" dirty="0"/>
              <a:t>for Autonomous and </a:t>
            </a:r>
            <a:r>
              <a:rPr lang="en-US" b="1" dirty="0" smtClean="0"/>
              <a:t>Assisted Driving </a:t>
            </a:r>
            <a:r>
              <a:rPr lang="en-US" b="1" dirty="0"/>
              <a:t>Under Limited </a:t>
            </a:r>
            <a:r>
              <a:rPr lang="en-US" b="1" dirty="0" smtClean="0"/>
              <a:t>Visibility. </a:t>
            </a:r>
            <a:r>
              <a:rPr lang="en-US" dirty="0" smtClean="0"/>
              <a:t>January </a:t>
            </a:r>
            <a:r>
              <a:rPr lang="en-US" dirty="0"/>
              <a:t>31, 2017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( </a:t>
            </a: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arxiv.org/abs/1701.08449</a:t>
            </a:r>
            <a:r>
              <a:rPr lang="en-US" dirty="0" smtClean="0"/>
              <a:t> 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Some example project for detecting road features using </a:t>
            </a:r>
            <a:r>
              <a:rPr lang="en-US" dirty="0" err="1" smtClean="0"/>
              <a:t>OpenCV</a:t>
            </a:r>
            <a:r>
              <a:rPr lang="en-US" dirty="0" smtClean="0"/>
              <a:t>: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3"/>
              </a:rPr>
              <a:t>https://navoshta.com/detecting-road-features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by </a:t>
            </a:r>
            <a:r>
              <a:rPr lang="en-US" dirty="0"/>
              <a:t>Alex </a:t>
            </a:r>
            <a:r>
              <a:rPr lang="en-US" dirty="0" err="1" smtClean="0"/>
              <a:t>Staravoitau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81207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664" y="309256"/>
            <a:ext cx="11389024" cy="432048"/>
          </a:xfrm>
        </p:spPr>
        <p:txBody>
          <a:bodyPr/>
          <a:lstStyle/>
          <a:p>
            <a:r>
              <a:rPr lang="en-US" dirty="0" smtClean="0"/>
              <a:t>Lane Tracking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4664" y="1052736"/>
            <a:ext cx="7206679" cy="499593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Joel C. McCall and Mohan M. </a:t>
            </a:r>
            <a:r>
              <a:rPr lang="en-US" dirty="0" smtClean="0"/>
              <a:t>Trivedi, </a:t>
            </a:r>
            <a:r>
              <a:rPr lang="en-US" b="1" dirty="0" smtClean="0"/>
              <a:t>Video </a:t>
            </a:r>
            <a:r>
              <a:rPr lang="en-US" b="1" dirty="0"/>
              <a:t>Based Lane Estimation and Tracking </a:t>
            </a:r>
            <a:r>
              <a:rPr lang="en-US" b="1" dirty="0" smtClean="0"/>
              <a:t>for Driver </a:t>
            </a:r>
            <a:r>
              <a:rPr lang="en-US" b="1" dirty="0"/>
              <a:t>Assistance: Survey, System, and </a:t>
            </a:r>
            <a:r>
              <a:rPr lang="en-US" b="1" dirty="0" smtClean="0"/>
              <a:t>Evaluation. </a:t>
            </a:r>
            <a:r>
              <a:rPr lang="en-US" dirty="0" smtClean="0"/>
              <a:t>IEEE Transactions on Intelligent Transportation Systems, 2006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583" y="2060848"/>
            <a:ext cx="6280770" cy="4244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343" y="158571"/>
            <a:ext cx="4395000" cy="624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7165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Lane Tracking by Day and Night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67" y="1563578"/>
            <a:ext cx="10681962" cy="409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380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System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4663" y="5517232"/>
            <a:ext cx="11389024" cy="8363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/>
              <a:t>A generalized flow chart for lane position detection </a:t>
            </a:r>
            <a:r>
              <a:rPr lang="en-US" sz="2000" dirty="0" smtClean="0"/>
              <a:t>systems combining </a:t>
            </a:r>
            <a:r>
              <a:rPr lang="en-US" sz="2000" dirty="0"/>
              <a:t>multiple modalities an iterative detection/tracking loop and </a:t>
            </a:r>
            <a:r>
              <a:rPr lang="en-US" sz="2000" dirty="0" smtClean="0"/>
              <a:t>road and </a:t>
            </a:r>
            <a:r>
              <a:rPr lang="en-US" sz="2000" dirty="0"/>
              <a:t>vehicle models.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5039" y="159053"/>
            <a:ext cx="6768752" cy="50336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4663" y="2172661"/>
            <a:ext cx="6099175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camera </a:t>
            </a:r>
            <a:r>
              <a:rPr lang="en-US" sz="2400" dirty="0"/>
              <a:t>and vision sensors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internal </a:t>
            </a:r>
            <a:r>
              <a:rPr lang="en-US" sz="2400" dirty="0"/>
              <a:t>vehicle state sensors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line </a:t>
            </a:r>
            <a:r>
              <a:rPr lang="en-US" sz="2400" dirty="0"/>
              <a:t>sensors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LASER </a:t>
            </a:r>
            <a:r>
              <a:rPr lang="en-US" sz="2400" dirty="0"/>
              <a:t>RADAR sensors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GPS sensors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9424858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2609" y="3156527"/>
            <a:ext cx="3124146" cy="18232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663" y="207845"/>
            <a:ext cx="11389024" cy="432048"/>
          </a:xfrm>
        </p:spPr>
        <p:txBody>
          <a:bodyPr/>
          <a:lstStyle/>
          <a:p>
            <a:r>
              <a:rPr lang="en-US" dirty="0" smtClean="0"/>
              <a:t>Organization and Overview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4663" y="895353"/>
            <a:ext cx="6846640" cy="5507070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/>
              <a:t>Period</a:t>
            </a:r>
            <a:r>
              <a:rPr lang="en-US" b="1" dirty="0"/>
              <a:t>: </a:t>
            </a:r>
            <a:r>
              <a:rPr lang="en-US" dirty="0" smtClean="0"/>
              <a:t>	February </a:t>
            </a:r>
            <a:r>
              <a:rPr lang="en-US" dirty="0"/>
              <a:t>4</a:t>
            </a:r>
            <a:r>
              <a:rPr lang="en-US" dirty="0" smtClean="0"/>
              <a:t>th – April 28th 2020</a:t>
            </a:r>
            <a:endParaRPr 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Time:  </a:t>
            </a:r>
            <a:r>
              <a:rPr lang="en-US" dirty="0" smtClean="0"/>
              <a:t>	Tuesday 14.15 – 16.00</a:t>
            </a:r>
            <a:endParaRPr 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Place:  </a:t>
            </a:r>
            <a:r>
              <a:rPr lang="en-US" dirty="0" smtClean="0"/>
              <a:t>	LIACS</a:t>
            </a:r>
            <a:r>
              <a:rPr lang="en-US" dirty="0"/>
              <a:t>, Room </a:t>
            </a:r>
            <a:r>
              <a:rPr lang="en-US" dirty="0" smtClean="0"/>
              <a:t>407-409 </a:t>
            </a:r>
            <a:r>
              <a:rPr lang="en-US" dirty="0"/>
              <a:t>(Workshops Room </a:t>
            </a:r>
            <a:r>
              <a:rPr lang="en-US" dirty="0" smtClean="0"/>
              <a:t>302-304)</a:t>
            </a:r>
            <a:endParaRPr 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/>
              <a:t>Lecturer: </a:t>
            </a:r>
            <a:r>
              <a:rPr lang="en-US" dirty="0" smtClean="0"/>
              <a:t>	</a:t>
            </a:r>
            <a:r>
              <a:rPr lang="en-US" dirty="0" err="1" smtClean="0"/>
              <a:t>Dr</a:t>
            </a:r>
            <a:r>
              <a:rPr lang="en-US" dirty="0" smtClean="0"/>
              <a:t> </a:t>
            </a:r>
            <a:r>
              <a:rPr lang="en-US" dirty="0"/>
              <a:t>Erwin M. Bakker ( erwin@liacs.nl 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A</a:t>
            </a:r>
            <a:r>
              <a:rPr lang="en-US" b="1" dirty="0" smtClean="0"/>
              <a:t>ssistant: </a:t>
            </a:r>
            <a:r>
              <a:rPr lang="en-US" dirty="0" smtClean="0"/>
              <a:t>	</a:t>
            </a:r>
            <a:r>
              <a:rPr lang="en-US" dirty="0" err="1" smtClean="0"/>
              <a:t>Laduona</a:t>
            </a:r>
            <a:r>
              <a:rPr lang="en-US" dirty="0" smtClean="0"/>
              <a:t> Dai</a:t>
            </a:r>
            <a:endParaRPr 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NB </a:t>
            </a:r>
            <a:r>
              <a:rPr lang="en-US" dirty="0"/>
              <a:t>E-mail your name and student number to </a:t>
            </a:r>
            <a:r>
              <a:rPr lang="en-US" dirty="0" smtClean="0">
                <a:hlinkClick r:id="rId3"/>
              </a:rPr>
              <a:t>erwin@liacs.nl</a:t>
            </a:r>
            <a:endParaRPr lang="en-US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/>
              <a:t>Schedule:</a:t>
            </a:r>
            <a:endParaRPr lang="en-US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4</a:t>
            </a:r>
            <a:r>
              <a:rPr lang="en-US" dirty="0" smtClean="0"/>
              <a:t>-2</a:t>
            </a:r>
            <a:r>
              <a:rPr lang="en-US" dirty="0"/>
              <a:t>	 Introduction and Overview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17-2</a:t>
            </a:r>
            <a:r>
              <a:rPr lang="en-US" dirty="0"/>
              <a:t>	 </a:t>
            </a:r>
            <a:r>
              <a:rPr lang="en-US" dirty="0" smtClean="0"/>
              <a:t>No class</a:t>
            </a:r>
            <a:endParaRPr 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18-2	 </a:t>
            </a:r>
            <a:r>
              <a:rPr lang="en-US" dirty="0"/>
              <a:t>Locomotion and Inverse </a:t>
            </a:r>
            <a:r>
              <a:rPr lang="en-US" dirty="0" smtClean="0"/>
              <a:t>Kinematics &amp;</a:t>
            </a:r>
            <a:endParaRPr 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 smtClean="0"/>
              <a:t>	 </a:t>
            </a:r>
            <a:r>
              <a:rPr lang="en-US" i="1" dirty="0" err="1" smtClean="0"/>
              <a:t>Yetiborg</a:t>
            </a:r>
            <a:r>
              <a:rPr lang="en-US" i="1" dirty="0" smtClean="0"/>
              <a:t> Introduction</a:t>
            </a:r>
            <a:endParaRPr lang="en-US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 smtClean="0"/>
              <a:t>25-2	 Robotics Sensors and Image Processing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 smtClean="0"/>
              <a:t>27-2	 </a:t>
            </a:r>
            <a:r>
              <a:rPr lang="en-US" b="1" i="1" dirty="0" err="1" smtClean="0"/>
              <a:t>Yetiborg</a:t>
            </a:r>
            <a:r>
              <a:rPr lang="en-US" b="1" i="1" dirty="0" smtClean="0"/>
              <a:t> available in Room 126a </a:t>
            </a:r>
            <a:r>
              <a:rPr lang="en-US" i="1" dirty="0" smtClean="0"/>
              <a:t>13.15 – 14.45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 smtClean="0"/>
              <a:t>3-3	 </a:t>
            </a:r>
            <a:r>
              <a:rPr lang="en-US" b="1" i="1" dirty="0" smtClean="0"/>
              <a:t>Project Proposals </a:t>
            </a:r>
            <a:r>
              <a:rPr lang="en-US" i="1" dirty="0" smtClean="0"/>
              <a:t>(presentation by students)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10-3</a:t>
            </a:r>
            <a:r>
              <a:rPr lang="en-US" dirty="0"/>
              <a:t>	 </a:t>
            </a:r>
            <a:r>
              <a:rPr lang="en-US" b="1" dirty="0" err="1" smtClean="0"/>
              <a:t>Yetiborg</a:t>
            </a:r>
            <a:r>
              <a:rPr lang="en-US" b="1" dirty="0" smtClean="0"/>
              <a:t> Qualification Challenge + SLAM Workshop I</a:t>
            </a:r>
            <a:endParaRPr lang="en-US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17-3</a:t>
            </a:r>
            <a:r>
              <a:rPr lang="en-US" dirty="0"/>
              <a:t>	 Robotics Image </a:t>
            </a:r>
            <a:r>
              <a:rPr lang="en-US" dirty="0" smtClean="0"/>
              <a:t>Processing and Understanding</a:t>
            </a:r>
            <a:endParaRPr 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24-3</a:t>
            </a:r>
            <a:r>
              <a:rPr lang="en-US" dirty="0"/>
              <a:t>	 </a:t>
            </a:r>
            <a:r>
              <a:rPr lang="en-US" b="1" i="1" dirty="0" err="1" smtClean="0"/>
              <a:t>Yetiborg</a:t>
            </a:r>
            <a:r>
              <a:rPr lang="en-US" b="1" i="1" dirty="0" smtClean="0"/>
              <a:t> Race</a:t>
            </a:r>
            <a:endParaRPr lang="en-US" b="1" i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31-3</a:t>
            </a:r>
            <a:r>
              <a:rPr lang="en-US" dirty="0"/>
              <a:t>	 </a:t>
            </a:r>
            <a:r>
              <a:rPr lang="en-US" b="1" dirty="0" smtClean="0"/>
              <a:t>Project Progress Report </a:t>
            </a:r>
            <a:r>
              <a:rPr lang="en-US" dirty="0" smtClean="0"/>
              <a:t>(by students)</a:t>
            </a:r>
            <a:endParaRPr 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7</a:t>
            </a:r>
            <a:r>
              <a:rPr lang="en-US" dirty="0" smtClean="0"/>
              <a:t>-4</a:t>
            </a:r>
            <a:r>
              <a:rPr lang="en-US" dirty="0"/>
              <a:t>	 </a:t>
            </a:r>
            <a:r>
              <a:rPr lang="en-US" dirty="0" smtClean="0"/>
              <a:t>Robotics Reinforcement Learning</a:t>
            </a:r>
            <a:endParaRPr 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14-4</a:t>
            </a:r>
            <a:r>
              <a:rPr lang="en-US" dirty="0"/>
              <a:t>	 </a:t>
            </a:r>
            <a:r>
              <a:rPr lang="en-US" b="1" dirty="0"/>
              <a:t>Robotics Reinforcement </a:t>
            </a:r>
            <a:r>
              <a:rPr lang="en-US" b="1" dirty="0" smtClean="0"/>
              <a:t>Learning Workshop II</a:t>
            </a:r>
            <a:endParaRPr lang="en-US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21-4 </a:t>
            </a:r>
            <a:r>
              <a:rPr lang="en-US" dirty="0"/>
              <a:t>	 </a:t>
            </a:r>
            <a:r>
              <a:rPr lang="en-US" dirty="0" smtClean="0"/>
              <a:t>TBA</a:t>
            </a:r>
            <a:endParaRPr 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28-4 </a:t>
            </a:r>
            <a:r>
              <a:rPr lang="en-US" dirty="0"/>
              <a:t>	 </a:t>
            </a:r>
            <a:r>
              <a:rPr lang="en-US" b="1" i="1" dirty="0"/>
              <a:t>Project Demos </a:t>
            </a:r>
            <a:r>
              <a:rPr lang="en-US" b="1" i="1" dirty="0" smtClean="0"/>
              <a:t>(</a:t>
            </a:r>
            <a:r>
              <a:rPr lang="en-US" i="1" dirty="0" smtClean="0"/>
              <a:t>by students)</a:t>
            </a:r>
            <a:endParaRPr lang="en-US" b="1" i="1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Website: </a:t>
            </a:r>
            <a:r>
              <a:rPr lang="en-US" dirty="0">
                <a:hlinkClick r:id="rId4"/>
              </a:rPr>
              <a:t>http://liacs.leidenuniv.nl/~bakkerem2/robotics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63469" y="4832763"/>
            <a:ext cx="57302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000000"/>
                </a:solidFill>
              </a:rPr>
              <a:t>Grading (6 ECTS): 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Presentations </a:t>
            </a:r>
            <a:r>
              <a:rPr lang="en-US" sz="1600" dirty="0">
                <a:solidFill>
                  <a:srgbClr val="000000"/>
                </a:solidFill>
              </a:rPr>
              <a:t>and Robotics Project (60% of grade). 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Class </a:t>
            </a:r>
            <a:r>
              <a:rPr lang="en-US" sz="1600" dirty="0">
                <a:solidFill>
                  <a:srgbClr val="000000"/>
                </a:solidFill>
              </a:rPr>
              <a:t>discussions, attendance, workshops and assignments (40% of grade). 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It </a:t>
            </a:r>
            <a:r>
              <a:rPr lang="en-US" sz="1600" dirty="0">
                <a:solidFill>
                  <a:srgbClr val="000000"/>
                </a:solidFill>
              </a:rPr>
              <a:t>is necessary to be at every class and to complete every workshop.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6090" y="895352"/>
            <a:ext cx="3066341" cy="24081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9438" y="116632"/>
            <a:ext cx="2709366" cy="465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66749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8535" y="5703909"/>
            <a:ext cx="11389024" cy="76430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/>
              <a:t>A generalized flow chart for lane position detection </a:t>
            </a:r>
            <a:r>
              <a:rPr lang="en-US" sz="2000" dirty="0" smtClean="0"/>
              <a:t>systems combining </a:t>
            </a:r>
            <a:r>
              <a:rPr lang="en-US" sz="2000" dirty="0"/>
              <a:t>multiple modalities an iterative detection/tracking loop and </a:t>
            </a:r>
            <a:r>
              <a:rPr lang="en-US" sz="2000" dirty="0" smtClean="0"/>
              <a:t>road and </a:t>
            </a:r>
            <a:r>
              <a:rPr lang="en-US" sz="2000" dirty="0"/>
              <a:t>vehicle models.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9" y="530763"/>
            <a:ext cx="5643617" cy="41969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0844" y="192361"/>
            <a:ext cx="6406826" cy="487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59706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7864" y="764704"/>
            <a:ext cx="8122621" cy="50405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Vehicle and Road Models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54759" y="5877272"/>
            <a:ext cx="7050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Kalman</a:t>
            </a:r>
            <a:r>
              <a:rPr lang="en-US" dirty="0" smtClean="0"/>
              <a:t> Filter: Linear Quadratic Estimation to cope with noisy data.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0250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695" y="116632"/>
            <a:ext cx="8891910" cy="62744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66927" y="1124744"/>
            <a:ext cx="1152128" cy="648072"/>
          </a:xfrm>
          <a:prstGeom prst="rect">
            <a:avLst/>
          </a:prstGeom>
          <a:noFill/>
          <a:ln w="3492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019055" y="1772816"/>
            <a:ext cx="1512168" cy="21602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1503" y="1772816"/>
            <a:ext cx="1619102" cy="6828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327" y="3933056"/>
            <a:ext cx="1584176" cy="6828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47848" y="3933056"/>
            <a:ext cx="1152128" cy="648072"/>
          </a:xfrm>
          <a:prstGeom prst="rect">
            <a:avLst/>
          </a:prstGeom>
          <a:noFill/>
          <a:ln w="3492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99234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787" y="652462"/>
            <a:ext cx="9248775" cy="5553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787" y="252559"/>
            <a:ext cx="9267825" cy="4000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62670" y="5445223"/>
            <a:ext cx="9160891" cy="760313"/>
          </a:xfrm>
          <a:prstGeom prst="rect">
            <a:avLst/>
          </a:prstGeom>
          <a:noFill/>
          <a:ln w="3492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42071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663" y="404664"/>
            <a:ext cx="4902424" cy="432048"/>
          </a:xfrm>
        </p:spPr>
        <p:txBody>
          <a:bodyPr/>
          <a:lstStyle/>
          <a:p>
            <a:r>
              <a:rPr lang="en-US" dirty="0" smtClean="0"/>
              <a:t>Steerable Filters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19" y="928845"/>
            <a:ext cx="5619750" cy="2400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199" y="928845"/>
            <a:ext cx="5629275" cy="5381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621" y="3329145"/>
            <a:ext cx="4601126" cy="308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51776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663" y="404664"/>
            <a:ext cx="7710736" cy="432048"/>
          </a:xfrm>
        </p:spPr>
        <p:txBody>
          <a:bodyPr/>
          <a:lstStyle/>
          <a:p>
            <a:r>
              <a:rPr lang="en-US" dirty="0" smtClean="0"/>
              <a:t>Inverse Perspective Warping</a:t>
            </a:r>
            <a:br>
              <a:rPr lang="en-US" dirty="0" smtClean="0"/>
            </a:br>
            <a:r>
              <a:rPr lang="en-US" dirty="0" smtClean="0"/>
              <a:t>and Template Matching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4663" y="4293096"/>
            <a:ext cx="7350696" cy="1755576"/>
          </a:xfrm>
        </p:spPr>
        <p:txBody>
          <a:bodyPr/>
          <a:lstStyle/>
          <a:p>
            <a:r>
              <a:rPr lang="en-US" dirty="0" smtClean="0"/>
              <a:t>Curvature detection done by using an intensity template of past images in order to detect the curvature of the road ahead.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5399" y="188640"/>
            <a:ext cx="3960440" cy="620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2896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35" y="332656"/>
            <a:ext cx="5638800" cy="5581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263" y="476672"/>
            <a:ext cx="4392488" cy="556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36894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3111" y="260648"/>
            <a:ext cx="6552728" cy="56370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11" y="1268760"/>
            <a:ext cx="5573835" cy="40526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67327" y="6051300"/>
            <a:ext cx="3494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Ground truth = pink dashed 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77462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Challenges: Occlusions and Highlights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03" y="1412776"/>
            <a:ext cx="4914900" cy="38766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7047" y="1844824"/>
            <a:ext cx="7146346" cy="285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43008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Lane Tracking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4663" y="1252836"/>
            <a:ext cx="11389023" cy="47958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 smtClean="0"/>
              <a:t>J. Fritsch</a:t>
            </a:r>
            <a:r>
              <a:rPr lang="en-US" sz="2000" i="1" dirty="0" smtClean="0"/>
              <a:t>, </a:t>
            </a:r>
            <a:r>
              <a:rPr lang="en-US" sz="2000" dirty="0" smtClean="0"/>
              <a:t>T. </a:t>
            </a:r>
            <a:r>
              <a:rPr lang="en-US" sz="2000" dirty="0" err="1" smtClean="0"/>
              <a:t>Kühnl</a:t>
            </a:r>
            <a:r>
              <a:rPr lang="en-US" sz="2000" dirty="0" smtClean="0"/>
              <a:t>, F. </a:t>
            </a:r>
            <a:r>
              <a:rPr lang="en-US" sz="2000" dirty="0" err="1"/>
              <a:t>Kummert</a:t>
            </a:r>
            <a:r>
              <a:rPr lang="en-US" sz="2000" dirty="0"/>
              <a:t>, </a:t>
            </a:r>
            <a:r>
              <a:rPr lang="en-US" sz="2000" b="1" dirty="0" smtClean="0"/>
              <a:t>Monocular </a:t>
            </a:r>
            <a:r>
              <a:rPr lang="en-US" sz="2000" b="1" dirty="0"/>
              <a:t>Road Terrain Detection by </a:t>
            </a:r>
            <a:r>
              <a:rPr lang="en-US" sz="2000" b="1" dirty="0" smtClean="0"/>
              <a:t>Combining Visual </a:t>
            </a:r>
            <a:r>
              <a:rPr lang="en-US" sz="2000" b="1" dirty="0"/>
              <a:t>and Spatial </a:t>
            </a:r>
            <a:r>
              <a:rPr lang="en-US" sz="2000" b="1" dirty="0" smtClean="0"/>
              <a:t>Information. </a:t>
            </a:r>
            <a:r>
              <a:rPr lang="en-US" sz="2000" dirty="0"/>
              <a:t>IEEE Transactions on Intelligent Transportation </a:t>
            </a:r>
            <a:r>
              <a:rPr lang="en-US" sz="2000" dirty="0" smtClean="0"/>
              <a:t>Systems, 2014.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204" y="2132856"/>
            <a:ext cx="9301941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5306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583" y="332656"/>
            <a:ext cx="10729192" cy="604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744878"/>
      </p:ext>
    </p:extLst>
  </p:cSld>
  <p:clrMapOvr>
    <a:masterClrMapping/>
  </p:clrMapOvr>
  <p:transition spd="slow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837" y="150218"/>
            <a:ext cx="11389024" cy="432048"/>
          </a:xfrm>
        </p:spPr>
        <p:txBody>
          <a:bodyPr/>
          <a:lstStyle/>
          <a:p>
            <a:r>
              <a:rPr lang="en-US" dirty="0" smtClean="0"/>
              <a:t>Overview System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20" y="1555251"/>
            <a:ext cx="6631136" cy="36913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5655" y="582266"/>
            <a:ext cx="5313586" cy="566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21522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Truth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18" y="1196752"/>
            <a:ext cx="11515114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81518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3031" y="502347"/>
            <a:ext cx="6849204" cy="32437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663" y="198255"/>
            <a:ext cx="11389024" cy="432048"/>
          </a:xfrm>
        </p:spPr>
        <p:txBody>
          <a:bodyPr/>
          <a:lstStyle/>
          <a:p>
            <a:r>
              <a:rPr lang="en-US" dirty="0" smtClean="0"/>
              <a:t>Slow Feature Analysis (SFA)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4663" y="1340768"/>
            <a:ext cx="4398368" cy="4824536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Slow Feature Analysis (SFA) </a:t>
            </a:r>
            <a:endParaRPr lang="en-US" sz="20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180975" lvl="1" indent="0">
              <a:buNone/>
            </a:pPr>
            <a:r>
              <a:rPr lang="en-US" sz="2000" dirty="0" smtClean="0"/>
              <a:t>Generating </a:t>
            </a:r>
            <a:r>
              <a:rPr lang="en-US" sz="2000" dirty="0"/>
              <a:t>the slowest varying output functions </a:t>
            </a:r>
            <a:r>
              <a:rPr lang="en-US" sz="2000" dirty="0" err="1"/>
              <a:t>y</a:t>
            </a:r>
            <a:r>
              <a:rPr lang="en-US" sz="2000" baseline="-25000" dirty="0" err="1"/>
              <a:t>j</a:t>
            </a:r>
            <a:r>
              <a:rPr lang="en-US" sz="2000" dirty="0"/>
              <a:t>(t) from </a:t>
            </a:r>
            <a:r>
              <a:rPr lang="en-US" sz="2000" dirty="0" smtClean="0"/>
              <a:t>a multidimensional </a:t>
            </a:r>
            <a:r>
              <a:rPr lang="en-US" sz="2000" dirty="0"/>
              <a:t>input signal x(t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194" y="3666029"/>
            <a:ext cx="9109889" cy="22084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4559" y="5842138"/>
            <a:ext cx="11527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patial </a:t>
            </a:r>
            <a:r>
              <a:rPr lang="en-US" dirty="0"/>
              <a:t>patch sequence extraction for SFA training: </a:t>
            </a:r>
            <a:r>
              <a:rPr lang="en-US" dirty="0" smtClean="0"/>
              <a:t>on the </a:t>
            </a:r>
            <a:r>
              <a:rPr lang="en-US" dirty="0"/>
              <a:t>left the horizontal path and on the right the vertical path is </a:t>
            </a:r>
            <a:r>
              <a:rPr lang="en-US" dirty="0" smtClean="0"/>
              <a:t>illustrated. The </a:t>
            </a:r>
            <a:r>
              <a:rPr lang="en-US" dirty="0"/>
              <a:t>paths are partitioned into road (dotted) and non-road (dashed) sections.</a:t>
            </a:r>
          </a:p>
        </p:txBody>
      </p:sp>
    </p:spTree>
    <p:extLst>
      <p:ext uri="{BB962C8B-B14F-4D97-AF65-F5344CB8AC3E}">
        <p14:creationId xmlns:p14="http://schemas.microsoft.com/office/powerpoint/2010/main" val="12713499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2551" y="280750"/>
            <a:ext cx="6192688" cy="17800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Result </a:t>
            </a:r>
            <a:r>
              <a:rPr lang="en-US" dirty="0"/>
              <a:t>of the base road and base boundary classification for the </a:t>
            </a:r>
            <a:r>
              <a:rPr lang="en-US" dirty="0" smtClean="0"/>
              <a:t>given ground truth scene. </a:t>
            </a:r>
          </a:p>
          <a:p>
            <a:pPr marL="0" indent="0">
              <a:buNone/>
            </a:pPr>
            <a:r>
              <a:rPr lang="en-US" dirty="0" smtClean="0"/>
              <a:t>From </a:t>
            </a:r>
            <a:r>
              <a:rPr lang="en-US" dirty="0"/>
              <a:t>left to </a:t>
            </a:r>
            <a:r>
              <a:rPr lang="en-US" dirty="0" smtClean="0"/>
              <a:t>right</a:t>
            </a:r>
            <a:r>
              <a:rPr lang="en-US" dirty="0"/>
              <a:t> </a:t>
            </a:r>
            <a:r>
              <a:rPr lang="en-US" dirty="0" smtClean="0"/>
              <a:t>the </a:t>
            </a:r>
            <a:r>
              <a:rPr lang="en-US" dirty="0"/>
              <a:t>positive and negative part of </a:t>
            </a:r>
            <a:r>
              <a:rPr lang="en-US" dirty="0" smtClean="0"/>
              <a:t>the confidence </a:t>
            </a:r>
            <a:r>
              <a:rPr lang="en-US" dirty="0"/>
              <a:t>values is depicted for each base classifier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Dark points </a:t>
            </a:r>
            <a:r>
              <a:rPr lang="en-US" dirty="0"/>
              <a:t>denote </a:t>
            </a:r>
            <a:r>
              <a:rPr lang="en-US" dirty="0" smtClean="0"/>
              <a:t>high confidence </a:t>
            </a:r>
            <a:r>
              <a:rPr lang="en-US" dirty="0"/>
              <a:t>of the classification.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51" y="2384409"/>
            <a:ext cx="9267800" cy="40191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4195" y="0"/>
            <a:ext cx="5614155" cy="238950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915598" y="2996952"/>
            <a:ext cx="228275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Feature vectors:</a:t>
            </a:r>
          </a:p>
          <a:p>
            <a:endParaRPr lang="en-US" dirty="0" smtClean="0"/>
          </a:p>
          <a:p>
            <a:r>
              <a:rPr lang="en-US" dirty="0" smtClean="0"/>
              <a:t>- SFA features </a:t>
            </a:r>
          </a:p>
          <a:p>
            <a:r>
              <a:rPr lang="en-US" dirty="0" smtClean="0"/>
              <a:t>- Color features (RGB)</a:t>
            </a:r>
            <a:endParaRPr lang="en-US" dirty="0"/>
          </a:p>
          <a:p>
            <a:r>
              <a:rPr lang="en-US" dirty="0" smtClean="0"/>
              <a:t>- Walsh </a:t>
            </a:r>
            <a:r>
              <a:rPr lang="en-US" dirty="0" err="1"/>
              <a:t>Hadamard</a:t>
            </a:r>
            <a:r>
              <a:rPr lang="en-US" dirty="0"/>
              <a:t> texture </a:t>
            </a:r>
            <a:r>
              <a:rPr lang="en-US" dirty="0" smtClean="0"/>
              <a:t>features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19995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SPRAY Features: Spatial Rays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9727" y="4616135"/>
            <a:ext cx="6165500" cy="1296144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Distribution of base points in metric space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The </a:t>
            </a:r>
            <a:r>
              <a:rPr lang="en-US" dirty="0"/>
              <a:t>SPRAY </a:t>
            </a:r>
            <a:r>
              <a:rPr lang="en-US" dirty="0" smtClean="0"/>
              <a:t>feature generation </a:t>
            </a:r>
            <a:r>
              <a:rPr lang="en-US" dirty="0"/>
              <a:t>procedure </a:t>
            </a:r>
            <a:r>
              <a:rPr lang="en-US" dirty="0" smtClean="0"/>
              <a:t>for </a:t>
            </a:r>
            <a:r>
              <a:rPr lang="en-US" dirty="0"/>
              <a:t>one base point </a:t>
            </a:r>
            <a:r>
              <a:rPr lang="en-US" dirty="0" smtClean="0"/>
              <a:t>(BP)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The ego SPRAY feature.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11" y="1988840"/>
            <a:ext cx="6989569" cy="22704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8640" y="930160"/>
            <a:ext cx="5112568" cy="49976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3969" y="1632042"/>
            <a:ext cx="5937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1)			2)			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36519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Truth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225" y="167333"/>
            <a:ext cx="4810125" cy="2095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631" y="2136329"/>
            <a:ext cx="10153128" cy="431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4032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6567" y="3717031"/>
            <a:ext cx="4254352" cy="2378061"/>
          </a:xfrm>
          <a:ln>
            <a:solidFill>
              <a:schemeClr val="bg2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dirty="0"/>
              <a:t>Result of the road terrain classification </a:t>
            </a:r>
            <a:r>
              <a:rPr lang="en-US" dirty="0" smtClean="0"/>
              <a:t>for the ground truth (above):</a:t>
            </a:r>
            <a:endParaRPr lang="en-US" dirty="0"/>
          </a:p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classification result for road area (</a:t>
            </a:r>
            <a:r>
              <a:rPr lang="en-US" dirty="0" smtClean="0"/>
              <a:t>middle blue). </a:t>
            </a:r>
            <a:endParaRPr lang="en-US" dirty="0"/>
          </a:p>
          <a:p>
            <a:r>
              <a:rPr lang="en-US" dirty="0" smtClean="0"/>
              <a:t>The classification result for the ego-lane (right green)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2961" y="2803274"/>
            <a:ext cx="6108973" cy="35706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127" y="0"/>
            <a:ext cx="6397005" cy="28032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51" y="1287926"/>
            <a:ext cx="4647625" cy="1977891"/>
          </a:xfrm>
          <a:prstGeom prst="rect">
            <a:avLst/>
          </a:prstGeom>
        </p:spPr>
      </p:pic>
      <p:cxnSp>
        <p:nvCxnSpPr>
          <p:cNvPr id="8" name="Straight Arrow Connector 7"/>
          <p:cNvCxnSpPr>
            <a:stCxn id="3" idx="3"/>
          </p:cNvCxnSpPr>
          <p:nvPr/>
        </p:nvCxnSpPr>
        <p:spPr>
          <a:xfrm flipV="1">
            <a:off x="4880919" y="4906061"/>
            <a:ext cx="786208" cy="1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930823" y="3140969"/>
            <a:ext cx="0" cy="576062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625104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4663" y="5517232"/>
            <a:ext cx="11389024" cy="531440"/>
          </a:xfrm>
        </p:spPr>
        <p:txBody>
          <a:bodyPr/>
          <a:lstStyle/>
          <a:p>
            <a:r>
              <a:rPr lang="en-US" dirty="0" smtClean="0"/>
              <a:t>Ego Lanes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639" y="1124744"/>
            <a:ext cx="9200470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04740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4663" y="5305278"/>
            <a:ext cx="11389024" cy="74339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(BL = Baseline)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19" y="963360"/>
            <a:ext cx="5751204" cy="42525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7876" y="404664"/>
            <a:ext cx="5904656" cy="31424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9215" y="4006228"/>
            <a:ext cx="1704975" cy="12096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1292" y="3982415"/>
            <a:ext cx="2419350" cy="628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3351" y="5333387"/>
            <a:ext cx="2047875" cy="571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52027" y="6048671"/>
            <a:ext cx="3310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Harmonic mean of precision and recall.</a:t>
            </a:r>
            <a:endParaRPr lang="en-US" sz="1400" dirty="0"/>
          </a:p>
        </p:txBody>
      </p:sp>
      <p:sp>
        <p:nvSpPr>
          <p:cNvPr id="10" name="Rectangle 9"/>
          <p:cNvSpPr/>
          <p:nvPr/>
        </p:nvSpPr>
        <p:spPr>
          <a:xfrm>
            <a:off x="1850703" y="4797152"/>
            <a:ext cx="2664296" cy="288032"/>
          </a:xfrm>
          <a:prstGeom prst="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87407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J. </a:t>
            </a:r>
            <a:r>
              <a:rPr lang="en-US" sz="1800" dirty="0" err="1"/>
              <a:t>Sattar</a:t>
            </a:r>
            <a:r>
              <a:rPr lang="en-US" sz="1800" dirty="0"/>
              <a:t>, J. Mo, </a:t>
            </a:r>
            <a:r>
              <a:rPr lang="en-US" sz="1800" dirty="0" err="1"/>
              <a:t>SafeDrive</a:t>
            </a:r>
            <a:r>
              <a:rPr lang="en-US" sz="1800" dirty="0"/>
              <a:t>: A Robust Lane Tracking System for Autonomous and Assisted Driving Under Limited Visibility. January 31, 2017 ( https://arxiv.org/abs/1701.08449 )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4663" y="4978833"/>
            <a:ext cx="11389024" cy="1179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Visual </a:t>
            </a:r>
            <a:r>
              <a:rPr lang="en-US" dirty="0"/>
              <a:t>lane tracking on several urban scenes from </a:t>
            </a:r>
            <a:r>
              <a:rPr lang="en-US" dirty="0" err="1"/>
              <a:t>YouTubeTM</a:t>
            </a:r>
            <a:r>
              <a:rPr lang="en-US" dirty="0"/>
              <a:t> </a:t>
            </a:r>
            <a:r>
              <a:rPr lang="en-US" dirty="0" smtClean="0"/>
              <a:t>videos. Snapshot </a:t>
            </a:r>
            <a:r>
              <a:rPr lang="en-US" dirty="0"/>
              <a:t>(1a) (output in (1b)): lane markers not distinct in the center, </a:t>
            </a:r>
            <a:r>
              <a:rPr lang="en-US" dirty="0" smtClean="0"/>
              <a:t>though side </a:t>
            </a:r>
            <a:r>
              <a:rPr lang="en-US" dirty="0"/>
              <a:t>markers are detectable. Snapshot (1c) (output in (1d)): lane </a:t>
            </a:r>
            <a:r>
              <a:rPr lang="en-US" dirty="0" smtClean="0"/>
              <a:t>markers mostly </a:t>
            </a:r>
            <a:r>
              <a:rPr lang="en-US" dirty="0"/>
              <a:t>washed out. Snapshot (1e) (output in (1f)): evening drive, </a:t>
            </a:r>
            <a:r>
              <a:rPr lang="en-US" dirty="0" smtClean="0"/>
              <a:t>low-light conditions </a:t>
            </a:r>
            <a:r>
              <a:rPr lang="en-US" dirty="0"/>
              <a:t>make the lane markers almost undetectable. Snapshot (1g) (</a:t>
            </a:r>
            <a:r>
              <a:rPr lang="en-US" dirty="0" smtClean="0"/>
              <a:t>output in </a:t>
            </a:r>
            <a:r>
              <a:rPr lang="en-US" dirty="0"/>
              <a:t>(1h)): snow-covered roads, no lane markers visible.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125" y="980728"/>
            <a:ext cx="994410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943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sz="2800" dirty="0" smtClean="0"/>
              <a:t>Sensors</a:t>
            </a:r>
          </a:p>
          <a:p>
            <a:r>
              <a:rPr lang="en-US" sz="2800" dirty="0"/>
              <a:t>Lane Tracking</a:t>
            </a:r>
          </a:p>
          <a:p>
            <a:r>
              <a:rPr lang="en-US" sz="2800" dirty="0" err="1" smtClean="0"/>
              <a:t>OpenCV</a:t>
            </a:r>
            <a:endParaRPr lang="en-US" sz="2800" dirty="0" smtClean="0"/>
          </a:p>
          <a:p>
            <a:r>
              <a:rPr lang="en-US" sz="2800" dirty="0" smtClean="0"/>
              <a:t>Line Tracking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1063" y="44624"/>
            <a:ext cx="7351202" cy="49059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615" y="3429000"/>
            <a:ext cx="4896544" cy="278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90035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Overview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61191" y="4077072"/>
            <a:ext cx="6310519" cy="22603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process of extracting pixels with </a:t>
            </a:r>
            <a:r>
              <a:rPr lang="en-US" dirty="0" smtClean="0"/>
              <a:t>common</a:t>
            </a:r>
            <a:r>
              <a:rPr lang="en-US" dirty="0"/>
              <a:t>" visual content.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 feature-based </a:t>
            </a:r>
            <a:r>
              <a:rPr lang="en-US" dirty="0"/>
              <a:t>matching (in red lines) are used to choose the point features, </a:t>
            </a:r>
            <a:r>
              <a:rPr lang="en-US" dirty="0" smtClean="0"/>
              <a:t>and for </a:t>
            </a:r>
            <a:r>
              <a:rPr lang="en-US" dirty="0"/>
              <a:t>each feature point, a square </a:t>
            </a:r>
            <a:r>
              <a:rPr lang="en-US" dirty="0" smtClean="0"/>
              <a:t>sub-window </a:t>
            </a:r>
            <a:r>
              <a:rPr lang="en-US" dirty="0"/>
              <a:t>is extracted from the </a:t>
            </a:r>
            <a:r>
              <a:rPr lang="en-US" dirty="0" smtClean="0"/>
              <a:t>candidate image</a:t>
            </a:r>
            <a:r>
              <a:rPr lang="en-US" dirty="0"/>
              <a:t>, centered on that feature point.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Stitching </a:t>
            </a:r>
            <a:r>
              <a:rPr lang="en-US" dirty="0"/>
              <a:t>together all these </a:t>
            </a:r>
            <a:r>
              <a:rPr lang="en-US" dirty="0" smtClean="0"/>
              <a:t>windows results </a:t>
            </a:r>
            <a:r>
              <a:rPr lang="en-US" dirty="0"/>
              <a:t>in an image with most </a:t>
            </a:r>
            <a:r>
              <a:rPr lang="en-US" dirty="0" smtClean="0"/>
              <a:t>uncommon</a:t>
            </a:r>
            <a:r>
              <a:rPr lang="en-US" dirty="0"/>
              <a:t>" visual elements removed.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11" y="1052736"/>
            <a:ext cx="5538680" cy="53732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135" y="1326155"/>
            <a:ext cx="6343581" cy="241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2247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647" y="260648"/>
            <a:ext cx="9206184" cy="2880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977" y="3284984"/>
            <a:ext cx="9253488" cy="290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8868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Image Processing using </a:t>
            </a:r>
            <a:r>
              <a:rPr lang="en-US" dirty="0" err="1" smtClean="0">
                <a:solidFill>
                  <a:schemeClr val="bg1"/>
                </a:solidFill>
              </a:rPr>
              <a:t>OpenCV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4663" y="1252836"/>
            <a:ext cx="11389024" cy="5056484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US" sz="6200" dirty="0" smtClean="0">
                <a:solidFill>
                  <a:srgbClr val="FFFF00"/>
                </a:solidFill>
              </a:rPr>
              <a:t>Core module: </a:t>
            </a:r>
            <a:r>
              <a:rPr lang="en-US" sz="4400" dirty="0" smtClean="0">
                <a:solidFill>
                  <a:schemeClr val="bg1"/>
                </a:solidFill>
              </a:rPr>
              <a:t>the </a:t>
            </a:r>
            <a:r>
              <a:rPr lang="en-US" sz="4400" dirty="0">
                <a:solidFill>
                  <a:schemeClr val="bg1"/>
                </a:solidFill>
              </a:rPr>
              <a:t>basic building blocks of this </a:t>
            </a:r>
            <a:r>
              <a:rPr lang="en-US" sz="4400" dirty="0" smtClean="0">
                <a:solidFill>
                  <a:schemeClr val="bg1"/>
                </a:solidFill>
              </a:rPr>
              <a:t>library for manipulating </a:t>
            </a:r>
            <a:r>
              <a:rPr lang="en-US" sz="4400" dirty="0">
                <a:solidFill>
                  <a:schemeClr val="bg1"/>
                </a:solidFill>
              </a:rPr>
              <a:t>the images on a pixel </a:t>
            </a:r>
            <a:r>
              <a:rPr lang="en-US" sz="4400" dirty="0" smtClean="0">
                <a:solidFill>
                  <a:schemeClr val="bg1"/>
                </a:solidFill>
              </a:rPr>
              <a:t>level.</a:t>
            </a:r>
          </a:p>
          <a:p>
            <a:pPr marL="0" indent="0">
              <a:buNone/>
            </a:pPr>
            <a:r>
              <a:rPr lang="en-US" sz="6200" dirty="0" err="1">
                <a:solidFill>
                  <a:srgbClr val="FFFF00"/>
                </a:solidFill>
              </a:rPr>
              <a:t>I</a:t>
            </a:r>
            <a:r>
              <a:rPr lang="en-US" sz="6200" dirty="0" err="1" smtClean="0">
                <a:solidFill>
                  <a:srgbClr val="FFFF00"/>
                </a:solidFill>
              </a:rPr>
              <a:t>mgproc</a:t>
            </a:r>
            <a:r>
              <a:rPr lang="en-US" sz="6200" dirty="0" smtClean="0">
                <a:solidFill>
                  <a:srgbClr val="FFFF00"/>
                </a:solidFill>
              </a:rPr>
              <a:t> module:  </a:t>
            </a:r>
            <a:r>
              <a:rPr lang="en-US" sz="4400" dirty="0" smtClean="0">
                <a:solidFill>
                  <a:schemeClr val="bg1"/>
                </a:solidFill>
              </a:rPr>
              <a:t>the </a:t>
            </a:r>
            <a:r>
              <a:rPr lang="en-US" sz="4400" dirty="0">
                <a:solidFill>
                  <a:schemeClr val="bg1"/>
                </a:solidFill>
              </a:rPr>
              <a:t>image processing (manipulation) functions inside </a:t>
            </a:r>
            <a:r>
              <a:rPr lang="en-US" sz="4400" dirty="0" err="1" smtClean="0">
                <a:solidFill>
                  <a:schemeClr val="bg1"/>
                </a:solidFill>
              </a:rPr>
              <a:t>OpenCV</a:t>
            </a:r>
            <a:r>
              <a:rPr lang="en-US" sz="4400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High </a:t>
            </a:r>
            <a:r>
              <a:rPr lang="en-US" sz="4400" dirty="0">
                <a:solidFill>
                  <a:schemeClr val="bg1"/>
                </a:solidFill>
              </a:rPr>
              <a:t>Level GUI and Media (</a:t>
            </a:r>
            <a:r>
              <a:rPr lang="en-US" sz="4400" dirty="0" err="1">
                <a:solidFill>
                  <a:schemeClr val="bg1"/>
                </a:solidFill>
              </a:rPr>
              <a:t>highgui</a:t>
            </a:r>
            <a:r>
              <a:rPr lang="en-US" sz="4400" dirty="0">
                <a:solidFill>
                  <a:schemeClr val="bg1"/>
                </a:solidFill>
              </a:rPr>
              <a:t> module</a:t>
            </a:r>
            <a:r>
              <a:rPr lang="en-US" sz="4400" dirty="0" smtClean="0">
                <a:solidFill>
                  <a:schemeClr val="bg1"/>
                </a:solidFill>
              </a:rPr>
              <a:t>)</a:t>
            </a:r>
            <a:endParaRPr lang="en-US" sz="4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Image </a:t>
            </a:r>
            <a:r>
              <a:rPr lang="en-US" sz="4400" dirty="0">
                <a:solidFill>
                  <a:schemeClr val="bg1"/>
                </a:solidFill>
              </a:rPr>
              <a:t>Input and Output (</a:t>
            </a:r>
            <a:r>
              <a:rPr lang="en-US" sz="4400" dirty="0" err="1">
                <a:solidFill>
                  <a:schemeClr val="bg1"/>
                </a:solidFill>
              </a:rPr>
              <a:t>imgcodecs</a:t>
            </a:r>
            <a:r>
              <a:rPr lang="en-US" sz="4400" dirty="0">
                <a:solidFill>
                  <a:schemeClr val="bg1"/>
                </a:solidFill>
              </a:rPr>
              <a:t> module</a:t>
            </a:r>
            <a:r>
              <a:rPr lang="en-US" sz="4400" dirty="0" smtClean="0">
                <a:solidFill>
                  <a:schemeClr val="bg1"/>
                </a:solidFill>
              </a:rPr>
              <a:t>)</a:t>
            </a:r>
            <a:endParaRPr lang="en-US" sz="4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Video </a:t>
            </a:r>
            <a:r>
              <a:rPr lang="en-US" sz="4400" dirty="0">
                <a:solidFill>
                  <a:schemeClr val="bg1"/>
                </a:solidFill>
              </a:rPr>
              <a:t>Input and Output (</a:t>
            </a:r>
            <a:r>
              <a:rPr lang="en-US" sz="4400" dirty="0" err="1">
                <a:solidFill>
                  <a:schemeClr val="bg1"/>
                </a:solidFill>
              </a:rPr>
              <a:t>videoio</a:t>
            </a:r>
            <a:r>
              <a:rPr lang="en-US" sz="4400" dirty="0">
                <a:solidFill>
                  <a:schemeClr val="bg1"/>
                </a:solidFill>
              </a:rPr>
              <a:t> module</a:t>
            </a:r>
            <a:r>
              <a:rPr lang="en-US" sz="4400" dirty="0" smtClean="0">
                <a:solidFill>
                  <a:schemeClr val="bg1"/>
                </a:solidFill>
              </a:rPr>
              <a:t>)</a:t>
            </a:r>
            <a:endParaRPr lang="en-US" sz="4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6200" dirty="0" smtClean="0">
                <a:solidFill>
                  <a:srgbClr val="FFFF00"/>
                </a:solidFill>
              </a:rPr>
              <a:t>Camera </a:t>
            </a:r>
            <a:r>
              <a:rPr lang="en-US" sz="6200" dirty="0">
                <a:solidFill>
                  <a:srgbClr val="FFFF00"/>
                </a:solidFill>
              </a:rPr>
              <a:t>calibration </a:t>
            </a:r>
            <a:r>
              <a:rPr lang="en-US" sz="4400" dirty="0">
                <a:solidFill>
                  <a:schemeClr val="bg1"/>
                </a:solidFill>
              </a:rPr>
              <a:t>and 3D reconstruction (calib3d module)</a:t>
            </a:r>
          </a:p>
          <a:p>
            <a:pPr marL="0" indent="0">
              <a:buNone/>
            </a:pPr>
            <a:r>
              <a:rPr lang="en-US" sz="6200" dirty="0" smtClean="0">
                <a:solidFill>
                  <a:srgbClr val="FFFF00"/>
                </a:solidFill>
              </a:rPr>
              <a:t>2D </a:t>
            </a:r>
            <a:r>
              <a:rPr lang="en-US" sz="6200" dirty="0">
                <a:solidFill>
                  <a:srgbClr val="FFFF00"/>
                </a:solidFill>
              </a:rPr>
              <a:t>Features framework </a:t>
            </a:r>
            <a:r>
              <a:rPr lang="en-US" sz="4400" dirty="0">
                <a:solidFill>
                  <a:schemeClr val="bg1"/>
                </a:solidFill>
              </a:rPr>
              <a:t>(feature2d module</a:t>
            </a:r>
            <a:r>
              <a:rPr lang="en-US" sz="4400" dirty="0" smtClean="0">
                <a:solidFill>
                  <a:schemeClr val="bg1"/>
                </a:solidFill>
              </a:rPr>
              <a:t>):  </a:t>
            </a:r>
            <a:r>
              <a:rPr lang="en-US" sz="4400" dirty="0">
                <a:solidFill>
                  <a:schemeClr val="bg1"/>
                </a:solidFill>
              </a:rPr>
              <a:t>feature points detectors, descriptors and matching framework found inside </a:t>
            </a:r>
            <a:r>
              <a:rPr lang="en-US" sz="4400" dirty="0" err="1">
                <a:solidFill>
                  <a:schemeClr val="bg1"/>
                </a:solidFill>
              </a:rPr>
              <a:t>OpenCV</a:t>
            </a:r>
            <a:r>
              <a:rPr lang="en-US" sz="4400" dirty="0" smtClean="0">
                <a:solidFill>
                  <a:schemeClr val="bg1"/>
                </a:solidFill>
              </a:rPr>
              <a:t>.</a:t>
            </a:r>
            <a:endParaRPr lang="en-US" sz="4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Video </a:t>
            </a:r>
            <a:r>
              <a:rPr lang="en-US" sz="4400" dirty="0">
                <a:solidFill>
                  <a:schemeClr val="bg1"/>
                </a:solidFill>
              </a:rPr>
              <a:t>analysis (video </a:t>
            </a:r>
            <a:r>
              <a:rPr lang="en-US" sz="4400" dirty="0" smtClean="0">
                <a:solidFill>
                  <a:schemeClr val="bg1"/>
                </a:solidFill>
              </a:rPr>
              <a:t>module) algorithms </a:t>
            </a:r>
            <a:r>
              <a:rPr lang="en-US" sz="4400" dirty="0">
                <a:solidFill>
                  <a:schemeClr val="bg1"/>
                </a:solidFill>
              </a:rPr>
              <a:t>usable on your video streams like motion extraction, feature tracking and foreground </a:t>
            </a:r>
            <a:r>
              <a:rPr lang="en-US" sz="4400" dirty="0" smtClean="0">
                <a:solidFill>
                  <a:schemeClr val="bg1"/>
                </a:solidFill>
              </a:rPr>
              <a:t>extractions.</a:t>
            </a:r>
          </a:p>
          <a:p>
            <a:pPr marL="0" indent="0">
              <a:buNone/>
            </a:pPr>
            <a:r>
              <a:rPr lang="en-US" sz="6200" dirty="0" smtClean="0">
                <a:solidFill>
                  <a:srgbClr val="FFFF00"/>
                </a:solidFill>
              </a:rPr>
              <a:t>Object </a:t>
            </a:r>
            <a:r>
              <a:rPr lang="en-US" sz="6200" dirty="0">
                <a:solidFill>
                  <a:srgbClr val="FFFF00"/>
                </a:solidFill>
              </a:rPr>
              <a:t>Detection </a:t>
            </a:r>
            <a:r>
              <a:rPr lang="en-US" sz="4400" dirty="0">
                <a:solidFill>
                  <a:schemeClr val="bg1"/>
                </a:solidFill>
              </a:rPr>
              <a:t>(</a:t>
            </a:r>
            <a:r>
              <a:rPr lang="en-US" sz="4400" dirty="0" err="1">
                <a:solidFill>
                  <a:schemeClr val="bg1"/>
                </a:solidFill>
              </a:rPr>
              <a:t>objdetect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smtClean="0">
                <a:solidFill>
                  <a:schemeClr val="bg1"/>
                </a:solidFill>
              </a:rPr>
              <a:t>module) face detectors, etc.</a:t>
            </a:r>
          </a:p>
          <a:p>
            <a:pPr marL="0" indent="0">
              <a:buNone/>
            </a:pPr>
            <a:r>
              <a:rPr lang="en-US" sz="6200" dirty="0" smtClean="0">
                <a:solidFill>
                  <a:srgbClr val="FFFF00"/>
                </a:solidFill>
              </a:rPr>
              <a:t>Deep </a:t>
            </a:r>
            <a:r>
              <a:rPr lang="en-US" sz="6200" dirty="0">
                <a:solidFill>
                  <a:srgbClr val="FFFF00"/>
                </a:solidFill>
              </a:rPr>
              <a:t>Neural Networks </a:t>
            </a:r>
            <a:r>
              <a:rPr lang="en-US" sz="4400" dirty="0">
                <a:solidFill>
                  <a:schemeClr val="bg1"/>
                </a:solidFill>
              </a:rPr>
              <a:t>(</a:t>
            </a:r>
            <a:r>
              <a:rPr lang="en-US" sz="4400" dirty="0" err="1">
                <a:solidFill>
                  <a:schemeClr val="bg1"/>
                </a:solidFill>
              </a:rPr>
              <a:t>dnn</a:t>
            </a:r>
            <a:r>
              <a:rPr lang="en-US" sz="4400" dirty="0">
                <a:solidFill>
                  <a:schemeClr val="bg1"/>
                </a:solidFill>
              </a:rPr>
              <a:t> module</a:t>
            </a:r>
            <a:r>
              <a:rPr lang="en-US" sz="4400" dirty="0" smtClean="0">
                <a:solidFill>
                  <a:schemeClr val="bg1"/>
                </a:solidFill>
              </a:rPr>
              <a:t>)</a:t>
            </a:r>
            <a:endParaRPr lang="en-US" sz="4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6200" dirty="0" smtClean="0">
                <a:solidFill>
                  <a:srgbClr val="FFFF00"/>
                </a:solidFill>
              </a:rPr>
              <a:t>Machine </a:t>
            </a:r>
            <a:r>
              <a:rPr lang="en-US" sz="6200" dirty="0">
                <a:solidFill>
                  <a:srgbClr val="FFFF00"/>
                </a:solidFill>
              </a:rPr>
              <a:t>Learning </a:t>
            </a:r>
            <a:r>
              <a:rPr lang="en-US" sz="4300" dirty="0">
                <a:solidFill>
                  <a:schemeClr val="bg1"/>
                </a:solidFill>
              </a:rPr>
              <a:t>(ml </a:t>
            </a:r>
            <a:r>
              <a:rPr lang="en-US" sz="4300" dirty="0" smtClean="0">
                <a:solidFill>
                  <a:schemeClr val="bg1"/>
                </a:solidFill>
              </a:rPr>
              <a:t>module) </a:t>
            </a:r>
            <a:r>
              <a:rPr lang="en-US" sz="4400" dirty="0" smtClean="0">
                <a:solidFill>
                  <a:schemeClr val="bg1"/>
                </a:solidFill>
              </a:rPr>
              <a:t>machine </a:t>
            </a:r>
            <a:r>
              <a:rPr lang="en-US" sz="4400" dirty="0">
                <a:solidFill>
                  <a:schemeClr val="bg1"/>
                </a:solidFill>
              </a:rPr>
              <a:t>learning classes for statistical classification, regression and clustering of </a:t>
            </a:r>
            <a:r>
              <a:rPr lang="en-US" sz="4400" dirty="0" smtClean="0">
                <a:solidFill>
                  <a:schemeClr val="bg1"/>
                </a:solidFill>
              </a:rPr>
              <a:t>data.</a:t>
            </a:r>
          </a:p>
          <a:p>
            <a:pPr marL="0" indent="0"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Graph </a:t>
            </a:r>
            <a:r>
              <a:rPr lang="en-US" sz="4400" dirty="0">
                <a:solidFill>
                  <a:schemeClr val="bg1"/>
                </a:solidFill>
              </a:rPr>
              <a:t>API (</a:t>
            </a:r>
            <a:r>
              <a:rPr lang="en-US" sz="4400" dirty="0" err="1">
                <a:solidFill>
                  <a:schemeClr val="bg1"/>
                </a:solidFill>
              </a:rPr>
              <a:t>gapi</a:t>
            </a:r>
            <a:r>
              <a:rPr lang="en-US" sz="4400" dirty="0">
                <a:solidFill>
                  <a:schemeClr val="bg1"/>
                </a:solidFill>
              </a:rPr>
              <a:t> module</a:t>
            </a:r>
            <a:r>
              <a:rPr lang="en-US" sz="4400" dirty="0" smtClean="0">
                <a:solidFill>
                  <a:schemeClr val="bg1"/>
                </a:solidFill>
              </a:rPr>
              <a:t>)</a:t>
            </a:r>
            <a:endParaRPr lang="en-US" sz="4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Computational </a:t>
            </a:r>
            <a:r>
              <a:rPr lang="en-US" sz="4400" dirty="0">
                <a:solidFill>
                  <a:schemeClr val="bg1"/>
                </a:solidFill>
              </a:rPr>
              <a:t>photography (photo </a:t>
            </a:r>
            <a:r>
              <a:rPr lang="en-US" sz="4400" dirty="0" smtClean="0">
                <a:solidFill>
                  <a:schemeClr val="bg1"/>
                </a:solidFill>
              </a:rPr>
              <a:t>module) for </a:t>
            </a:r>
            <a:r>
              <a:rPr lang="en-US" sz="4400" dirty="0">
                <a:solidFill>
                  <a:schemeClr val="bg1"/>
                </a:solidFill>
              </a:rPr>
              <a:t>advanced photo </a:t>
            </a:r>
            <a:r>
              <a:rPr lang="en-US" sz="4400" dirty="0" smtClean="0">
                <a:solidFill>
                  <a:schemeClr val="bg1"/>
                </a:solidFill>
              </a:rPr>
              <a:t>processing.</a:t>
            </a:r>
          </a:p>
          <a:p>
            <a:pPr marL="0" indent="0"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Images </a:t>
            </a:r>
            <a:r>
              <a:rPr lang="en-US" sz="4400" dirty="0">
                <a:solidFill>
                  <a:schemeClr val="bg1"/>
                </a:solidFill>
              </a:rPr>
              <a:t>stitching (stitching </a:t>
            </a:r>
            <a:r>
              <a:rPr lang="en-US" sz="4400" dirty="0" smtClean="0">
                <a:solidFill>
                  <a:schemeClr val="bg1"/>
                </a:solidFill>
              </a:rPr>
              <a:t>module) create photo </a:t>
            </a:r>
            <a:r>
              <a:rPr lang="en-US" sz="4400" dirty="0">
                <a:solidFill>
                  <a:schemeClr val="bg1"/>
                </a:solidFill>
              </a:rPr>
              <a:t>panoramas and more with </a:t>
            </a:r>
            <a:r>
              <a:rPr lang="en-US" sz="4400" dirty="0" err="1">
                <a:solidFill>
                  <a:schemeClr val="bg1"/>
                </a:solidFill>
              </a:rPr>
              <a:t>OpenCV</a:t>
            </a:r>
            <a:r>
              <a:rPr lang="en-US" sz="4400" dirty="0">
                <a:solidFill>
                  <a:schemeClr val="bg1"/>
                </a:solidFill>
              </a:rPr>
              <a:t> stitching </a:t>
            </a:r>
            <a:r>
              <a:rPr lang="en-US" sz="4400" dirty="0" smtClean="0">
                <a:solidFill>
                  <a:schemeClr val="bg1"/>
                </a:solidFill>
              </a:rPr>
              <a:t>pipeline.</a:t>
            </a:r>
          </a:p>
          <a:p>
            <a:pPr marL="0" indent="0"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GPU-Accelerated </a:t>
            </a:r>
            <a:r>
              <a:rPr lang="en-US" sz="4400" dirty="0">
                <a:solidFill>
                  <a:schemeClr val="bg1"/>
                </a:solidFill>
              </a:rPr>
              <a:t>Computer Vision (</a:t>
            </a:r>
            <a:r>
              <a:rPr lang="en-US" sz="4400" dirty="0" err="1">
                <a:solidFill>
                  <a:schemeClr val="bg1"/>
                </a:solidFill>
              </a:rPr>
              <a:t>cuda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smtClean="0">
                <a:solidFill>
                  <a:schemeClr val="bg1"/>
                </a:solidFill>
              </a:rPr>
              <a:t>module);  </a:t>
            </a:r>
            <a:r>
              <a:rPr lang="en-US" sz="4400" dirty="0" err="1" smtClean="0">
                <a:solidFill>
                  <a:schemeClr val="bg1"/>
                </a:solidFill>
              </a:rPr>
              <a:t>OpenCV</a:t>
            </a:r>
            <a:r>
              <a:rPr lang="en-US" sz="4400" dirty="0" smtClean="0">
                <a:solidFill>
                  <a:schemeClr val="bg1"/>
                </a:solidFill>
              </a:rPr>
              <a:t> iOS: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3631" y="188640"/>
            <a:ext cx="1758677" cy="212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25220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Lane Tracking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4663" y="1031082"/>
            <a:ext cx="7854752" cy="479583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Some example project for detecting road features using </a:t>
            </a:r>
            <a:r>
              <a:rPr lang="en-US" dirty="0" err="1" smtClean="0"/>
              <a:t>OpenCV</a:t>
            </a:r>
            <a:r>
              <a:rPr lang="en-US" dirty="0" smtClean="0"/>
              <a:t>: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4"/>
              </a:rPr>
              <a:t>https://navoshta.com/detecting-road-features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by </a:t>
            </a:r>
            <a:r>
              <a:rPr lang="en-US" dirty="0"/>
              <a:t>Alex </a:t>
            </a:r>
            <a:r>
              <a:rPr lang="en-US" dirty="0" err="1" smtClean="0"/>
              <a:t>Staravoitau</a:t>
            </a:r>
            <a:endParaRPr lang="en-US" dirty="0"/>
          </a:p>
        </p:txBody>
      </p:sp>
      <p:pic>
        <p:nvPicPr>
          <p:cNvPr id="5" name="project_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8735" y="1916832"/>
            <a:ext cx="7608168" cy="427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7257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Processing Pipeline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4663" y="1268760"/>
            <a:ext cx="11389024" cy="50405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Camera calibration</a:t>
            </a:r>
            <a:endParaRPr lang="en-US" b="1" dirty="0"/>
          </a:p>
          <a:p>
            <a:r>
              <a:rPr lang="en-US" dirty="0" smtClean="0"/>
              <a:t>Each camera gives image distortions</a:t>
            </a:r>
            <a:r>
              <a:rPr lang="en-US" dirty="0"/>
              <a:t>, </a:t>
            </a:r>
            <a:r>
              <a:rPr lang="en-US" dirty="0" smtClean="0"/>
              <a:t>these can be rectified using  information from a camera calibration. </a:t>
            </a:r>
            <a:r>
              <a:rPr lang="en-US" dirty="0" err="1" smtClean="0"/>
              <a:t>OpenCV</a:t>
            </a:r>
            <a:r>
              <a:rPr lang="en-US" dirty="0" smtClean="0"/>
              <a:t> has functionality to calibrate and correct camera images. Calibration is done using </a:t>
            </a:r>
            <a:r>
              <a:rPr lang="en-US" dirty="0"/>
              <a:t>chessboard </a:t>
            </a:r>
            <a:r>
              <a:rPr lang="en-US" dirty="0" smtClean="0"/>
              <a:t>images.</a:t>
            </a:r>
            <a:endParaRPr lang="en-US" dirty="0"/>
          </a:p>
          <a:p>
            <a:pPr marL="0" indent="0">
              <a:buNone/>
            </a:pPr>
            <a:r>
              <a:rPr lang="en-US" b="1" dirty="0" smtClean="0"/>
              <a:t>Edge detection</a:t>
            </a:r>
          </a:p>
          <a:p>
            <a:r>
              <a:rPr lang="en-US" dirty="0" err="1" smtClean="0"/>
              <a:t>OpenCV</a:t>
            </a:r>
            <a:r>
              <a:rPr lang="en-US" dirty="0" smtClean="0"/>
              <a:t> has many different edge detectors using gradient </a:t>
            </a:r>
            <a:r>
              <a:rPr lang="en-US" dirty="0"/>
              <a:t>and color </a:t>
            </a:r>
            <a:r>
              <a:rPr lang="en-US" dirty="0" smtClean="0"/>
              <a:t>information. These edges can be used for the detection of structures such as lines etc. </a:t>
            </a:r>
          </a:p>
          <a:p>
            <a:pPr marL="0" indent="0">
              <a:buNone/>
            </a:pPr>
            <a:r>
              <a:rPr lang="en-US" b="1" dirty="0" smtClean="0"/>
              <a:t>Perspective transformation</a:t>
            </a:r>
          </a:p>
          <a:p>
            <a:r>
              <a:rPr lang="en-US" dirty="0" smtClean="0"/>
              <a:t>A perspective </a:t>
            </a:r>
            <a:r>
              <a:rPr lang="en-US" dirty="0"/>
              <a:t>transformation, </a:t>
            </a:r>
            <a:r>
              <a:rPr lang="en-US" dirty="0" smtClean="0"/>
              <a:t>can be used to obtain an overview of </a:t>
            </a:r>
            <a:r>
              <a:rPr lang="en-US" dirty="0"/>
              <a:t>the road ahead of the vehicle</a:t>
            </a:r>
            <a:r>
              <a:rPr lang="en-US" dirty="0" smtClean="0"/>
              <a:t>.</a:t>
            </a:r>
            <a:r>
              <a:rPr lang="en-US" dirty="0"/>
              <a:t> </a:t>
            </a:r>
            <a:r>
              <a:rPr lang="en-US" dirty="0" smtClean="0"/>
              <a:t>This can make the problem of </a:t>
            </a:r>
            <a:r>
              <a:rPr lang="en-US" dirty="0"/>
              <a:t>lane boundaries extraction </a:t>
            </a:r>
            <a:r>
              <a:rPr lang="en-US" dirty="0" smtClean="0"/>
              <a:t>easier.</a:t>
            </a:r>
            <a:endParaRPr lang="en-US" dirty="0"/>
          </a:p>
          <a:p>
            <a:pPr marL="0" indent="0">
              <a:buNone/>
            </a:pPr>
            <a:r>
              <a:rPr lang="en-US" b="1" dirty="0" smtClean="0"/>
              <a:t>Fitting </a:t>
            </a:r>
            <a:r>
              <a:rPr lang="en-US" b="1" dirty="0"/>
              <a:t>boundary </a:t>
            </a:r>
            <a:r>
              <a:rPr lang="en-US" b="1" dirty="0" smtClean="0"/>
              <a:t>lines</a:t>
            </a:r>
          </a:p>
          <a:p>
            <a:r>
              <a:rPr lang="en-US" dirty="0" smtClean="0"/>
              <a:t>The resulting frame </a:t>
            </a:r>
            <a:r>
              <a:rPr lang="en-US" dirty="0"/>
              <a:t>pixels </a:t>
            </a:r>
            <a:r>
              <a:rPr lang="en-US" dirty="0" smtClean="0"/>
              <a:t>are determined that may belong </a:t>
            </a:r>
            <a:r>
              <a:rPr lang="en-US" dirty="0"/>
              <a:t>to lane </a:t>
            </a:r>
            <a:r>
              <a:rPr lang="en-US" dirty="0" smtClean="0"/>
              <a:t>boundaries.</a:t>
            </a:r>
          </a:p>
          <a:p>
            <a:r>
              <a:rPr lang="en-US" dirty="0" smtClean="0"/>
              <a:t>These are then used to approximate lines, road </a:t>
            </a:r>
            <a:r>
              <a:rPr lang="en-US" dirty="0"/>
              <a:t>properties and vehicle position. </a:t>
            </a:r>
          </a:p>
          <a:p>
            <a:r>
              <a:rPr lang="en-US" dirty="0" smtClean="0"/>
              <a:t>Furthermore a </a:t>
            </a:r>
            <a:r>
              <a:rPr lang="en-US" dirty="0"/>
              <a:t>rough estimate on road curvature and vehicle position within the lane </a:t>
            </a:r>
            <a:r>
              <a:rPr lang="en-US" dirty="0" smtClean="0"/>
              <a:t>is determined using </a:t>
            </a:r>
            <a:r>
              <a:rPr lang="en-US" dirty="0"/>
              <a:t>known road dimensions.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15430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Processing Pipeline: Camera Calibration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4663" y="4869160"/>
            <a:ext cx="11389024" cy="1179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… cv2.findChessboardCorners(image</a:t>
            </a:r>
            <a:r>
              <a:rPr lang="en-US" dirty="0"/>
              <a:t>, (9, 6), None</a:t>
            </a:r>
            <a:r>
              <a:rPr lang="en-US" dirty="0" smtClean="0"/>
              <a:t>) 			// Inner corners 9x6</a:t>
            </a:r>
          </a:p>
          <a:p>
            <a:pPr marL="0" indent="0">
              <a:buNone/>
            </a:pPr>
            <a:r>
              <a:rPr lang="en-US" dirty="0" smtClean="0"/>
              <a:t>… cv2.calibrateCamera( </a:t>
            </a:r>
            <a:r>
              <a:rPr lang="en-US" dirty="0" err="1" smtClean="0"/>
              <a:t>pattern_points</a:t>
            </a:r>
            <a:r>
              <a:rPr lang="en-US" dirty="0"/>
              <a:t>, </a:t>
            </a:r>
            <a:r>
              <a:rPr lang="en-US" dirty="0" err="1"/>
              <a:t>image_points</a:t>
            </a:r>
            <a:r>
              <a:rPr lang="en-US" dirty="0"/>
              <a:t>, (</a:t>
            </a:r>
            <a:r>
              <a:rPr lang="en-US" dirty="0" err="1"/>
              <a:t>image.shape</a:t>
            </a:r>
            <a:r>
              <a:rPr lang="en-US" dirty="0"/>
              <a:t>[1], </a:t>
            </a:r>
            <a:r>
              <a:rPr lang="en-US" dirty="0" err="1"/>
              <a:t>image.shape</a:t>
            </a:r>
            <a:r>
              <a:rPr lang="en-US" dirty="0"/>
              <a:t>[0]), None, </a:t>
            </a:r>
            <a:r>
              <a:rPr lang="en-US" dirty="0" smtClean="0"/>
              <a:t>None)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corrected_image</a:t>
            </a:r>
            <a:r>
              <a:rPr lang="en-US" dirty="0"/>
              <a:t> = cv2.undistort(image, </a:t>
            </a:r>
            <a:r>
              <a:rPr lang="en-US" dirty="0" err="1"/>
              <a:t>self.camera_matrix</a:t>
            </a:r>
            <a:r>
              <a:rPr lang="en-US" dirty="0"/>
              <a:t>, </a:t>
            </a:r>
            <a:r>
              <a:rPr lang="en-US" dirty="0" err="1"/>
              <a:t>self.dist_coefficients</a:t>
            </a:r>
            <a:r>
              <a:rPr lang="en-US" dirty="0"/>
              <a:t>, None, </a:t>
            </a:r>
            <a:r>
              <a:rPr lang="en-US" dirty="0" err="1"/>
              <a:t>self.camera_matrix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647" y="1340768"/>
            <a:ext cx="9258925" cy="286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0232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Processing Pipeline: Edge Detection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4663" y="4653136"/>
            <a:ext cx="11389024" cy="16561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Gradient Absolute Values, Ranges within certain magnitudes, Gradient Directions</a:t>
            </a:r>
          </a:p>
          <a:p>
            <a:r>
              <a:rPr lang="en-US" dirty="0" smtClean="0"/>
              <a:t>Sobel Operator (using a convolutional Kernel)</a:t>
            </a:r>
          </a:p>
          <a:p>
            <a:pPr marL="0" indent="0">
              <a:buNone/>
            </a:pPr>
            <a:r>
              <a:rPr lang="en-US" dirty="0" smtClean="0"/>
              <a:t>Color Ranges </a:t>
            </a:r>
          </a:p>
          <a:p>
            <a:r>
              <a:rPr lang="en-US" dirty="0" smtClean="0"/>
              <a:t>HLS </a:t>
            </a:r>
            <a:r>
              <a:rPr lang="en-US" dirty="0"/>
              <a:t>Color </a:t>
            </a:r>
            <a:r>
              <a:rPr lang="en-US" dirty="0" smtClean="0"/>
              <a:t>Space: Hue, Saturation, and Level (for road detection, etc.)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506" y="1237890"/>
            <a:ext cx="9343337" cy="323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244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663" y="404664"/>
            <a:ext cx="11599168" cy="432048"/>
          </a:xfrm>
        </p:spPr>
        <p:txBody>
          <a:bodyPr/>
          <a:lstStyle/>
          <a:p>
            <a:r>
              <a:rPr lang="en-US" sz="3600" dirty="0" smtClean="0"/>
              <a:t>Processing Pipeline: Perspective Transformation</a:t>
            </a:r>
            <a:endParaRPr lang="en-US" sz="360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4663" y="4653136"/>
            <a:ext cx="11389024" cy="16561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smtClean="0"/>
              <a:t>…. </a:t>
            </a:r>
            <a:r>
              <a:rPr lang="fr-FR" dirty="0" err="1" smtClean="0"/>
              <a:t>transform_matrix</a:t>
            </a:r>
            <a:r>
              <a:rPr lang="fr-FR" dirty="0" smtClean="0"/>
              <a:t> </a:t>
            </a:r>
            <a:r>
              <a:rPr lang="fr-FR" dirty="0"/>
              <a:t>= cv2.getPerspectiveTransform(source, destination)</a:t>
            </a:r>
          </a:p>
          <a:p>
            <a:pPr marL="0" indent="0">
              <a:buNone/>
            </a:pPr>
            <a:r>
              <a:rPr lang="fr-FR" dirty="0" smtClean="0"/>
              <a:t>…. image </a:t>
            </a:r>
            <a:r>
              <a:rPr lang="fr-FR" dirty="0"/>
              <a:t>= cv2.warpPerspective(image, </a:t>
            </a:r>
            <a:r>
              <a:rPr lang="fr-FR" dirty="0" err="1"/>
              <a:t>transform_matrix</a:t>
            </a:r>
            <a:r>
              <a:rPr lang="fr-FR" dirty="0"/>
              <a:t>, (w, h))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474" y="1143381"/>
            <a:ext cx="9553545" cy="322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884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663" y="404664"/>
            <a:ext cx="11599168" cy="432048"/>
          </a:xfrm>
        </p:spPr>
        <p:txBody>
          <a:bodyPr/>
          <a:lstStyle/>
          <a:p>
            <a:r>
              <a:rPr lang="en-US" sz="3600" dirty="0" smtClean="0"/>
              <a:t>Processing Pipeline: Perspective Transformation</a:t>
            </a:r>
            <a:endParaRPr lang="en-US" sz="360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4663" y="4653136"/>
            <a:ext cx="11389024" cy="16561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Left: 	The </a:t>
            </a:r>
            <a:r>
              <a:rPr lang="en-US" i="1" dirty="0"/>
              <a:t>original</a:t>
            </a:r>
            <a:r>
              <a:rPr lang="en-US" dirty="0"/>
              <a:t> image after </a:t>
            </a:r>
            <a:r>
              <a:rPr lang="en-US" dirty="0" smtClean="0"/>
              <a:t>the </a:t>
            </a:r>
            <a:r>
              <a:rPr lang="en-US" dirty="0"/>
              <a:t>camera calibration and perspective transform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Right: 	After edge detection with edges </a:t>
            </a:r>
            <a:r>
              <a:rPr lang="en-US" dirty="0"/>
              <a:t>highlighted in </a:t>
            </a:r>
            <a:r>
              <a:rPr lang="en-US" b="1" dirty="0">
                <a:solidFill>
                  <a:srgbClr val="008000"/>
                </a:solidFill>
              </a:rPr>
              <a:t>green</a:t>
            </a:r>
            <a:r>
              <a:rPr lang="en-US" dirty="0"/>
              <a:t> and </a:t>
            </a:r>
            <a:r>
              <a:rPr lang="en-US" b="1" dirty="0" smtClean="0">
                <a:solidFill>
                  <a:srgbClr val="0000FF"/>
                </a:solidFill>
              </a:rPr>
              <a:t>blue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	Scanning </a:t>
            </a:r>
            <a:r>
              <a:rPr lang="en-US" dirty="0"/>
              <a:t>windows boundaries </a:t>
            </a:r>
            <a:r>
              <a:rPr lang="en-US" dirty="0" smtClean="0"/>
              <a:t>for areas with pixel that may belong to lines are highlighted </a:t>
            </a:r>
            <a:r>
              <a:rPr lang="en-US" dirty="0"/>
              <a:t>in </a:t>
            </a:r>
            <a:r>
              <a:rPr lang="en-US" b="1" dirty="0" smtClean="0">
                <a:ln>
                  <a:solidFill>
                    <a:schemeClr val="accent1"/>
                  </a:solidFill>
                </a:ln>
                <a:solidFill>
                  <a:srgbClr val="FFFF00"/>
                </a:solidFill>
              </a:rPr>
              <a:t>yellow</a:t>
            </a:r>
            <a:r>
              <a:rPr lang="en-US" dirty="0" smtClean="0"/>
              <a:t>,</a:t>
            </a:r>
          </a:p>
          <a:p>
            <a:pPr marL="0" indent="0">
              <a:buNone/>
            </a:pPr>
            <a:r>
              <a:rPr lang="en-US" dirty="0" smtClean="0"/>
              <a:t>	A </a:t>
            </a:r>
            <a:r>
              <a:rPr lang="en-US" dirty="0"/>
              <a:t>second order polynomial approximation of </a:t>
            </a:r>
            <a:r>
              <a:rPr lang="en-US" dirty="0" smtClean="0"/>
              <a:t>the collected </a:t>
            </a:r>
            <a:r>
              <a:rPr lang="en-US" dirty="0"/>
              <a:t>points in </a:t>
            </a:r>
            <a:r>
              <a:rPr lang="en-US" b="1" dirty="0">
                <a:solidFill>
                  <a:srgbClr val="FF0000"/>
                </a:solidFill>
              </a:rPr>
              <a:t>red</a:t>
            </a:r>
            <a:r>
              <a:rPr lang="en-US" dirty="0"/>
              <a:t>.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471" y="1202065"/>
            <a:ext cx="10021551" cy="345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7936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Lane and Vehicle Tracking</a:t>
            </a:r>
            <a:endParaRPr lang="en-US" dirty="0"/>
          </a:p>
        </p:txBody>
      </p:sp>
      <p:pic>
        <p:nvPicPr>
          <p:cNvPr id="4" name="project_video_annotated_vehic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4679" y="1052736"/>
            <a:ext cx="9336360" cy="525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7756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9776" y="114198"/>
            <a:ext cx="6376083" cy="3191366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0543" y="1062712"/>
            <a:ext cx="7926761" cy="4795836"/>
          </a:xfrm>
        </p:spPr>
        <p:txBody>
          <a:bodyPr/>
          <a:lstStyle/>
          <a:p>
            <a:r>
              <a:rPr lang="en-US" dirty="0" smtClean="0"/>
              <a:t>Bumper switches</a:t>
            </a:r>
          </a:p>
          <a:p>
            <a:r>
              <a:rPr lang="en-US" dirty="0" smtClean="0"/>
              <a:t>Acceleration, Orientation, Magnetic</a:t>
            </a:r>
          </a:p>
          <a:p>
            <a:r>
              <a:rPr lang="en-US" b="1" dirty="0" smtClean="0"/>
              <a:t>IR/Visible Light</a:t>
            </a:r>
          </a:p>
          <a:p>
            <a:r>
              <a:rPr lang="en-US" b="1" dirty="0" smtClean="0"/>
              <a:t>Pressure</a:t>
            </a:r>
            <a:r>
              <a:rPr lang="en-US" dirty="0" smtClean="0"/>
              <a:t>, Force</a:t>
            </a:r>
          </a:p>
          <a:p>
            <a:r>
              <a:rPr lang="en-US" b="1" dirty="0" smtClean="0"/>
              <a:t>Ultrasonic, </a:t>
            </a:r>
            <a:r>
              <a:rPr lang="en-US" b="1" dirty="0" err="1" smtClean="0"/>
              <a:t>Lidar</a:t>
            </a:r>
            <a:r>
              <a:rPr lang="en-US" dirty="0" smtClean="0"/>
              <a:t>, Radar</a:t>
            </a:r>
          </a:p>
          <a:p>
            <a:r>
              <a:rPr lang="en-US" b="1" dirty="0" smtClean="0"/>
              <a:t>Camera’s</a:t>
            </a:r>
            <a:r>
              <a:rPr lang="en-US" dirty="0" smtClean="0"/>
              <a:t>, stereo camera’s</a:t>
            </a:r>
          </a:p>
          <a:p>
            <a:r>
              <a:rPr lang="en-US" b="1" dirty="0" smtClean="0"/>
              <a:t>Structured Light Camera’s</a:t>
            </a:r>
          </a:p>
        </p:txBody>
      </p:sp>
      <p:pic>
        <p:nvPicPr>
          <p:cNvPr id="5" name="Media Placeholder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135" y="1052736"/>
            <a:ext cx="3002859" cy="21948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607" y="3933056"/>
            <a:ext cx="4309150" cy="24255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3501" y="3429000"/>
            <a:ext cx="5688632" cy="3001574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2738" y="208412"/>
            <a:ext cx="5904656" cy="820971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9144" algn="ctr">
              <a:defRPr/>
            </a:pPr>
            <a:r>
              <a:rPr lang="en-US" sz="3600" cap="all" dirty="0" smtClean="0">
                <a:solidFill>
                  <a:srgbClr val="0C2577">
                    <a:lumMod val="75000"/>
                  </a:srgbClr>
                </a:solidFill>
                <a:effectLst>
                  <a:reflection blurRad="12700" stA="34000" endA="740" endPos="53000" dir="5400000" sy="-100000" algn="bl" rotWithShape="0"/>
                </a:effectLst>
              </a:rPr>
              <a:t>Robotics Sensors</a:t>
            </a:r>
            <a:endParaRPr lang="en-US" sz="3600" cap="all" dirty="0">
              <a:solidFill>
                <a:srgbClr val="0C2577">
                  <a:lumMod val="75000"/>
                </a:srgbClr>
              </a:solidFill>
              <a:effectLst>
                <a:reflection blurRad="12700" stA="34000" endA="740" endPos="53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97904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remarks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4663" y="1252836"/>
            <a:ext cx="11389024" cy="116805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Alex </a:t>
            </a:r>
            <a:r>
              <a:rPr lang="en-US" dirty="0" err="1" smtClean="0"/>
              <a:t>Staravoitau</a:t>
            </a:r>
            <a:r>
              <a:rPr lang="en-US" dirty="0" smtClean="0"/>
              <a:t>: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“This </a:t>
            </a:r>
            <a:r>
              <a:rPr lang="en-US" dirty="0"/>
              <a:t>clearly is a very naive way of detecting and tracking road features, and wouldn’t be used in real world application as-is, since it is likely to fail in too many scenarios</a:t>
            </a:r>
            <a:r>
              <a:rPr lang="en-US" dirty="0" smtClean="0"/>
              <a:t>: “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14599" y="2924944"/>
            <a:ext cx="102251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 Going up or down the hill.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Changing </a:t>
            </a:r>
            <a:r>
              <a:rPr lang="en-US" sz="2400" dirty="0"/>
              <a:t>weather conditions.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Worn </a:t>
            </a:r>
            <a:r>
              <a:rPr lang="en-US" sz="2400" dirty="0"/>
              <a:t>out lane markings.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Obstruction </a:t>
            </a:r>
            <a:r>
              <a:rPr lang="en-US" sz="2400" dirty="0"/>
              <a:t>by other vehicles or vehicles obstructing each other.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Vehicles </a:t>
            </a:r>
            <a:r>
              <a:rPr lang="en-US" sz="2400" dirty="0"/>
              <a:t>and vehicle positions different from those classifier was trained 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    …</a:t>
            </a:r>
          </a:p>
        </p:txBody>
      </p:sp>
    </p:spTree>
    <p:extLst>
      <p:ext uri="{BB962C8B-B14F-4D97-AF65-F5344CB8AC3E}">
        <p14:creationId xmlns:p14="http://schemas.microsoft.com/office/powerpoint/2010/main" val="215050344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2609" y="3156527"/>
            <a:ext cx="3124146" cy="18232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663" y="207845"/>
            <a:ext cx="11389024" cy="432048"/>
          </a:xfrm>
        </p:spPr>
        <p:txBody>
          <a:bodyPr/>
          <a:lstStyle/>
          <a:p>
            <a:r>
              <a:rPr lang="en-US" dirty="0" smtClean="0"/>
              <a:t>Organization and Overview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4663" y="895353"/>
            <a:ext cx="6846640" cy="5507070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/>
              <a:t>Period</a:t>
            </a:r>
            <a:r>
              <a:rPr lang="en-US" b="1" dirty="0"/>
              <a:t>: </a:t>
            </a:r>
            <a:r>
              <a:rPr lang="en-US" dirty="0" smtClean="0"/>
              <a:t>	February </a:t>
            </a:r>
            <a:r>
              <a:rPr lang="en-US" dirty="0"/>
              <a:t>4</a:t>
            </a:r>
            <a:r>
              <a:rPr lang="en-US" dirty="0" smtClean="0"/>
              <a:t>th – April 28th 2020</a:t>
            </a:r>
            <a:endParaRPr 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Time:  </a:t>
            </a:r>
            <a:r>
              <a:rPr lang="en-US" dirty="0" smtClean="0"/>
              <a:t>	Tuesday 14.15 – 16.00</a:t>
            </a:r>
            <a:endParaRPr 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Place:  </a:t>
            </a:r>
            <a:r>
              <a:rPr lang="en-US" dirty="0" smtClean="0"/>
              <a:t>	LIACS</a:t>
            </a:r>
            <a:r>
              <a:rPr lang="en-US" dirty="0"/>
              <a:t>, Room </a:t>
            </a:r>
            <a:r>
              <a:rPr lang="en-US" dirty="0" smtClean="0"/>
              <a:t>407-409 </a:t>
            </a:r>
            <a:r>
              <a:rPr lang="en-US" dirty="0"/>
              <a:t>(Workshops Room </a:t>
            </a:r>
            <a:r>
              <a:rPr lang="en-US" dirty="0" smtClean="0"/>
              <a:t>302-304)</a:t>
            </a:r>
            <a:endParaRPr 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/>
              <a:t>Lecturer: </a:t>
            </a:r>
            <a:r>
              <a:rPr lang="en-US" dirty="0" smtClean="0"/>
              <a:t>	</a:t>
            </a:r>
            <a:r>
              <a:rPr lang="en-US" dirty="0" err="1" smtClean="0"/>
              <a:t>Dr</a:t>
            </a:r>
            <a:r>
              <a:rPr lang="en-US" dirty="0" smtClean="0"/>
              <a:t> </a:t>
            </a:r>
            <a:r>
              <a:rPr lang="en-US" dirty="0"/>
              <a:t>Erwin M. Bakker ( erwin@liacs.nl 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A</a:t>
            </a:r>
            <a:r>
              <a:rPr lang="en-US" b="1" dirty="0" smtClean="0"/>
              <a:t>ssistant: </a:t>
            </a:r>
            <a:r>
              <a:rPr lang="en-US" dirty="0" smtClean="0"/>
              <a:t>	</a:t>
            </a:r>
            <a:r>
              <a:rPr lang="en-US" dirty="0" err="1" smtClean="0"/>
              <a:t>Laduona</a:t>
            </a:r>
            <a:r>
              <a:rPr lang="en-US" dirty="0" smtClean="0"/>
              <a:t> Dai</a:t>
            </a:r>
            <a:endParaRPr 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NB </a:t>
            </a:r>
            <a:r>
              <a:rPr lang="en-US" dirty="0"/>
              <a:t>E-mail your name and student number to </a:t>
            </a:r>
            <a:r>
              <a:rPr lang="en-US" dirty="0" smtClean="0">
                <a:hlinkClick r:id="rId3"/>
              </a:rPr>
              <a:t>erwin@liacs.nl</a:t>
            </a:r>
            <a:endParaRPr lang="en-US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/>
              <a:t>Schedule:</a:t>
            </a:r>
            <a:endParaRPr lang="en-US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4</a:t>
            </a:r>
            <a:r>
              <a:rPr lang="en-US" dirty="0" smtClean="0"/>
              <a:t>-2</a:t>
            </a:r>
            <a:r>
              <a:rPr lang="en-US" dirty="0"/>
              <a:t>	 Introduction and Overview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17-2</a:t>
            </a:r>
            <a:r>
              <a:rPr lang="en-US" dirty="0"/>
              <a:t>	 </a:t>
            </a:r>
            <a:r>
              <a:rPr lang="en-US" dirty="0" smtClean="0"/>
              <a:t>No class</a:t>
            </a:r>
            <a:endParaRPr 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18-2	 </a:t>
            </a:r>
            <a:r>
              <a:rPr lang="en-US" dirty="0"/>
              <a:t>Locomotion and Inverse </a:t>
            </a:r>
            <a:r>
              <a:rPr lang="en-US" dirty="0" smtClean="0"/>
              <a:t>Kinematics &amp;</a:t>
            </a:r>
            <a:endParaRPr 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 smtClean="0"/>
              <a:t>	 </a:t>
            </a:r>
            <a:r>
              <a:rPr lang="en-US" i="1" dirty="0" err="1" smtClean="0"/>
              <a:t>Yetiborg</a:t>
            </a:r>
            <a:r>
              <a:rPr lang="en-US" i="1" dirty="0" smtClean="0"/>
              <a:t> Introduction</a:t>
            </a:r>
            <a:endParaRPr lang="en-US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 smtClean="0"/>
              <a:t>25-2	 Robotics Sensors and Image Processing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 dirty="0" smtClean="0"/>
              <a:t>27-2</a:t>
            </a:r>
            <a:r>
              <a:rPr lang="en-US" i="1" dirty="0" smtClean="0"/>
              <a:t>	 </a:t>
            </a:r>
            <a:r>
              <a:rPr lang="en-US" b="1" i="1" dirty="0" err="1" smtClean="0"/>
              <a:t>Yetiborg</a:t>
            </a:r>
            <a:r>
              <a:rPr lang="en-US" b="1" i="1" dirty="0" smtClean="0"/>
              <a:t> available in Room 126a </a:t>
            </a:r>
            <a:r>
              <a:rPr lang="en-US" i="1" dirty="0" smtClean="0"/>
              <a:t>13.15 – 14.45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 dirty="0" smtClean="0"/>
              <a:t>3-3</a:t>
            </a:r>
            <a:r>
              <a:rPr lang="en-US" i="1" dirty="0" smtClean="0"/>
              <a:t>	 </a:t>
            </a:r>
            <a:r>
              <a:rPr lang="en-US" b="1" i="1" dirty="0" smtClean="0"/>
              <a:t>Project Proposals </a:t>
            </a:r>
            <a:r>
              <a:rPr lang="en-US" i="1" dirty="0" smtClean="0"/>
              <a:t>(presentation by students)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10-3</a:t>
            </a:r>
            <a:r>
              <a:rPr lang="en-US" dirty="0"/>
              <a:t>	 </a:t>
            </a:r>
            <a:r>
              <a:rPr lang="en-US" b="1" dirty="0" err="1" smtClean="0"/>
              <a:t>Yetiborg</a:t>
            </a:r>
            <a:r>
              <a:rPr lang="en-US" b="1" dirty="0" smtClean="0"/>
              <a:t> Qualification Challenge + SLAM Workshop I</a:t>
            </a:r>
            <a:endParaRPr lang="en-US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17-3</a:t>
            </a:r>
            <a:r>
              <a:rPr lang="en-US" dirty="0"/>
              <a:t>	 Robotics Image </a:t>
            </a:r>
            <a:r>
              <a:rPr lang="en-US" dirty="0" smtClean="0"/>
              <a:t>Processing and Understanding</a:t>
            </a:r>
            <a:endParaRPr 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24-3</a:t>
            </a:r>
            <a:r>
              <a:rPr lang="en-US" dirty="0"/>
              <a:t>	 </a:t>
            </a:r>
            <a:r>
              <a:rPr lang="en-US" b="1" i="1" dirty="0" err="1" smtClean="0"/>
              <a:t>Yetiborg</a:t>
            </a:r>
            <a:r>
              <a:rPr lang="en-US" b="1" i="1" dirty="0" smtClean="0"/>
              <a:t> Race</a:t>
            </a:r>
            <a:endParaRPr lang="en-US" b="1" i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31-3</a:t>
            </a:r>
            <a:r>
              <a:rPr lang="en-US" dirty="0"/>
              <a:t>	 </a:t>
            </a:r>
            <a:r>
              <a:rPr lang="en-US" b="1" dirty="0" smtClean="0"/>
              <a:t>Project Progress Report </a:t>
            </a:r>
            <a:r>
              <a:rPr lang="en-US" dirty="0" smtClean="0"/>
              <a:t>(by students)</a:t>
            </a:r>
            <a:endParaRPr 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7</a:t>
            </a:r>
            <a:r>
              <a:rPr lang="en-US" dirty="0" smtClean="0"/>
              <a:t>-4</a:t>
            </a:r>
            <a:r>
              <a:rPr lang="en-US" dirty="0"/>
              <a:t>	 </a:t>
            </a:r>
            <a:r>
              <a:rPr lang="en-US" dirty="0" smtClean="0"/>
              <a:t>Robotics Reinforcement Learning</a:t>
            </a:r>
            <a:endParaRPr 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14-4</a:t>
            </a:r>
            <a:r>
              <a:rPr lang="en-US" dirty="0"/>
              <a:t>	 </a:t>
            </a:r>
            <a:r>
              <a:rPr lang="en-US" b="1" dirty="0"/>
              <a:t>Robotics Reinforcement </a:t>
            </a:r>
            <a:r>
              <a:rPr lang="en-US" b="1" dirty="0" smtClean="0"/>
              <a:t>Learning Workshop II</a:t>
            </a:r>
            <a:endParaRPr lang="en-US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21-4 </a:t>
            </a:r>
            <a:r>
              <a:rPr lang="en-US" dirty="0"/>
              <a:t>	 </a:t>
            </a:r>
            <a:r>
              <a:rPr lang="en-US" dirty="0" smtClean="0"/>
              <a:t>TBA</a:t>
            </a:r>
            <a:endParaRPr 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28-4 </a:t>
            </a:r>
            <a:r>
              <a:rPr lang="en-US" dirty="0"/>
              <a:t>	 </a:t>
            </a:r>
            <a:r>
              <a:rPr lang="en-US" b="1" i="1" dirty="0"/>
              <a:t>Project Demos </a:t>
            </a:r>
            <a:r>
              <a:rPr lang="en-US" b="1" i="1" dirty="0" smtClean="0"/>
              <a:t>(</a:t>
            </a:r>
            <a:r>
              <a:rPr lang="en-US" i="1" dirty="0" smtClean="0"/>
              <a:t>by students)</a:t>
            </a:r>
            <a:endParaRPr lang="en-US" b="1" i="1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Website: </a:t>
            </a:r>
            <a:r>
              <a:rPr lang="en-US" dirty="0">
                <a:hlinkClick r:id="rId4"/>
              </a:rPr>
              <a:t>http://liacs.leidenuniv.nl/~bakkerem2/robotics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63469" y="4832763"/>
            <a:ext cx="57302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000000"/>
                </a:solidFill>
              </a:rPr>
              <a:t>Grading (6 ECTS): 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Presentations </a:t>
            </a:r>
            <a:r>
              <a:rPr lang="en-US" sz="1600" dirty="0">
                <a:solidFill>
                  <a:srgbClr val="000000"/>
                </a:solidFill>
              </a:rPr>
              <a:t>and Robotics Project (60% of grade). 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Class </a:t>
            </a:r>
            <a:r>
              <a:rPr lang="en-US" sz="1600" dirty="0">
                <a:solidFill>
                  <a:srgbClr val="000000"/>
                </a:solidFill>
              </a:rPr>
              <a:t>discussions, attendance, workshops and assignments (40% of grade). 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It </a:t>
            </a:r>
            <a:r>
              <a:rPr lang="en-US" sz="1600" dirty="0">
                <a:solidFill>
                  <a:srgbClr val="000000"/>
                </a:solidFill>
              </a:rPr>
              <a:t>is necessary to be at every class and to complete every workshop.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6090" y="895352"/>
            <a:ext cx="3066341" cy="24081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9438" y="116632"/>
            <a:ext cx="2709366" cy="465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472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30145" y="1052736"/>
            <a:ext cx="105131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Joel C. McCall and Mohan M. Trivedi, Video Based Lane Estimation and Tracking for Driver Assistance: Survey, System, and Evaluation. IEEE Transactions on Intelligent Transportation Systems, 2006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A. Bar Hillel, R. Lerner, D. Levi, G. </a:t>
            </a:r>
            <a:r>
              <a:rPr lang="en-US" dirty="0" err="1"/>
              <a:t>Raz</a:t>
            </a:r>
            <a:r>
              <a:rPr lang="en-US" dirty="0"/>
              <a:t>, Recent progress in road and lane detection: a survey. Machine Vision and Applications (2014) 25:727–745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J. Fritsch, T. </a:t>
            </a:r>
            <a:r>
              <a:rPr lang="en-US" dirty="0" err="1"/>
              <a:t>Kühnl</a:t>
            </a:r>
            <a:r>
              <a:rPr lang="en-US" dirty="0"/>
              <a:t>, F. </a:t>
            </a:r>
            <a:r>
              <a:rPr lang="en-US" dirty="0" err="1"/>
              <a:t>Kummert</a:t>
            </a:r>
            <a:r>
              <a:rPr lang="en-US" dirty="0"/>
              <a:t>, Monocular Road Terrain Detection by Combining Visual and Spatial Information. IEEE Transactions on Intelligent Transportation Systems, 2014.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J. </a:t>
            </a:r>
            <a:r>
              <a:rPr lang="en-US" dirty="0" err="1"/>
              <a:t>Sattar</a:t>
            </a:r>
            <a:r>
              <a:rPr lang="en-US" dirty="0"/>
              <a:t>, J. Mo, </a:t>
            </a:r>
            <a:r>
              <a:rPr lang="en-US" dirty="0" err="1"/>
              <a:t>SafeDrive</a:t>
            </a:r>
            <a:r>
              <a:rPr lang="en-US" dirty="0"/>
              <a:t>: A Robust Lane Tracking System for Autonomous and Assisted Driving Under Limited Visibility. January 31, 2017 ( https://arxiv.org/abs/1701.08449 </a:t>
            </a:r>
            <a:r>
              <a:rPr lang="en-US" dirty="0" smtClean="0"/>
              <a:t>)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https</a:t>
            </a:r>
            <a:r>
              <a:rPr lang="en-US" dirty="0"/>
              <a:t>://navoshta.com/detecting-road-features/ by Alex </a:t>
            </a:r>
            <a:r>
              <a:rPr lang="en-US" dirty="0" err="1" smtClean="0"/>
              <a:t>Staravoitau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OpenCV.org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33014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4294967295"/>
          </p:nvPr>
        </p:nvSpPr>
        <p:spPr>
          <a:xfrm>
            <a:off x="2" y="-1"/>
            <a:ext cx="12198349" cy="4521941"/>
          </a:xfrm>
        </p:spPr>
        <p:txBody>
          <a:bodyPr/>
          <a:lstStyle/>
          <a:p>
            <a:endParaRPr lang="nl-NL"/>
          </a:p>
        </p:txBody>
      </p:sp>
      <p:sp>
        <p:nvSpPr>
          <p:cNvPr id="2" name="Tijdelijke aanduiding voor tekst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Robotics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2683583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7427" y="1384877"/>
            <a:ext cx="4326359" cy="4419872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 err="1"/>
              <a:t>Primesense</a:t>
            </a:r>
            <a:r>
              <a:rPr lang="en-US" dirty="0"/>
              <a:t> based </a:t>
            </a:r>
            <a:r>
              <a:rPr lang="en-US" dirty="0" smtClean="0"/>
              <a:t>Occipital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Asus </a:t>
            </a:r>
            <a:r>
              <a:rPr lang="en-US" dirty="0"/>
              <a:t>X-</a:t>
            </a:r>
            <a:r>
              <a:rPr lang="en-US" dirty="0" err="1"/>
              <a:t>tion</a:t>
            </a:r>
            <a:r>
              <a:rPr lang="en-US" dirty="0"/>
              <a:t> Pro </a:t>
            </a:r>
            <a:r>
              <a:rPr lang="en-US" dirty="0" smtClean="0"/>
              <a:t>Live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Microsoft Kinect v1, v2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Intel RealSense F200, 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R200 (blue)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391" y="188640"/>
            <a:ext cx="3973166" cy="13466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501"/>
            <a:ext cx="5523111" cy="11565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9565" y="1478288"/>
            <a:ext cx="3747373" cy="11750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5287" y="1676093"/>
            <a:ext cx="3177121" cy="1733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1063" y="926586"/>
            <a:ext cx="4014481" cy="432048"/>
          </a:xfrm>
        </p:spPr>
        <p:txBody>
          <a:bodyPr/>
          <a:lstStyle/>
          <a:p>
            <a:r>
              <a:rPr lang="en-US" sz="3600" dirty="0" smtClean="0"/>
              <a:t>Structured Light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7894334" y="3771348"/>
            <a:ext cx="133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IR Emitter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379789" y="3838736"/>
            <a:ext cx="2028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IR Depth Camera 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7327" y="4179051"/>
            <a:ext cx="3905250" cy="21812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97638" y="4240641"/>
            <a:ext cx="2045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Mic-array (4xmic)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452891" y="5445224"/>
            <a:ext cx="1590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Color Camera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076" y="2982534"/>
            <a:ext cx="5407979" cy="317163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101134" y="6154165"/>
            <a:ext cx="35285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From: </a:t>
            </a:r>
            <a:r>
              <a:rPr lang="en-US" sz="1400" dirty="0" err="1" smtClean="0"/>
              <a:t>Anyline</a:t>
            </a:r>
            <a:r>
              <a:rPr lang="en-US" sz="1400" dirty="0" smtClean="0"/>
              <a:t> presentation by Peter </a:t>
            </a:r>
            <a:r>
              <a:rPr lang="en-US" sz="1400" dirty="0" err="1"/>
              <a:t>Sperl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917666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LIDAR Explanation</a:t>
            </a:r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44" y="1096760"/>
            <a:ext cx="5754141" cy="20654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98775" y="3043888"/>
            <a:ext cx="27799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C2577">
                    <a:lumMod val="60000"/>
                    <a:lumOff val="40000"/>
                  </a:srgbClr>
                </a:solidFill>
              </a:rPr>
              <a:t>http://www.slamtec.com/en/lidar/A3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324" y="116632"/>
            <a:ext cx="6147048" cy="30735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26758" y="2953035"/>
            <a:ext cx="6099175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solidFill>
                  <a:srgbClr val="0C2577">
                    <a:lumMod val="60000"/>
                    <a:lumOff val="40000"/>
                  </a:srgbClr>
                </a:solidFill>
              </a:rPr>
              <a:t>https://news.voyage.auto/an-introduction-to-lidar-the-key-self-driving-car-sensor-a7e405590cff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662" y="3299330"/>
            <a:ext cx="5574223" cy="29818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8369" y="6111869"/>
            <a:ext cx="4863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C2577">
                    <a:lumMod val="60000"/>
                    <a:lumOff val="40000"/>
                  </a:srgbClr>
                </a:solidFill>
              </a:rPr>
              <a:t>Texas Instruments LIDAR Pulsed Reference Design</a:t>
            </a:r>
            <a:endParaRPr lang="en-US" sz="1600" dirty="0">
              <a:solidFill>
                <a:srgbClr val="0C257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03231" y="5076455"/>
            <a:ext cx="4752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Speed of light ~ 3 x 10</a:t>
            </a:r>
            <a:r>
              <a:rPr lang="en-US" baseline="30000" dirty="0" smtClean="0">
                <a:solidFill>
                  <a:srgbClr val="000000"/>
                </a:solidFill>
              </a:rPr>
              <a:t>8</a:t>
            </a:r>
            <a:r>
              <a:rPr lang="en-US" dirty="0" smtClean="0">
                <a:solidFill>
                  <a:srgbClr val="000000"/>
                </a:solidFill>
              </a:rPr>
              <a:t> m/s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In 1 picosecond (= 10</a:t>
            </a:r>
            <a:r>
              <a:rPr lang="en-US" baseline="30000" dirty="0" smtClean="0">
                <a:solidFill>
                  <a:srgbClr val="000000"/>
                </a:solidFill>
              </a:rPr>
              <a:t>-12 </a:t>
            </a:r>
            <a:r>
              <a:rPr lang="en-US" dirty="0" smtClean="0">
                <a:solidFill>
                  <a:srgbClr val="000000"/>
                </a:solidFill>
              </a:rPr>
              <a:t>sec) light travels  ~ 3 x 10</a:t>
            </a:r>
            <a:r>
              <a:rPr lang="en-US" baseline="30000" dirty="0" smtClean="0">
                <a:solidFill>
                  <a:srgbClr val="000000"/>
                </a:solidFill>
              </a:rPr>
              <a:t>-4 </a:t>
            </a:r>
            <a:r>
              <a:rPr lang="en-US" dirty="0" smtClean="0">
                <a:solidFill>
                  <a:srgbClr val="000000"/>
                </a:solidFill>
              </a:rPr>
              <a:t>m = 0.3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During 33 picoseconds light travels ~ 1cm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47247" y="4502243"/>
            <a:ext cx="73724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rgbClr val="0C2577">
                    <a:lumMod val="60000"/>
                    <a:lumOff val="40000"/>
                  </a:srgbClr>
                </a:solidFill>
              </a:rPr>
              <a:t>Detector</a:t>
            </a:r>
            <a:endParaRPr lang="en-US" sz="1100" dirty="0">
              <a:solidFill>
                <a:srgbClr val="0C257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4" name="Isosceles Triangle 13"/>
          <p:cNvSpPr/>
          <p:nvPr/>
        </p:nvSpPr>
        <p:spPr>
          <a:xfrm rot="16200000">
            <a:off x="6879177" y="3429000"/>
            <a:ext cx="444134" cy="707994"/>
          </a:xfrm>
          <a:prstGeom prst="triangle">
            <a:avLst>
              <a:gd name="adj" fmla="val 47904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6" name="Straight Arrow Connector 15"/>
          <p:cNvCxnSpPr>
            <a:stCxn id="14" idx="3"/>
            <a:endCxn id="17" idx="1"/>
          </p:cNvCxnSpPr>
          <p:nvPr/>
        </p:nvCxnSpPr>
        <p:spPr>
          <a:xfrm>
            <a:off x="7455241" y="3792306"/>
            <a:ext cx="3252447" cy="3804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0707688" y="3476336"/>
            <a:ext cx="432048" cy="139282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9" name="Straight Arrow Connector 18"/>
          <p:cNvCxnSpPr>
            <a:stCxn id="17" idx="1"/>
            <a:endCxn id="13" idx="3"/>
          </p:cNvCxnSpPr>
          <p:nvPr/>
        </p:nvCxnSpPr>
        <p:spPr>
          <a:xfrm flipH="1">
            <a:off x="7484491" y="4172748"/>
            <a:ext cx="3223197" cy="473511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877854" y="3631513"/>
            <a:ext cx="620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C2577">
                    <a:lumMod val="60000"/>
                    <a:lumOff val="40000"/>
                  </a:srgbClr>
                </a:solidFill>
              </a:rPr>
              <a:t>Laser</a:t>
            </a:r>
            <a:endParaRPr lang="en-US" sz="1400" dirty="0">
              <a:solidFill>
                <a:srgbClr val="0C257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279086" y="3402727"/>
            <a:ext cx="1625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Time of Flight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1246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019-03-28_16-10-08_vacuum_lida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0563" y="133828"/>
            <a:ext cx="11017224" cy="617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7476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62" y="980729"/>
            <a:ext cx="4344268" cy="20882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Robotics Self Driving Cars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327" y="0"/>
            <a:ext cx="4591257" cy="21008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021" y="3138473"/>
            <a:ext cx="4464496" cy="32519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9095" y="2505497"/>
            <a:ext cx="5544616" cy="39138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224461" y="2100833"/>
            <a:ext cx="1555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Google, 2009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58200" y="1486974"/>
            <a:ext cx="2228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Google Firefly,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19916" y="6050012"/>
            <a:ext cx="1770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Waymo</a:t>
            </a:r>
            <a:r>
              <a:rPr lang="en-US" dirty="0" smtClean="0">
                <a:solidFill>
                  <a:srgbClr val="000000"/>
                </a:solidFill>
              </a:rPr>
              <a:t>, 2017 -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15199" y="5865346"/>
            <a:ext cx="2584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C2577">
                    <a:lumMod val="60000"/>
                    <a:lumOff val="40000"/>
                  </a:srgbClr>
                </a:solidFill>
              </a:rPr>
              <a:t>https://waymo.com/tech</a:t>
            </a:r>
            <a:r>
              <a:rPr lang="en-US" dirty="0">
                <a:solidFill>
                  <a:srgbClr val="00000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43487281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7eb7d687f18d1b9920e6da61b690a6528afd9b46"/>
</p:tagLst>
</file>

<file path=ppt/theme/theme1.xml><?xml version="1.0" encoding="utf-8"?>
<a:theme xmlns:a="http://schemas.openxmlformats.org/drawingml/2006/main" name="Corporate template-set Universiteit Leiden">
  <a:themeElements>
    <a:clrScheme name="Aangepast 28">
      <a:dk1>
        <a:srgbClr val="000000"/>
      </a:dk1>
      <a:lt1>
        <a:srgbClr val="FFFFFF"/>
      </a:lt1>
      <a:dk2>
        <a:srgbClr val="8592BC"/>
      </a:dk2>
      <a:lt2>
        <a:srgbClr val="0C2577"/>
      </a:lt2>
      <a:accent1>
        <a:srgbClr val="9EBA2E"/>
      </a:accent1>
      <a:accent2>
        <a:srgbClr val="5CB1EB"/>
      </a:accent2>
      <a:accent3>
        <a:srgbClr val="34A3A9"/>
      </a:accent3>
      <a:accent4>
        <a:srgbClr val="F46E32"/>
      </a:accent4>
      <a:accent5>
        <a:srgbClr val="2C712D"/>
      </a:accent5>
      <a:accent6>
        <a:srgbClr val="B02079"/>
      </a:accent6>
      <a:hlink>
        <a:srgbClr val="0033CC"/>
      </a:hlink>
      <a:folHlink>
        <a:srgbClr val="7030A0"/>
      </a:folHlink>
    </a:clrScheme>
    <a:fontScheme name="Universiteit Leiden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1923</Words>
  <Application>Microsoft Office PowerPoint</Application>
  <PresentationFormat>Custom</PresentationFormat>
  <Paragraphs>270</Paragraphs>
  <Slides>53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Calibri</vt:lpstr>
      <vt:lpstr>Georgia</vt:lpstr>
      <vt:lpstr>Arial</vt:lpstr>
      <vt:lpstr>Minion</vt:lpstr>
      <vt:lpstr>Corporate template-set Universiteit Leiden</vt:lpstr>
      <vt:lpstr>Robotics</vt:lpstr>
      <vt:lpstr>Organization and Overview</vt:lpstr>
      <vt:lpstr>PowerPoint Presentation</vt:lpstr>
      <vt:lpstr>Overview</vt:lpstr>
      <vt:lpstr>PowerPoint Presentation</vt:lpstr>
      <vt:lpstr>Structured Light</vt:lpstr>
      <vt:lpstr>LIDAR Explanation</vt:lpstr>
      <vt:lpstr>PowerPoint Presentation</vt:lpstr>
      <vt:lpstr>Robotics Self Driving Cars</vt:lpstr>
      <vt:lpstr>CES2019</vt:lpstr>
      <vt:lpstr>PowerPoint Presentation</vt:lpstr>
      <vt:lpstr>PowerPoint Presentation</vt:lpstr>
      <vt:lpstr>Adversarial Sensor Attack on LiDAR-based Perception in Autonomous Driving  by Yulong Cao et al. CCS ’19, November 11–15, 2019, London, UK.</vt:lpstr>
      <vt:lpstr>PowerPoint Presentation</vt:lpstr>
      <vt:lpstr>RaspberryPi Sensors Kit</vt:lpstr>
      <vt:lpstr>Lane Tracking</vt:lpstr>
      <vt:lpstr>Lane Tracking</vt:lpstr>
      <vt:lpstr>Lane Tracking by Day and Night</vt:lpstr>
      <vt:lpstr>General System</vt:lpstr>
      <vt:lpstr>PowerPoint Presentation</vt:lpstr>
      <vt:lpstr>Vehicle and Road Models</vt:lpstr>
      <vt:lpstr>PowerPoint Presentation</vt:lpstr>
      <vt:lpstr>PowerPoint Presentation</vt:lpstr>
      <vt:lpstr>Steerable Filters</vt:lpstr>
      <vt:lpstr>Inverse Perspective Warping and Template Matching</vt:lpstr>
      <vt:lpstr>PowerPoint Presentation</vt:lpstr>
      <vt:lpstr>Results</vt:lpstr>
      <vt:lpstr>Challenges: Occlusions and Highlights</vt:lpstr>
      <vt:lpstr>Lane Tracking</vt:lpstr>
      <vt:lpstr>Overview System</vt:lpstr>
      <vt:lpstr>Ground Truth</vt:lpstr>
      <vt:lpstr>Slow Feature Analysis (SFA)</vt:lpstr>
      <vt:lpstr>PowerPoint Presentation</vt:lpstr>
      <vt:lpstr>SPRAY Features: Spatial Rays</vt:lpstr>
      <vt:lpstr>Ground Truth</vt:lpstr>
      <vt:lpstr>Results</vt:lpstr>
      <vt:lpstr>Results</vt:lpstr>
      <vt:lpstr>Results</vt:lpstr>
      <vt:lpstr>J. Sattar, J. Mo, SafeDrive: A Robust Lane Tracking System for Autonomous and Assisted Driving Under Limited Visibility. January 31, 2017 ( https://arxiv.org/abs/1701.08449 ) </vt:lpstr>
      <vt:lpstr>System Overview</vt:lpstr>
      <vt:lpstr>PowerPoint Presentation</vt:lpstr>
      <vt:lpstr>Image Processing using OpenCV</vt:lpstr>
      <vt:lpstr>Lane Tracking</vt:lpstr>
      <vt:lpstr>Overview Processing Pipeline</vt:lpstr>
      <vt:lpstr>Processing Pipeline: Camera Calibration</vt:lpstr>
      <vt:lpstr>Processing Pipeline: Edge Detection</vt:lpstr>
      <vt:lpstr>Processing Pipeline: Perspective Transformation</vt:lpstr>
      <vt:lpstr>Processing Pipeline: Perspective Transformation</vt:lpstr>
      <vt:lpstr>Lane and Vehicle Tracking</vt:lpstr>
      <vt:lpstr>Some remarks</vt:lpstr>
      <vt:lpstr>Organization and Overview</vt:lpstr>
      <vt:lpstr>References</vt:lpstr>
      <vt:lpstr>Robotics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Robotics Lecture 01</dc:title>
  <dc:creator>EMB</dc:creator>
  <cp:lastModifiedBy>Erwin M. Bakker</cp:lastModifiedBy>
  <cp:revision>342</cp:revision>
  <dcterms:created xsi:type="dcterms:W3CDTF">2015-03-10T08:05:39Z</dcterms:created>
  <dcterms:modified xsi:type="dcterms:W3CDTF">2020-02-25T10:58:12Z</dcterms:modified>
</cp:coreProperties>
</file>