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3"/>
  </p:notesMasterIdLst>
  <p:sldIdLst>
    <p:sldId id="256" r:id="rId2"/>
    <p:sldId id="463" r:id="rId3"/>
    <p:sldId id="487" r:id="rId4"/>
    <p:sldId id="520" r:id="rId5"/>
    <p:sldId id="522" r:id="rId6"/>
    <p:sldId id="521" r:id="rId7"/>
    <p:sldId id="561" r:id="rId8"/>
    <p:sldId id="523" r:id="rId9"/>
    <p:sldId id="528" r:id="rId10"/>
    <p:sldId id="524" r:id="rId11"/>
    <p:sldId id="525" r:id="rId12"/>
    <p:sldId id="571" r:id="rId13"/>
    <p:sldId id="519" r:id="rId14"/>
    <p:sldId id="532" r:id="rId15"/>
    <p:sldId id="548" r:id="rId16"/>
    <p:sldId id="552" r:id="rId17"/>
    <p:sldId id="549" r:id="rId18"/>
    <p:sldId id="553" r:id="rId19"/>
    <p:sldId id="551" r:id="rId20"/>
    <p:sldId id="555" r:id="rId21"/>
    <p:sldId id="554" r:id="rId22"/>
    <p:sldId id="556" r:id="rId23"/>
    <p:sldId id="558" r:id="rId24"/>
    <p:sldId id="550" r:id="rId25"/>
    <p:sldId id="557" r:id="rId26"/>
    <p:sldId id="560" r:id="rId27"/>
    <p:sldId id="533" r:id="rId28"/>
    <p:sldId id="534" r:id="rId29"/>
    <p:sldId id="572" r:id="rId30"/>
    <p:sldId id="537" r:id="rId31"/>
    <p:sldId id="535" r:id="rId32"/>
    <p:sldId id="538" r:id="rId33"/>
    <p:sldId id="540" r:id="rId34"/>
    <p:sldId id="536" r:id="rId35"/>
    <p:sldId id="542" r:id="rId36"/>
    <p:sldId id="541" r:id="rId37"/>
    <p:sldId id="546" r:id="rId38"/>
    <p:sldId id="539" r:id="rId39"/>
    <p:sldId id="544" r:id="rId40"/>
    <p:sldId id="570" r:id="rId41"/>
    <p:sldId id="562" r:id="rId42"/>
    <p:sldId id="547" r:id="rId43"/>
    <p:sldId id="563" r:id="rId44"/>
    <p:sldId id="566" r:id="rId45"/>
    <p:sldId id="567" r:id="rId46"/>
    <p:sldId id="568" r:id="rId47"/>
    <p:sldId id="565" r:id="rId48"/>
    <p:sldId id="569" r:id="rId49"/>
    <p:sldId id="473" r:id="rId50"/>
    <p:sldId id="381" r:id="rId51"/>
    <p:sldId id="266" r:id="rId52"/>
  </p:sldIdLst>
  <p:sldSz cx="12198350" cy="6858000"/>
  <p:notesSz cx="6858000" cy="9144000"/>
  <p:embeddedFontLst>
    <p:embeddedFont>
      <p:font typeface="Georgia" panose="02040502050405020303" pitchFamily="18" charset="0"/>
      <p:regular r:id="rId54"/>
      <p:bold r:id="rId55"/>
      <p:italic r:id="rId56"/>
      <p:boldItalic r:id="rId57"/>
    </p:embeddedFont>
    <p:embeddedFont>
      <p:font typeface="Minion" panose="02000503070000020003" pitchFamily="2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</p:embeddedFontLst>
  <p:custDataLst>
    <p:tags r:id="rId66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8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0791" autoAdjust="0"/>
  </p:normalViewPr>
  <p:slideViewPr>
    <p:cSldViewPr>
      <p:cViewPr varScale="1">
        <p:scale>
          <a:sx n="70" d="100"/>
          <a:sy n="70" d="100"/>
        </p:scale>
        <p:origin x="492" y="72"/>
      </p:cViewPr>
      <p:guideLst>
        <p:guide orient="horz" pos="2160"/>
        <p:guide pos="3842"/>
      </p:guideLst>
    </p:cSldViewPr>
  </p:slideViewPr>
  <p:outlineViewPr>
    <p:cViewPr>
      <p:scale>
        <a:sx n="33" d="100"/>
        <a:sy n="33" d="100"/>
      </p:scale>
      <p:origin x="0" y="-46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98784-F1F2-4D71-B346-94F94D5EBAA2}" type="datetimeFigureOut">
              <a:rPr lang="nl-NL" smtClean="0"/>
              <a:t>29-3-2019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ECD43-08E5-4945-BC4F-4857758E97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.264/MPEG-4_AVC" TargetMode="External"/><Relationship Id="rId13" Type="http://schemas.openxmlformats.org/officeDocument/2006/relationships/hyperlink" Target="https://en.wikipedia.org/wiki/NMR" TargetMode="External"/><Relationship Id="rId3" Type="http://schemas.openxmlformats.org/officeDocument/2006/relationships/hyperlink" Target="https://en.wikipedia.org/wiki/Data_encryption" TargetMode="External"/><Relationship Id="rId7" Type="http://schemas.openxmlformats.org/officeDocument/2006/relationships/hyperlink" Target="https://en.wikipedia.org/wiki/JPEG_XR" TargetMode="External"/><Relationship Id="rId12" Type="http://schemas.openxmlformats.org/officeDocument/2006/relationships/hyperlink" Target="https://en.wikipedia.org/wiki/Shor's_algorithm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Algorithms" TargetMode="External"/><Relationship Id="rId11" Type="http://schemas.openxmlformats.org/officeDocument/2006/relationships/hyperlink" Target="https://en.wikipedia.org/wiki/Grover's_algorithm" TargetMode="External"/><Relationship Id="rId5" Type="http://schemas.openxmlformats.org/officeDocument/2006/relationships/hyperlink" Target="https://en.wikipedia.org/wiki/Data_compression" TargetMode="External"/><Relationship Id="rId15" Type="http://schemas.openxmlformats.org/officeDocument/2006/relationships/hyperlink" Target="https://en.wikipedia.org/wiki/Crystallography" TargetMode="External"/><Relationship Id="rId10" Type="http://schemas.openxmlformats.org/officeDocument/2006/relationships/hyperlink" Target="https://en.wikipedia.org/wiki/Sum_of_absolute_transformed_differences" TargetMode="External"/><Relationship Id="rId4" Type="http://schemas.openxmlformats.org/officeDocument/2006/relationships/hyperlink" Target="https://en.wikipedia.org/wiki/Signal_processing" TargetMode="External"/><Relationship Id="rId9" Type="http://schemas.openxmlformats.org/officeDocument/2006/relationships/hyperlink" Target="https://en.wikipedia.org/wiki/Video_compression" TargetMode="External"/><Relationship Id="rId14" Type="http://schemas.openxmlformats.org/officeDocument/2006/relationships/hyperlink" Target="https://en.wikipedia.org/wiki/Mass_spectrometry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Hadamard</a:t>
            </a:r>
            <a:r>
              <a:rPr lang="en-US" dirty="0" smtClean="0"/>
              <a:t> transform can be regarded as being built out of size-2 discrete Fourier transforms (DFTs), and is in fact equivalent to a multidimensional DFT of size 2 × 2 × ⋯ × 2 × 2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Hadamard</a:t>
            </a:r>
            <a:r>
              <a:rPr lang="en-US" dirty="0" smtClean="0"/>
              <a:t> transform is also used in </a:t>
            </a:r>
            <a:r>
              <a:rPr lang="en-US" dirty="0" smtClean="0">
                <a:hlinkClick r:id="rId3" tooltip="Data encryption"/>
              </a:rPr>
              <a:t>data encryption</a:t>
            </a:r>
            <a:r>
              <a:rPr lang="en-US" dirty="0" smtClean="0"/>
              <a:t>, as well as many </a:t>
            </a:r>
            <a:r>
              <a:rPr lang="en-US" dirty="0" smtClean="0">
                <a:hlinkClick r:id="rId4" tooltip="Signal processing"/>
              </a:rPr>
              <a:t>signal processing</a:t>
            </a:r>
            <a:r>
              <a:rPr lang="en-US" dirty="0" smtClean="0"/>
              <a:t> and </a:t>
            </a:r>
            <a:r>
              <a:rPr lang="en-US" dirty="0" smtClean="0">
                <a:hlinkClick r:id="rId5" tooltip="Data compression"/>
              </a:rPr>
              <a:t>data compression</a:t>
            </a:r>
            <a:r>
              <a:rPr lang="en-US" dirty="0" smtClean="0"/>
              <a:t> </a:t>
            </a:r>
            <a:r>
              <a:rPr lang="en-US" dirty="0" smtClean="0">
                <a:hlinkClick r:id="rId6" tooltip="Algorithms"/>
              </a:rPr>
              <a:t>algorithms</a:t>
            </a:r>
            <a:r>
              <a:rPr lang="en-US" dirty="0" smtClean="0"/>
              <a:t>, such as </a:t>
            </a:r>
            <a:r>
              <a:rPr lang="en-US" dirty="0" smtClean="0">
                <a:hlinkClick r:id="rId7" tooltip="JPEG XR"/>
              </a:rPr>
              <a:t>JPEG XR</a:t>
            </a:r>
            <a:r>
              <a:rPr lang="en-US" dirty="0" smtClean="0"/>
              <a:t> and </a:t>
            </a:r>
            <a:r>
              <a:rPr lang="en-US" dirty="0" smtClean="0">
                <a:hlinkClick r:id="rId8" tooltip="H.264/MPEG-4 AVC"/>
              </a:rPr>
              <a:t>MPEG-4 AVC</a:t>
            </a:r>
            <a:r>
              <a:rPr lang="en-US" dirty="0" smtClean="0"/>
              <a:t>. In </a:t>
            </a:r>
            <a:r>
              <a:rPr lang="en-US" dirty="0" smtClean="0">
                <a:hlinkClick r:id="rId9" tooltip="Video compression"/>
              </a:rPr>
              <a:t>video compression</a:t>
            </a:r>
            <a:r>
              <a:rPr lang="en-US" dirty="0" smtClean="0"/>
              <a:t> applications, it is usually used in the form of the </a:t>
            </a:r>
            <a:r>
              <a:rPr lang="en-US" dirty="0" smtClean="0">
                <a:hlinkClick r:id="rId10" tooltip="Sum of absolute transformed differences"/>
              </a:rPr>
              <a:t>sum of absolute transformed differences</a:t>
            </a:r>
            <a:r>
              <a:rPr lang="en-US" dirty="0" smtClean="0"/>
              <a:t>. It is also a crucial part of </a:t>
            </a:r>
            <a:r>
              <a:rPr lang="en-US" dirty="0" smtClean="0">
                <a:hlinkClick r:id="rId11" tooltip="Grover's algorithm"/>
              </a:rPr>
              <a:t>Grover's algorithm</a:t>
            </a:r>
            <a:r>
              <a:rPr lang="en-US" dirty="0" smtClean="0"/>
              <a:t> and </a:t>
            </a:r>
            <a:r>
              <a:rPr lang="en-US" dirty="0" smtClean="0">
                <a:hlinkClick r:id="rId12" tooltip="Shor's algorithm"/>
              </a:rPr>
              <a:t>Shor's algorithm</a:t>
            </a:r>
            <a:r>
              <a:rPr lang="en-US" dirty="0" smtClean="0"/>
              <a:t> in quantum computing. The </a:t>
            </a:r>
            <a:r>
              <a:rPr lang="en-US" dirty="0" err="1" smtClean="0"/>
              <a:t>Hadamard</a:t>
            </a:r>
            <a:r>
              <a:rPr lang="en-US" dirty="0" smtClean="0"/>
              <a:t> transform is also applied in experimental techniques such as </a:t>
            </a:r>
            <a:r>
              <a:rPr lang="en-US" dirty="0" smtClean="0">
                <a:hlinkClick r:id="rId13" tooltip="NMR"/>
              </a:rPr>
              <a:t>NMR</a:t>
            </a:r>
            <a:r>
              <a:rPr lang="en-US" dirty="0" smtClean="0"/>
              <a:t>, </a:t>
            </a:r>
            <a:r>
              <a:rPr lang="en-US" dirty="0" smtClean="0">
                <a:hlinkClick r:id="rId14" tooltip="Mass spectrometry"/>
              </a:rPr>
              <a:t>mass spectrometry</a:t>
            </a:r>
            <a:r>
              <a:rPr lang="en-US" dirty="0" smtClean="0"/>
              <a:t> and </a:t>
            </a:r>
            <a:r>
              <a:rPr lang="en-US" dirty="0" smtClean="0">
                <a:hlinkClick r:id="rId15" tooltip="Crystallography"/>
              </a:rPr>
              <a:t>crystallography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21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Laat plaatjes zien van oplossingen.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571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74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-1"/>
            <a:ext cx="12198349" cy="4521941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..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"/>
            <a:ext cx="12198350" cy="371933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..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11300" y="1052736"/>
            <a:ext cx="10298858" cy="1656184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 presentatie</a:t>
            </a:r>
            <a:endParaRPr lang="nl-NL" dirty="0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511301" y="3934610"/>
            <a:ext cx="5828311" cy="3937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Subtitel presentatie</a:t>
            </a:r>
            <a:endParaRPr lang="nl-NL" dirty="0"/>
          </a:p>
        </p:txBody>
      </p:sp>
      <p:pic>
        <p:nvPicPr>
          <p:cNvPr id="21" name="Picture 71" descr="Logo-UniversiteitLeiden-CMYK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6" y="4926607"/>
            <a:ext cx="26733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467328" y="3934686"/>
            <a:ext cx="4326359" cy="3941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6543376"/>
            <a:ext cx="28462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97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grafiek in te voegen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9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video in te voegen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07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"/>
            <a:ext cx="12198350" cy="452193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smtClean="0"/>
              <a:t>..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11300" y="1052736"/>
            <a:ext cx="10298858" cy="1656184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afsluiting</a:t>
            </a:r>
            <a:endParaRPr lang="nl-NL" dirty="0"/>
          </a:p>
        </p:txBody>
      </p:sp>
      <p:pic>
        <p:nvPicPr>
          <p:cNvPr id="21" name="Picture 71" descr="Logo-UniversiteitLeiden-CMYK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6" y="4926607"/>
            <a:ext cx="26733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6543376"/>
            <a:ext cx="28462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28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6846640" cy="4795836"/>
          </a:xfrm>
          <a:noFill/>
        </p:spPr>
        <p:txBody>
          <a:bodyPr vert="horz" wrap="none" lIns="0" tIns="0" rIns="0" bIns="0"/>
          <a:lstStyle>
            <a:lvl1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defRPr sz="2400">
                <a:solidFill>
                  <a:schemeClr val="bg2"/>
                </a:solidFill>
              </a:defRPr>
            </a:lvl1pPr>
            <a:lvl2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tabLst/>
              <a:defRPr sz="2400">
                <a:solidFill>
                  <a:schemeClr val="bg2"/>
                </a:solidFill>
              </a:defRPr>
            </a:lvl6pPr>
            <a:lvl7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nl-NL" dirty="0" smtClean="0"/>
              <a:t>Opsomming</a:t>
            </a:r>
          </a:p>
          <a:p>
            <a:pPr lvl="1"/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wit</a:t>
            </a:r>
          </a:p>
          <a:p>
            <a:pPr lvl="4"/>
            <a:r>
              <a:rPr lang="nl-NL" dirty="0" smtClean="0"/>
              <a:t>Kopje geel</a:t>
            </a:r>
          </a:p>
          <a:p>
            <a:pPr lvl="5"/>
            <a:r>
              <a:rPr lang="nl-NL" dirty="0" smtClean="0"/>
              <a:t>Opsomming</a:t>
            </a:r>
          </a:p>
          <a:p>
            <a:pPr lvl="6"/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wit</a:t>
            </a:r>
            <a:endParaRPr lang="nl-NL" dirty="0"/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7453634" y="1252540"/>
            <a:ext cx="4339905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1" y="0"/>
            <a:ext cx="12198353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1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68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7926761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1" y="0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8533756" y="1252540"/>
            <a:ext cx="3259784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28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5" y="1252540"/>
            <a:ext cx="5592763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74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3534273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611099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141267" y="1252540"/>
            <a:ext cx="7652271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76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664" y="1252540"/>
            <a:ext cx="11388876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82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12218777" cy="6858004"/>
            <a:chOff x="-2" y="-1"/>
            <a:chExt cx="12218777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10800000">
              <a:off x="5360772" y="3549589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6" y="1252540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615" y="1252540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6200776" y="3751625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9098615" y="3751625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34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341" y="1252538"/>
            <a:ext cx="2695072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180" y="1252538"/>
            <a:ext cx="2695072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 smtClean="0"/>
              <a:t>Klik hier om een</a:t>
            </a:r>
            <a:br>
              <a:rPr lang="nl-NL" dirty="0" smtClean="0"/>
            </a:br>
            <a:r>
              <a:rPr lang="nl-NL" dirty="0" smtClean="0"/>
              <a:t>afbeelding in te voegen</a:t>
            </a:r>
            <a:endParaRPr lang="nl-NL" dirty="0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22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11389024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662" y="1252836"/>
            <a:ext cx="11389023" cy="47958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err="1" smtClean="0"/>
              <a:t>Bullet</a:t>
            </a:r>
            <a:endParaRPr lang="nl-NL" dirty="0" smtClean="0"/>
          </a:p>
          <a:p>
            <a:pPr lvl="1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2"/>
            <a:r>
              <a:rPr lang="nl-NL" dirty="0" smtClean="0"/>
              <a:t>Leestekst</a:t>
            </a:r>
          </a:p>
          <a:p>
            <a:pPr lvl="3"/>
            <a:r>
              <a:rPr lang="nl-NL" dirty="0" smtClean="0"/>
              <a:t>Kopje donker blauw</a:t>
            </a:r>
          </a:p>
          <a:p>
            <a:pPr lvl="4"/>
            <a:r>
              <a:rPr lang="nl-NL" dirty="0" smtClean="0"/>
              <a:t>Kopje licht blauw</a:t>
            </a:r>
          </a:p>
          <a:p>
            <a:pPr lvl="5"/>
            <a:r>
              <a:rPr lang="nl-NL" dirty="0" err="1" smtClean="0"/>
              <a:t>Bullet</a:t>
            </a:r>
            <a:endParaRPr lang="nl-NL" dirty="0" smtClean="0"/>
          </a:p>
          <a:p>
            <a:pPr lvl="6"/>
            <a:r>
              <a:rPr lang="nl-NL" dirty="0" smtClean="0"/>
              <a:t>Sub-</a:t>
            </a:r>
            <a:r>
              <a:rPr lang="nl-NL" dirty="0" err="1" smtClean="0"/>
              <a:t>bullet</a:t>
            </a:r>
            <a:endParaRPr lang="nl-NL" dirty="0" smtClean="0"/>
          </a:p>
          <a:p>
            <a:pPr lvl="7"/>
            <a:r>
              <a:rPr lang="nl-NL" sz="1800" dirty="0" smtClean="0"/>
              <a:t>Leestekst</a:t>
            </a:r>
          </a:p>
          <a:p>
            <a:pPr lvl="8"/>
            <a:r>
              <a:rPr lang="nl-NL" dirty="0" smtClean="0"/>
              <a:t>Kopje donker blauw</a:t>
            </a:r>
            <a:endParaRPr lang="nl-NL" dirty="0"/>
          </a:p>
        </p:txBody>
      </p:sp>
      <p:grpSp>
        <p:nvGrpSpPr>
          <p:cNvPr id="11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7" name="Rechthoek 6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8" name="Rechthoek 7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20" name="Rechthoek 19"/>
          <p:cNvSpPr/>
          <p:nvPr userDrawn="1"/>
        </p:nvSpPr>
        <p:spPr bwMode="auto">
          <a:xfrm>
            <a:off x="0" y="6453336"/>
            <a:ext cx="1219835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nl-NL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04662" y="6453336"/>
            <a:ext cx="508726" cy="4046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nl-NL" sz="1400" b="1" smtClean="0">
                <a:solidFill>
                  <a:schemeClr val="bg1"/>
                </a:solidFill>
              </a:defRPr>
            </a:lvl1pPr>
          </a:lstStyle>
          <a:p>
            <a:fld id="{21272068-81DC-4C45-9305-5AD5E2019168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98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65" r:id="rId4"/>
    <p:sldLayoutId id="2147483661" r:id="rId5"/>
    <p:sldLayoutId id="2147483664" r:id="rId6"/>
    <p:sldLayoutId id="2147483666" r:id="rId7"/>
    <p:sldLayoutId id="2147483662" r:id="rId8"/>
    <p:sldLayoutId id="2147483663" r:id="rId9"/>
    <p:sldLayoutId id="2147483667" r:id="rId10"/>
    <p:sldLayoutId id="2147483668" r:id="rId11"/>
    <p:sldLayoutId id="2147483670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6pPr>
      <a:lvl7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trum.ieee.org/cars-that-think/transportation/self-driving/researcher-hacks-selfdriving-car-sensors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avoshta.com/detecting-road-features/" TargetMode="External"/><Relationship Id="rId2" Type="http://schemas.openxmlformats.org/officeDocument/2006/relationships/hyperlink" Target="https://arxiv.org/abs/1701.08449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rwin@liacs.n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liacs.leidenuniv.nl/~bakkerem2/robotic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3.png"/><Relationship Id="rId4" Type="http://schemas.openxmlformats.org/officeDocument/2006/relationships/hyperlink" Target="https://navoshta.com/detecting-road-features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Robotics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Erwin M. Bakker| LIACS Media Lab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 smtClean="0"/>
              <a:t>29-2 </a:t>
            </a:r>
            <a:r>
              <a:rPr lang="nl-NL" dirty="0" smtClean="0"/>
              <a:t>2019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78148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839" y="138904"/>
            <a:ext cx="5600761" cy="60851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6807" y="6224101"/>
            <a:ext cx="73448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</a:t>
            </a:r>
            <a:r>
              <a:rPr lang="en-US" sz="1100" dirty="0" smtClean="0">
                <a:hlinkClick r:id="rId3"/>
              </a:rPr>
              <a:t>spectrum.ieee.org/cars-that-think/transportation/self-driving/researcher-hacks-selfdriving-car-sensors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6963271" y="1412776"/>
            <a:ext cx="590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(2015)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541999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9" y="197924"/>
            <a:ext cx="4827872" cy="3688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91" y="3870636"/>
            <a:ext cx="4752528" cy="25381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24764" y="476672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(2017)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335" y="4480190"/>
            <a:ext cx="2851966" cy="1928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087" y="69498"/>
            <a:ext cx="6662713" cy="2231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427" y="2433748"/>
            <a:ext cx="6870923" cy="19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08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59" y="116632"/>
            <a:ext cx="11544590" cy="5772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72" y="1988840"/>
            <a:ext cx="5895282" cy="43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086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863" y="260648"/>
            <a:ext cx="8763471" cy="5845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RaspberryPi</a:t>
            </a:r>
            <a:r>
              <a:rPr lang="en-US" dirty="0" smtClean="0"/>
              <a:t> Sensors Kit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7772" y="1454063"/>
            <a:ext cx="6126559" cy="4795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GrovePi</a:t>
            </a:r>
            <a:r>
              <a:rPr lang="en-US" dirty="0"/>
              <a:t>+ </a:t>
            </a:r>
            <a:r>
              <a:rPr lang="en-US" dirty="0" smtClean="0"/>
              <a:t>Board for Raspberry Pi</a:t>
            </a:r>
          </a:p>
          <a:p>
            <a:pPr marL="0" indent="0">
              <a:buNone/>
            </a:pPr>
            <a:r>
              <a:rPr lang="en-US" dirty="0"/>
              <a:t>De ATMEGA328 microcontroller </a:t>
            </a:r>
            <a:r>
              <a:rPr lang="en-US" dirty="0" smtClean="0"/>
              <a:t>communicates with the Raspberry </a:t>
            </a:r>
            <a:r>
              <a:rPr lang="en-US" dirty="0"/>
              <a:t>Pi. </a:t>
            </a:r>
          </a:p>
          <a:p>
            <a:r>
              <a:rPr lang="en-US" dirty="0" smtClean="0"/>
              <a:t>Sound Sensor</a:t>
            </a:r>
            <a:endParaRPr lang="en-US" dirty="0"/>
          </a:p>
          <a:p>
            <a:r>
              <a:rPr lang="en-US" dirty="0" smtClean="0"/>
              <a:t>Temperature </a:t>
            </a:r>
            <a:r>
              <a:rPr lang="en-US" dirty="0"/>
              <a:t>&amp; </a:t>
            </a:r>
            <a:r>
              <a:rPr lang="en-US" dirty="0" smtClean="0"/>
              <a:t>Humidity</a:t>
            </a:r>
            <a:endParaRPr lang="en-US" dirty="0"/>
          </a:p>
          <a:p>
            <a:r>
              <a:rPr lang="en-US" dirty="0" smtClean="0"/>
              <a:t>Light Sensor</a:t>
            </a:r>
            <a:endParaRPr lang="en-US" dirty="0"/>
          </a:p>
          <a:p>
            <a:r>
              <a:rPr lang="en-US" dirty="0" smtClean="0"/>
              <a:t>Button</a:t>
            </a:r>
          </a:p>
          <a:p>
            <a:r>
              <a:rPr lang="en-US" dirty="0" err="1" smtClean="0"/>
              <a:t>UItrasonic</a:t>
            </a:r>
            <a:r>
              <a:rPr lang="en-US" dirty="0" smtClean="0"/>
              <a:t> Ranger</a:t>
            </a:r>
            <a:endParaRPr lang="en-US" dirty="0"/>
          </a:p>
          <a:p>
            <a:r>
              <a:rPr lang="en-US" dirty="0" smtClean="0"/>
              <a:t>Rotary </a:t>
            </a:r>
            <a:r>
              <a:rPr lang="en-US" dirty="0"/>
              <a:t>Angle </a:t>
            </a:r>
            <a:r>
              <a:rPr lang="en-US" dirty="0" smtClean="0"/>
              <a:t>Sensor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333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Tracking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4" y="1252836"/>
            <a:ext cx="7854752" cy="47958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Joel C. McCall and Mohan M. </a:t>
            </a:r>
            <a:r>
              <a:rPr lang="en-US" dirty="0" smtClean="0"/>
              <a:t>Trivedi, Video </a:t>
            </a:r>
            <a:r>
              <a:rPr lang="en-US" dirty="0"/>
              <a:t>Based Lane Estimation and Tracking </a:t>
            </a:r>
            <a:r>
              <a:rPr lang="en-US" dirty="0" smtClean="0"/>
              <a:t>for Driver </a:t>
            </a:r>
            <a:r>
              <a:rPr lang="en-US" dirty="0"/>
              <a:t>Assistance: Survey, System, and </a:t>
            </a:r>
            <a:r>
              <a:rPr lang="en-US" dirty="0" smtClean="0"/>
              <a:t>Evaluation. IEEE Transactions on Intelligent Transportation Systems, 2006</a:t>
            </a:r>
          </a:p>
          <a:p>
            <a:pPr marL="0" indent="0">
              <a:buNone/>
            </a:pPr>
            <a:r>
              <a:rPr lang="en-US" dirty="0" smtClean="0"/>
              <a:t>A. Bar Hillel, R. Lerner, D. Levi, G. </a:t>
            </a:r>
            <a:r>
              <a:rPr lang="en-US" dirty="0" err="1" smtClean="0"/>
              <a:t>Raz</a:t>
            </a:r>
            <a:r>
              <a:rPr lang="en-US" dirty="0" smtClean="0"/>
              <a:t>, Recent </a:t>
            </a:r>
            <a:r>
              <a:rPr lang="en-US" dirty="0"/>
              <a:t>progress in road and lane detection: a </a:t>
            </a:r>
            <a:r>
              <a:rPr lang="en-US" dirty="0" smtClean="0"/>
              <a:t>survey. Machine </a:t>
            </a:r>
            <a:r>
              <a:rPr lang="en-US" dirty="0"/>
              <a:t>Vision and Applications (2014) </a:t>
            </a:r>
            <a:r>
              <a:rPr lang="en-US" dirty="0" smtClean="0"/>
              <a:t>25:727–745</a:t>
            </a:r>
          </a:p>
          <a:p>
            <a:pPr marL="0" indent="0">
              <a:buNone/>
            </a:pPr>
            <a:r>
              <a:rPr lang="en-US" dirty="0" smtClean="0"/>
              <a:t>J. Fritsch</a:t>
            </a:r>
            <a:r>
              <a:rPr lang="en-US" i="1" dirty="0" smtClean="0"/>
              <a:t>, </a:t>
            </a:r>
            <a:r>
              <a:rPr lang="en-US" dirty="0" smtClean="0"/>
              <a:t>T. </a:t>
            </a:r>
            <a:r>
              <a:rPr lang="en-US" dirty="0" err="1" smtClean="0"/>
              <a:t>Kühnl</a:t>
            </a:r>
            <a:r>
              <a:rPr lang="en-US" dirty="0" smtClean="0"/>
              <a:t>, F. </a:t>
            </a:r>
            <a:r>
              <a:rPr lang="en-US" dirty="0" err="1"/>
              <a:t>Kummert</a:t>
            </a:r>
            <a:r>
              <a:rPr lang="en-US" dirty="0"/>
              <a:t>, </a:t>
            </a:r>
            <a:r>
              <a:rPr lang="en-US" dirty="0" smtClean="0"/>
              <a:t>Monocular </a:t>
            </a:r>
            <a:r>
              <a:rPr lang="en-US" dirty="0"/>
              <a:t>Road Terrain Detection by </a:t>
            </a:r>
            <a:r>
              <a:rPr lang="en-US" dirty="0" smtClean="0"/>
              <a:t>Combining Visual </a:t>
            </a:r>
            <a:r>
              <a:rPr lang="en-US" dirty="0"/>
              <a:t>and Spatial </a:t>
            </a:r>
            <a:r>
              <a:rPr lang="en-US" dirty="0" smtClean="0"/>
              <a:t>Information. </a:t>
            </a:r>
            <a:r>
              <a:rPr lang="en-US" dirty="0"/>
              <a:t>IEEE Transactions on Intelligent Transportation </a:t>
            </a:r>
            <a:r>
              <a:rPr lang="en-US" dirty="0" smtClean="0"/>
              <a:t>Systems, 2014.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J. </a:t>
            </a:r>
            <a:r>
              <a:rPr lang="en-US" dirty="0" err="1" smtClean="0"/>
              <a:t>Sattar</a:t>
            </a:r>
            <a:r>
              <a:rPr lang="en-US" dirty="0" smtClean="0"/>
              <a:t>, J. Mo, </a:t>
            </a:r>
            <a:r>
              <a:rPr lang="en-US" dirty="0" err="1" smtClean="0"/>
              <a:t>SafeDrive</a:t>
            </a:r>
            <a:r>
              <a:rPr lang="en-US" dirty="0"/>
              <a:t>: A Robust Lane </a:t>
            </a:r>
            <a:r>
              <a:rPr lang="en-US" dirty="0" smtClean="0"/>
              <a:t>Tracking System </a:t>
            </a:r>
            <a:r>
              <a:rPr lang="en-US" dirty="0"/>
              <a:t>for Autonomous and </a:t>
            </a:r>
            <a:r>
              <a:rPr lang="en-US" dirty="0" smtClean="0"/>
              <a:t>Assisted Driving </a:t>
            </a:r>
            <a:r>
              <a:rPr lang="en-US" dirty="0"/>
              <a:t>Under Limited </a:t>
            </a:r>
            <a:r>
              <a:rPr lang="en-US" dirty="0" smtClean="0"/>
              <a:t>Visibility. January </a:t>
            </a:r>
            <a:r>
              <a:rPr lang="en-US" dirty="0"/>
              <a:t>31, 2017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arxiv.org/abs/1701.08449</a:t>
            </a:r>
            <a:r>
              <a:rPr lang="en-US" dirty="0" smtClean="0"/>
              <a:t> 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Some example project for detecting road features using </a:t>
            </a:r>
            <a:r>
              <a:rPr lang="en-US" dirty="0" err="1" smtClean="0"/>
              <a:t>OpenCV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https://navoshta.com/detecting-road-features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by </a:t>
            </a:r>
            <a:r>
              <a:rPr lang="en-US" dirty="0"/>
              <a:t>Alex </a:t>
            </a:r>
            <a:r>
              <a:rPr lang="en-US" dirty="0" err="1" smtClean="0"/>
              <a:t>Staravoitau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120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Tracking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4" y="1252836"/>
            <a:ext cx="7854752" cy="47958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Joel C. McCall and Mohan M. </a:t>
            </a:r>
            <a:r>
              <a:rPr lang="en-US" dirty="0" smtClean="0"/>
              <a:t>Trivedi, Video </a:t>
            </a:r>
            <a:r>
              <a:rPr lang="en-US" dirty="0"/>
              <a:t>Based Lane Estimation and Tracking </a:t>
            </a:r>
            <a:r>
              <a:rPr lang="en-US" dirty="0" smtClean="0"/>
              <a:t>for Driver </a:t>
            </a:r>
            <a:r>
              <a:rPr lang="en-US" dirty="0"/>
              <a:t>Assistance: Survey, System, and </a:t>
            </a:r>
            <a:r>
              <a:rPr lang="en-US" dirty="0" smtClean="0"/>
              <a:t>Evaluation. IEEE Transactions on Intelligent Transportation Systems, 2006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83" y="2060848"/>
            <a:ext cx="6280770" cy="4244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375" y="363100"/>
            <a:ext cx="410696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716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Tracking by Day and Night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67" y="1563578"/>
            <a:ext cx="10681962" cy="40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8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System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5517232"/>
            <a:ext cx="11389024" cy="8363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A generalized flow chart for lane position detection </a:t>
            </a:r>
            <a:r>
              <a:rPr lang="en-US" sz="2000" dirty="0" smtClean="0"/>
              <a:t>systems combining </a:t>
            </a:r>
            <a:r>
              <a:rPr lang="en-US" sz="2000" dirty="0"/>
              <a:t>multiple modalities an iterative detection/tracking loop and </a:t>
            </a:r>
            <a:r>
              <a:rPr lang="en-US" sz="2000" dirty="0" smtClean="0"/>
              <a:t>road and </a:t>
            </a:r>
            <a:r>
              <a:rPr lang="en-US" sz="2000" dirty="0"/>
              <a:t>vehicle models.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039" y="159053"/>
            <a:ext cx="6768752" cy="50336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4663" y="2172661"/>
            <a:ext cx="609917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camera </a:t>
            </a:r>
            <a:r>
              <a:rPr lang="en-US" sz="2400" dirty="0"/>
              <a:t>and vision sensors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internal </a:t>
            </a:r>
            <a:r>
              <a:rPr lang="en-US" sz="2400" dirty="0"/>
              <a:t>vehicle state sensors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line </a:t>
            </a:r>
            <a:r>
              <a:rPr lang="en-US" sz="2400" dirty="0"/>
              <a:t>sensors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LASER </a:t>
            </a:r>
            <a:r>
              <a:rPr lang="en-US" sz="2400" dirty="0"/>
              <a:t>RADAR sensors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GPS sensors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42485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8535" y="5703909"/>
            <a:ext cx="11389024" cy="7643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A generalized flow chart for lane position detection </a:t>
            </a:r>
            <a:r>
              <a:rPr lang="en-US" sz="2000" dirty="0" smtClean="0"/>
              <a:t>systems combining </a:t>
            </a:r>
            <a:r>
              <a:rPr lang="en-US" sz="2000" dirty="0"/>
              <a:t>multiple modalities an iterative detection/tracking loop and </a:t>
            </a:r>
            <a:r>
              <a:rPr lang="en-US" sz="2000" dirty="0" smtClean="0"/>
              <a:t>road and </a:t>
            </a:r>
            <a:r>
              <a:rPr lang="en-US" sz="2000" dirty="0"/>
              <a:t>vehicle models.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" y="530763"/>
            <a:ext cx="5643617" cy="4196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844" y="192361"/>
            <a:ext cx="6406826" cy="48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970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864" y="764704"/>
            <a:ext cx="8122621" cy="5040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Vehicle and Road Models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54759" y="5877272"/>
            <a:ext cx="705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Kalman</a:t>
            </a:r>
            <a:r>
              <a:rPr lang="en-US" dirty="0" smtClean="0"/>
              <a:t> Filter: Linear Quadratic Estimation to cope with noisy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25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71" y="3148244"/>
            <a:ext cx="3124146" cy="1823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and 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Period</a:t>
            </a:r>
            <a:r>
              <a:rPr lang="en-US" b="1" dirty="0"/>
              <a:t>: </a:t>
            </a:r>
            <a:r>
              <a:rPr lang="en-US" dirty="0" smtClean="0"/>
              <a:t>	February </a:t>
            </a:r>
            <a:r>
              <a:rPr lang="en-US" dirty="0"/>
              <a:t>15th - May 10th 2019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Time:  </a:t>
            </a:r>
            <a:r>
              <a:rPr lang="en-US" dirty="0" smtClean="0"/>
              <a:t>	Friday </a:t>
            </a:r>
            <a:r>
              <a:rPr lang="en-US" dirty="0"/>
              <a:t>09.00 – 10.45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Place:  </a:t>
            </a:r>
            <a:r>
              <a:rPr lang="en-US" dirty="0" smtClean="0"/>
              <a:t>	LIACS</a:t>
            </a:r>
            <a:r>
              <a:rPr lang="en-US" dirty="0"/>
              <a:t>, Room 401 (Workshops Room 303)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Lecturer: </a:t>
            </a:r>
            <a:r>
              <a:rPr lang="en-US" dirty="0" smtClean="0"/>
              <a:t>	</a:t>
            </a:r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/>
              <a:t>Erwin M. Bakker ( erwin@liacs.nl 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</a:t>
            </a:r>
            <a:r>
              <a:rPr lang="en-US" b="1" dirty="0" smtClean="0"/>
              <a:t>ssistant: </a:t>
            </a:r>
            <a:r>
              <a:rPr lang="en-US" dirty="0" smtClean="0"/>
              <a:t>	</a:t>
            </a:r>
            <a:r>
              <a:rPr lang="en-US" dirty="0" err="1" smtClean="0"/>
              <a:t>Andrius</a:t>
            </a:r>
            <a:r>
              <a:rPr lang="en-US" dirty="0" smtClean="0"/>
              <a:t> </a:t>
            </a:r>
            <a:r>
              <a:rPr lang="en-US" dirty="0" err="1"/>
              <a:t>Bernatavicius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NB </a:t>
            </a:r>
            <a:r>
              <a:rPr lang="en-US" dirty="0"/>
              <a:t>E-mail your name and student number to </a:t>
            </a:r>
            <a:r>
              <a:rPr lang="en-US" dirty="0" smtClean="0">
                <a:hlinkClick r:id="rId3"/>
              </a:rPr>
              <a:t>erwin@liacs.nl</a:t>
            </a: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Schedule:</a:t>
            </a:r>
            <a:endParaRPr lang="en-US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15-2	 Introduction and Overview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22-2	 </a:t>
            </a:r>
            <a:r>
              <a:rPr lang="en-US" dirty="0" smtClean="0"/>
              <a:t>Control Space, Locomotion </a:t>
            </a:r>
            <a:r>
              <a:rPr lang="en-US" dirty="0"/>
              <a:t>and </a:t>
            </a:r>
            <a:r>
              <a:rPr lang="en-US" dirty="0" smtClean="0"/>
              <a:t>Kinematics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1-3	 </a:t>
            </a:r>
            <a:r>
              <a:rPr lang="en-US" dirty="0" smtClean="0"/>
              <a:t>Inverse Kinematics and Sensors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/>
              <a:t>8-3</a:t>
            </a:r>
            <a:r>
              <a:rPr lang="en-US" i="1" dirty="0"/>
              <a:t>	</a:t>
            </a:r>
            <a:r>
              <a:rPr lang="en-US" i="1" dirty="0" smtClean="0"/>
              <a:t> </a:t>
            </a:r>
            <a:r>
              <a:rPr lang="en-US" b="1" i="1" dirty="0" err="1" smtClean="0"/>
              <a:t>Yetiborg</a:t>
            </a:r>
            <a:r>
              <a:rPr lang="en-US" b="1" i="1" dirty="0" smtClean="0"/>
              <a:t> Introduction </a:t>
            </a:r>
            <a:r>
              <a:rPr lang="en-US" i="1" dirty="0"/>
              <a:t> </a:t>
            </a:r>
            <a:r>
              <a:rPr lang="en-US" i="1" dirty="0" smtClean="0"/>
              <a:t>and SLAM </a:t>
            </a:r>
            <a:r>
              <a:rPr lang="en-US" i="1" dirty="0"/>
              <a:t>Workshop I</a:t>
            </a:r>
            <a:endParaRPr lang="en-US" b="1" i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/>
              <a:t>15-3	 Project Proposals (presentation by students)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22-3</a:t>
            </a:r>
            <a:r>
              <a:rPr lang="en-US" dirty="0"/>
              <a:t>	 </a:t>
            </a:r>
            <a:r>
              <a:rPr lang="en-US" dirty="0" err="1" smtClean="0"/>
              <a:t>Yetiborg</a:t>
            </a:r>
            <a:r>
              <a:rPr lang="en-US" dirty="0" smtClean="0"/>
              <a:t> Qualification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29-3	 Robotics Image Processing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5-4	 </a:t>
            </a:r>
            <a:r>
              <a:rPr lang="en-US" i="1" dirty="0" err="1" smtClean="0"/>
              <a:t>Yetiborg</a:t>
            </a:r>
            <a:r>
              <a:rPr lang="en-US" i="1" dirty="0" smtClean="0"/>
              <a:t> Race and ROS </a:t>
            </a:r>
            <a:r>
              <a:rPr lang="en-US" i="1" dirty="0"/>
              <a:t>Workshop </a:t>
            </a:r>
            <a:r>
              <a:rPr lang="en-US" i="1" dirty="0" smtClean="0"/>
              <a:t>II</a:t>
            </a:r>
            <a:endParaRPr lang="en-US" i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12-4	 Robotics Image Processing and Understanding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19-4	 No Class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26-4	 Robotics Reinforcement Learning.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3-5 	 Robotics Reinforcement Learning Workshop </a:t>
            </a:r>
            <a:r>
              <a:rPr lang="en-US" dirty="0" smtClean="0"/>
              <a:t>III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10-5 	 </a:t>
            </a:r>
            <a:r>
              <a:rPr lang="en-US" b="1" i="1" dirty="0"/>
              <a:t>Project Demos </a:t>
            </a:r>
            <a:r>
              <a:rPr lang="en-US" b="1" i="1" dirty="0" smtClean="0"/>
              <a:t>(</a:t>
            </a:r>
            <a:r>
              <a:rPr lang="en-US" i="1" dirty="0" smtClean="0"/>
              <a:t>by students)</a:t>
            </a:r>
            <a:endParaRPr lang="en-US" b="1" i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Website: </a:t>
            </a:r>
            <a:r>
              <a:rPr lang="en-US" dirty="0">
                <a:hlinkClick r:id="rId4"/>
              </a:rPr>
              <a:t>http://liacs.leidenuniv.nl/~bakkerem2/robotics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63322" y="4971454"/>
            <a:ext cx="5730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Grading (6 ECTS): Presentations and Robotics Project (60% of grade). Class discussions, attendance, workshops and assignments (40% of grade). It is necessary to be at every class and to complete every workshop.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090" y="895352"/>
            <a:ext cx="3066341" cy="2408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9438" y="116632"/>
            <a:ext cx="2709366" cy="465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001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95" y="116632"/>
            <a:ext cx="8891910" cy="6274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6927" y="1124744"/>
            <a:ext cx="1152128" cy="648072"/>
          </a:xfrm>
          <a:prstGeom prst="rect">
            <a:avLst/>
          </a:prstGeom>
          <a:noFill/>
          <a:ln w="349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19055" y="1772816"/>
            <a:ext cx="1512168" cy="2160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503" y="1772816"/>
            <a:ext cx="1619102" cy="682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327" y="3933056"/>
            <a:ext cx="1584176" cy="6828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47848" y="3933056"/>
            <a:ext cx="1152128" cy="648072"/>
          </a:xfrm>
          <a:prstGeom prst="rect">
            <a:avLst/>
          </a:prstGeom>
          <a:noFill/>
          <a:ln w="349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923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787" y="652462"/>
            <a:ext cx="9248775" cy="555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87" y="252559"/>
            <a:ext cx="9267825" cy="400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2670" y="5445223"/>
            <a:ext cx="9160891" cy="760313"/>
          </a:xfrm>
          <a:prstGeom prst="rect">
            <a:avLst/>
          </a:prstGeom>
          <a:noFill/>
          <a:ln w="349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207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4902424" cy="432048"/>
          </a:xfrm>
        </p:spPr>
        <p:txBody>
          <a:bodyPr/>
          <a:lstStyle/>
          <a:p>
            <a:r>
              <a:rPr lang="en-US" dirty="0" smtClean="0"/>
              <a:t>Steerable Filters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9" y="928845"/>
            <a:ext cx="561975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99" y="928845"/>
            <a:ext cx="5629275" cy="5381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21" y="3329145"/>
            <a:ext cx="4601126" cy="30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177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7710736" cy="432048"/>
          </a:xfrm>
        </p:spPr>
        <p:txBody>
          <a:bodyPr/>
          <a:lstStyle/>
          <a:p>
            <a:r>
              <a:rPr lang="en-US" dirty="0" smtClean="0"/>
              <a:t>Inverse Perspective Warping</a:t>
            </a:r>
            <a:br>
              <a:rPr lang="en-US" dirty="0" smtClean="0"/>
            </a:br>
            <a:r>
              <a:rPr lang="en-US" dirty="0" smtClean="0"/>
              <a:t>and Template Matching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293096"/>
            <a:ext cx="7350696" cy="1755576"/>
          </a:xfrm>
        </p:spPr>
        <p:txBody>
          <a:bodyPr/>
          <a:lstStyle/>
          <a:p>
            <a:r>
              <a:rPr lang="en-US" dirty="0" smtClean="0"/>
              <a:t>Curvature detection done by using an intensity template of past images in order to detect the curvature of the road ahead.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99" y="188640"/>
            <a:ext cx="3960440" cy="62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289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35" y="332656"/>
            <a:ext cx="5638800" cy="5581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263" y="476672"/>
            <a:ext cx="4392488" cy="556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689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111" y="260648"/>
            <a:ext cx="6552728" cy="5637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1" y="1268760"/>
            <a:ext cx="5573835" cy="40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746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Occlusions and Highlights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3" y="1412776"/>
            <a:ext cx="4914900" cy="3876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047" y="1844824"/>
            <a:ext cx="7146346" cy="28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300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Tracking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11389023" cy="47958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J. Fritsch</a:t>
            </a:r>
            <a:r>
              <a:rPr lang="en-US" sz="2000" i="1" dirty="0" smtClean="0"/>
              <a:t>, </a:t>
            </a:r>
            <a:r>
              <a:rPr lang="en-US" sz="2000" dirty="0" smtClean="0"/>
              <a:t>T. </a:t>
            </a:r>
            <a:r>
              <a:rPr lang="en-US" sz="2000" dirty="0" err="1" smtClean="0"/>
              <a:t>Kühnl</a:t>
            </a:r>
            <a:r>
              <a:rPr lang="en-US" sz="2000" dirty="0" smtClean="0"/>
              <a:t>, F. </a:t>
            </a:r>
            <a:r>
              <a:rPr lang="en-US" sz="2000" dirty="0" err="1"/>
              <a:t>Kummert</a:t>
            </a:r>
            <a:r>
              <a:rPr lang="en-US" sz="2000" dirty="0"/>
              <a:t>, </a:t>
            </a:r>
            <a:r>
              <a:rPr lang="en-US" sz="2000" dirty="0" smtClean="0"/>
              <a:t>Monocular </a:t>
            </a:r>
            <a:r>
              <a:rPr lang="en-US" sz="2000" dirty="0"/>
              <a:t>Road Terrain Detection by </a:t>
            </a:r>
            <a:r>
              <a:rPr lang="en-US" sz="2000" dirty="0" smtClean="0"/>
              <a:t>Combining Visual </a:t>
            </a:r>
            <a:r>
              <a:rPr lang="en-US" sz="2000" dirty="0"/>
              <a:t>and Spatial </a:t>
            </a:r>
            <a:r>
              <a:rPr lang="en-US" sz="2000" dirty="0" smtClean="0"/>
              <a:t>Information. </a:t>
            </a:r>
            <a:r>
              <a:rPr lang="en-US" sz="2000" dirty="0"/>
              <a:t>IEEE Transactions on Intelligent Transportation </a:t>
            </a:r>
            <a:r>
              <a:rPr lang="en-US" sz="2000" dirty="0" smtClean="0"/>
              <a:t>Systems, 2014.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204" y="2132856"/>
            <a:ext cx="930194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530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837" y="150218"/>
            <a:ext cx="11389024" cy="432048"/>
          </a:xfrm>
        </p:spPr>
        <p:txBody>
          <a:bodyPr/>
          <a:lstStyle/>
          <a:p>
            <a:r>
              <a:rPr lang="en-US" dirty="0" smtClean="0"/>
              <a:t>Overview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20" y="1555251"/>
            <a:ext cx="6631136" cy="3691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655" y="582266"/>
            <a:ext cx="5313586" cy="56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152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18" y="1196752"/>
            <a:ext cx="1151511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151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sz="2800" dirty="0" smtClean="0"/>
              <a:t>Sensors</a:t>
            </a:r>
          </a:p>
          <a:p>
            <a:r>
              <a:rPr lang="en-US" sz="2800" dirty="0"/>
              <a:t>Lane Tracking</a:t>
            </a:r>
          </a:p>
          <a:p>
            <a:r>
              <a:rPr lang="en-US" sz="2800" dirty="0" err="1" smtClean="0"/>
              <a:t>OpenCV</a:t>
            </a:r>
            <a:endParaRPr lang="en-US" sz="2800" dirty="0" smtClean="0"/>
          </a:p>
          <a:p>
            <a:r>
              <a:rPr lang="en-US" sz="2800" dirty="0" smtClean="0"/>
              <a:t>Line Tracking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063" y="44624"/>
            <a:ext cx="7351202" cy="4905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15" y="3429000"/>
            <a:ext cx="4896544" cy="27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003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031" y="502347"/>
            <a:ext cx="6849204" cy="3243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198255"/>
            <a:ext cx="11389024" cy="432048"/>
          </a:xfrm>
        </p:spPr>
        <p:txBody>
          <a:bodyPr/>
          <a:lstStyle/>
          <a:p>
            <a:r>
              <a:rPr lang="en-US" dirty="0" smtClean="0"/>
              <a:t>Slow Feature Analysis (SFA)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340768"/>
            <a:ext cx="4398368" cy="482453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Slow Feature Analysis (SFA)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180975" lvl="1" indent="0">
              <a:buNone/>
            </a:pPr>
            <a:r>
              <a:rPr lang="en-US" sz="2000" dirty="0" smtClean="0"/>
              <a:t>Generating </a:t>
            </a:r>
            <a:r>
              <a:rPr lang="en-US" sz="2000" dirty="0"/>
              <a:t>the slowest varying output functions </a:t>
            </a:r>
            <a:r>
              <a:rPr lang="en-US" sz="2000" dirty="0" err="1"/>
              <a:t>y</a:t>
            </a:r>
            <a:r>
              <a:rPr lang="en-US" sz="2000" baseline="-25000" dirty="0" err="1"/>
              <a:t>j</a:t>
            </a:r>
            <a:r>
              <a:rPr lang="en-US" sz="2000" dirty="0"/>
              <a:t>(t) from </a:t>
            </a:r>
            <a:r>
              <a:rPr lang="en-US" sz="2000" dirty="0" smtClean="0"/>
              <a:t>a multidimensional </a:t>
            </a:r>
            <a:r>
              <a:rPr lang="en-US" sz="2000" dirty="0"/>
              <a:t>input signal x(t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194" y="3666029"/>
            <a:ext cx="9109889" cy="22084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4559" y="5842138"/>
            <a:ext cx="11527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patial </a:t>
            </a:r>
            <a:r>
              <a:rPr lang="en-US" dirty="0"/>
              <a:t>patch sequence extraction for SFA training: </a:t>
            </a:r>
            <a:r>
              <a:rPr lang="en-US" dirty="0" smtClean="0"/>
              <a:t>on the </a:t>
            </a:r>
            <a:r>
              <a:rPr lang="en-US" dirty="0"/>
              <a:t>left the horizontal path and on the right the vertical path is </a:t>
            </a:r>
            <a:r>
              <a:rPr lang="en-US" dirty="0" err="1" smtClean="0"/>
              <a:t>illustrated.The</a:t>
            </a:r>
            <a:r>
              <a:rPr lang="en-US" dirty="0" smtClean="0"/>
              <a:t> </a:t>
            </a:r>
            <a:r>
              <a:rPr lang="en-US" dirty="0"/>
              <a:t>paths are partitioned into road (dotted) and non-road (dashed) sections.</a:t>
            </a:r>
          </a:p>
        </p:txBody>
      </p:sp>
    </p:spTree>
    <p:extLst>
      <p:ext uri="{BB962C8B-B14F-4D97-AF65-F5344CB8AC3E}">
        <p14:creationId xmlns:p14="http://schemas.microsoft.com/office/powerpoint/2010/main" val="12713499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551" y="280750"/>
            <a:ext cx="6192688" cy="17800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Result </a:t>
            </a:r>
            <a:r>
              <a:rPr lang="en-US" dirty="0"/>
              <a:t>of the base road and base boundary classification for the </a:t>
            </a:r>
            <a:r>
              <a:rPr lang="en-US" dirty="0" smtClean="0"/>
              <a:t>given ground truth scene. </a:t>
            </a:r>
          </a:p>
          <a:p>
            <a:pPr marL="0" indent="0">
              <a:buNone/>
            </a:pPr>
            <a:r>
              <a:rPr lang="en-US" dirty="0" smtClean="0"/>
              <a:t>From </a:t>
            </a:r>
            <a:r>
              <a:rPr lang="en-US" dirty="0"/>
              <a:t>left to </a:t>
            </a:r>
            <a:r>
              <a:rPr lang="en-US" dirty="0" smtClean="0"/>
              <a:t>right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positive and negative part of </a:t>
            </a:r>
            <a:r>
              <a:rPr lang="en-US" dirty="0" smtClean="0"/>
              <a:t>the confidence </a:t>
            </a:r>
            <a:r>
              <a:rPr lang="en-US" dirty="0"/>
              <a:t>values is depicted for each base classifier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Dark points </a:t>
            </a:r>
            <a:r>
              <a:rPr lang="en-US" dirty="0"/>
              <a:t>denote </a:t>
            </a:r>
            <a:r>
              <a:rPr lang="en-US" dirty="0" smtClean="0"/>
              <a:t>high confidence </a:t>
            </a:r>
            <a:r>
              <a:rPr lang="en-US" dirty="0"/>
              <a:t>of the classification.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51" y="2384409"/>
            <a:ext cx="9267800" cy="4019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195" y="0"/>
            <a:ext cx="5614155" cy="23895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15598" y="2996952"/>
            <a:ext cx="22827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Feature vectors:</a:t>
            </a:r>
          </a:p>
          <a:p>
            <a:endParaRPr lang="en-US" dirty="0" smtClean="0"/>
          </a:p>
          <a:p>
            <a:r>
              <a:rPr lang="en-US" dirty="0" smtClean="0"/>
              <a:t>- SFA features </a:t>
            </a:r>
          </a:p>
          <a:p>
            <a:r>
              <a:rPr lang="en-US" dirty="0" smtClean="0"/>
              <a:t>- Color features (RGB)</a:t>
            </a:r>
            <a:endParaRPr lang="en-US" dirty="0"/>
          </a:p>
          <a:p>
            <a:r>
              <a:rPr lang="en-US" dirty="0" smtClean="0"/>
              <a:t>- Walsh </a:t>
            </a:r>
            <a:r>
              <a:rPr lang="en-US" dirty="0" err="1"/>
              <a:t>Hadamard</a:t>
            </a:r>
            <a:r>
              <a:rPr lang="en-US" dirty="0"/>
              <a:t> texture </a:t>
            </a:r>
            <a:r>
              <a:rPr lang="en-US" dirty="0" smtClean="0"/>
              <a:t>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1999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SPRAY Features: Spatial Rays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9727" y="4616135"/>
            <a:ext cx="6165500" cy="129614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Distribution of base points in metric space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SPRAY </a:t>
            </a:r>
            <a:r>
              <a:rPr lang="en-US" dirty="0" smtClean="0"/>
              <a:t>feature generation </a:t>
            </a:r>
            <a:r>
              <a:rPr lang="en-US" dirty="0"/>
              <a:t>procedure </a:t>
            </a:r>
            <a:r>
              <a:rPr lang="en-US" dirty="0" smtClean="0"/>
              <a:t>for </a:t>
            </a:r>
            <a:r>
              <a:rPr lang="en-US" dirty="0"/>
              <a:t>one base point </a:t>
            </a:r>
            <a:r>
              <a:rPr lang="en-US" dirty="0" smtClean="0"/>
              <a:t>(BP)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ego SPRAY feature.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1" y="1988840"/>
            <a:ext cx="6989569" cy="2270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640" y="930160"/>
            <a:ext cx="5112568" cy="4997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969" y="1632042"/>
            <a:ext cx="593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1)			2)			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3651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25" y="167333"/>
            <a:ext cx="4810125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631" y="2136329"/>
            <a:ext cx="10153128" cy="43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403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6567" y="3717031"/>
            <a:ext cx="4254352" cy="2378061"/>
          </a:xfrm>
          <a:ln>
            <a:solidFill>
              <a:schemeClr val="bg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Result of the road terrain classification </a:t>
            </a:r>
            <a:r>
              <a:rPr lang="en-US" dirty="0" smtClean="0"/>
              <a:t>for the ground truth (above):</a:t>
            </a:r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classification result for road area (</a:t>
            </a:r>
            <a:r>
              <a:rPr lang="en-US" dirty="0" smtClean="0"/>
              <a:t>middle blue). </a:t>
            </a:r>
            <a:endParaRPr lang="en-US" dirty="0"/>
          </a:p>
          <a:p>
            <a:r>
              <a:rPr lang="en-US" dirty="0" smtClean="0"/>
              <a:t>The classification result for the ego-lane (right green)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961" y="2803274"/>
            <a:ext cx="6108973" cy="3570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127" y="0"/>
            <a:ext cx="6397005" cy="2803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1" y="1287926"/>
            <a:ext cx="4647625" cy="1977891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3" idx="3"/>
          </p:cNvCxnSpPr>
          <p:nvPr/>
        </p:nvCxnSpPr>
        <p:spPr>
          <a:xfrm flipV="1">
            <a:off x="4880919" y="4906061"/>
            <a:ext cx="786208" cy="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30823" y="3140969"/>
            <a:ext cx="0" cy="57606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2510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5517232"/>
            <a:ext cx="11389024" cy="531440"/>
          </a:xfrm>
        </p:spPr>
        <p:txBody>
          <a:bodyPr/>
          <a:lstStyle/>
          <a:p>
            <a:r>
              <a:rPr lang="en-US" dirty="0" smtClean="0"/>
              <a:t>Ego Lanes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39" y="1124744"/>
            <a:ext cx="920047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474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5305278"/>
            <a:ext cx="11389024" cy="74339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(BL = Baseline)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9" y="963360"/>
            <a:ext cx="5751204" cy="4252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692454"/>
            <a:ext cx="5904656" cy="31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74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J. </a:t>
            </a:r>
            <a:r>
              <a:rPr lang="en-US" sz="1800" dirty="0" err="1"/>
              <a:t>Sattar</a:t>
            </a:r>
            <a:r>
              <a:rPr lang="en-US" sz="1800" dirty="0"/>
              <a:t>, J. Mo, </a:t>
            </a:r>
            <a:r>
              <a:rPr lang="en-US" sz="1800" dirty="0" err="1"/>
              <a:t>SafeDrive</a:t>
            </a:r>
            <a:r>
              <a:rPr lang="en-US" sz="1800" dirty="0"/>
              <a:t>: A Robust Lane Tracking System for Autonomous and Assisted Driving Under Limited Visibility. January 31, 2017 ( https://arxiv.org/abs/1701.08449 )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978833"/>
            <a:ext cx="11389024" cy="1179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Visual </a:t>
            </a:r>
            <a:r>
              <a:rPr lang="en-US" dirty="0"/>
              <a:t>lane tracking on several urban scenes from </a:t>
            </a:r>
            <a:r>
              <a:rPr lang="en-US" dirty="0" err="1"/>
              <a:t>YouTubeTM</a:t>
            </a:r>
            <a:r>
              <a:rPr lang="en-US" dirty="0"/>
              <a:t> </a:t>
            </a:r>
            <a:r>
              <a:rPr lang="en-US" dirty="0" smtClean="0"/>
              <a:t>videos. Snapshot </a:t>
            </a:r>
            <a:r>
              <a:rPr lang="en-US" dirty="0"/>
              <a:t>(1a) (output in (1b)): lane markers not distinct in the center, </a:t>
            </a:r>
            <a:r>
              <a:rPr lang="en-US" dirty="0" smtClean="0"/>
              <a:t>though side </a:t>
            </a:r>
            <a:r>
              <a:rPr lang="en-US" dirty="0"/>
              <a:t>markers are detectable. Snapshot (1c) (output in (1d)): lane </a:t>
            </a:r>
            <a:r>
              <a:rPr lang="en-US" dirty="0" smtClean="0"/>
              <a:t>markers mostly </a:t>
            </a:r>
            <a:r>
              <a:rPr lang="en-US" dirty="0"/>
              <a:t>washed out. Snapshot (1e) (output in (1f)): evening drive, </a:t>
            </a:r>
            <a:r>
              <a:rPr lang="en-US" dirty="0" smtClean="0"/>
              <a:t>low-light conditions </a:t>
            </a:r>
            <a:r>
              <a:rPr lang="en-US" dirty="0"/>
              <a:t>make the lane markers almost undetectable. Snapshot (1g) (</a:t>
            </a:r>
            <a:r>
              <a:rPr lang="en-US" dirty="0" smtClean="0"/>
              <a:t>output in </a:t>
            </a:r>
            <a:r>
              <a:rPr lang="en-US" dirty="0"/>
              <a:t>(1h)): snow-covered roads, no lane markers visible.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5" y="980728"/>
            <a:ext cx="99441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94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87207" y="4293096"/>
            <a:ext cx="5584503" cy="2044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process of extracting pixels with \common" visual content. </a:t>
            </a:r>
            <a:r>
              <a:rPr lang="en-US" dirty="0" smtClean="0"/>
              <a:t>The feature-based </a:t>
            </a:r>
            <a:r>
              <a:rPr lang="en-US" dirty="0"/>
              <a:t>matching (in red lines) are used to choose the point features, </a:t>
            </a:r>
            <a:r>
              <a:rPr lang="en-US" dirty="0" smtClean="0"/>
              <a:t>and for </a:t>
            </a:r>
            <a:r>
              <a:rPr lang="en-US" dirty="0"/>
              <a:t>each feature point, a square </a:t>
            </a:r>
            <a:r>
              <a:rPr lang="en-US" dirty="0" err="1"/>
              <a:t>subwindow</a:t>
            </a:r>
            <a:r>
              <a:rPr lang="en-US" dirty="0"/>
              <a:t> is extracted from the </a:t>
            </a:r>
            <a:r>
              <a:rPr lang="en-US" dirty="0" err="1" smtClean="0"/>
              <a:t>candidateimage</a:t>
            </a:r>
            <a:r>
              <a:rPr lang="en-US" dirty="0"/>
              <a:t>, centered on that feature point. Stitching together all these </a:t>
            </a:r>
            <a:r>
              <a:rPr lang="en-US" dirty="0" err="1" smtClean="0"/>
              <a:t>windowsresults</a:t>
            </a:r>
            <a:r>
              <a:rPr lang="en-US" dirty="0" smtClean="0"/>
              <a:t> </a:t>
            </a:r>
            <a:r>
              <a:rPr lang="en-US" dirty="0"/>
              <a:t>in an image with most \uncommon" visual elements removed.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1" y="1052736"/>
            <a:ext cx="5538680" cy="5373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135" y="1326155"/>
            <a:ext cx="6343581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224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647" y="260648"/>
            <a:ext cx="9206184" cy="288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77" y="3284984"/>
            <a:ext cx="9253488" cy="290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86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776" y="114198"/>
            <a:ext cx="6376083" cy="3191366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543" y="1062712"/>
            <a:ext cx="7926761" cy="4795836"/>
          </a:xfrm>
        </p:spPr>
        <p:txBody>
          <a:bodyPr/>
          <a:lstStyle/>
          <a:p>
            <a:r>
              <a:rPr lang="en-US" dirty="0" smtClean="0"/>
              <a:t>Bumper switches</a:t>
            </a:r>
          </a:p>
          <a:p>
            <a:r>
              <a:rPr lang="en-US" dirty="0" smtClean="0"/>
              <a:t>Acceleration, Orientation, Magnetic</a:t>
            </a:r>
          </a:p>
          <a:p>
            <a:r>
              <a:rPr lang="en-US" b="1" dirty="0" smtClean="0"/>
              <a:t>IR/Visible Light</a:t>
            </a:r>
          </a:p>
          <a:p>
            <a:r>
              <a:rPr lang="en-US" b="1" dirty="0" smtClean="0"/>
              <a:t>Pressure</a:t>
            </a:r>
            <a:r>
              <a:rPr lang="en-US" dirty="0" smtClean="0"/>
              <a:t>, Force</a:t>
            </a:r>
          </a:p>
          <a:p>
            <a:r>
              <a:rPr lang="en-US" b="1" dirty="0" smtClean="0"/>
              <a:t>Ultrasonic, </a:t>
            </a:r>
            <a:r>
              <a:rPr lang="en-US" b="1" dirty="0" err="1" smtClean="0"/>
              <a:t>Lidar</a:t>
            </a:r>
            <a:r>
              <a:rPr lang="en-US" dirty="0" smtClean="0"/>
              <a:t>, Radar</a:t>
            </a:r>
          </a:p>
          <a:p>
            <a:r>
              <a:rPr lang="en-US" b="1" dirty="0" smtClean="0"/>
              <a:t>Camera’s</a:t>
            </a:r>
            <a:r>
              <a:rPr lang="en-US" dirty="0" smtClean="0"/>
              <a:t>, stereo camera’s</a:t>
            </a:r>
          </a:p>
          <a:p>
            <a:r>
              <a:rPr lang="en-US" b="1" dirty="0" smtClean="0"/>
              <a:t>Structured Light Camera’s</a:t>
            </a:r>
          </a:p>
        </p:txBody>
      </p:sp>
      <p:pic>
        <p:nvPicPr>
          <p:cNvPr id="5" name="Media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135" y="1052736"/>
            <a:ext cx="3002859" cy="2194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07" y="3933056"/>
            <a:ext cx="4309150" cy="2425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501" y="3429000"/>
            <a:ext cx="5688632" cy="300157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2738" y="208412"/>
            <a:ext cx="5904656" cy="820971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9144" algn="ctr">
              <a:defRPr/>
            </a:pPr>
            <a:r>
              <a:rPr lang="en-US" sz="3600" cap="all" dirty="0" smtClean="0">
                <a:solidFill>
                  <a:srgbClr val="0C2577">
                    <a:lumMod val="75000"/>
                  </a:srgbClr>
                </a:solidFill>
                <a:effectLst>
                  <a:reflection blurRad="12700" stA="34000" endA="740" endPos="53000" dir="5400000" sy="-100000" algn="bl" rotWithShape="0"/>
                </a:effectLst>
              </a:rPr>
              <a:t>Robotics Sensors</a:t>
            </a:r>
            <a:endParaRPr lang="en-US" sz="3600" cap="all" dirty="0">
              <a:solidFill>
                <a:srgbClr val="0C2577">
                  <a:lumMod val="75000"/>
                </a:srgbClr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97904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Image Processing using </a:t>
            </a:r>
            <a:r>
              <a:rPr lang="en-US" dirty="0" err="1" smtClean="0">
                <a:solidFill>
                  <a:schemeClr val="bg1"/>
                </a:solidFill>
              </a:rPr>
              <a:t>OpenCV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11389024" cy="505648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Core module: </a:t>
            </a:r>
            <a:r>
              <a:rPr lang="en-US" sz="4400" dirty="0" smtClean="0">
                <a:solidFill>
                  <a:schemeClr val="bg1"/>
                </a:solidFill>
              </a:rPr>
              <a:t>the </a:t>
            </a:r>
            <a:r>
              <a:rPr lang="en-US" sz="4400" dirty="0">
                <a:solidFill>
                  <a:schemeClr val="bg1"/>
                </a:solidFill>
              </a:rPr>
              <a:t>basic building blocks of this </a:t>
            </a:r>
            <a:r>
              <a:rPr lang="en-US" sz="4400" dirty="0" smtClean="0">
                <a:solidFill>
                  <a:schemeClr val="bg1"/>
                </a:solidFill>
              </a:rPr>
              <a:t>library for manipulating </a:t>
            </a:r>
            <a:r>
              <a:rPr lang="en-US" sz="4400" dirty="0">
                <a:solidFill>
                  <a:schemeClr val="bg1"/>
                </a:solidFill>
              </a:rPr>
              <a:t>the images on a pixel </a:t>
            </a:r>
            <a:r>
              <a:rPr lang="en-US" sz="4400" dirty="0" smtClean="0">
                <a:solidFill>
                  <a:schemeClr val="bg1"/>
                </a:solidFill>
              </a:rPr>
              <a:t>level.</a:t>
            </a:r>
          </a:p>
          <a:p>
            <a:pPr marL="0" indent="0">
              <a:buNone/>
            </a:pPr>
            <a:r>
              <a:rPr lang="en-US" sz="6200" dirty="0" err="1">
                <a:solidFill>
                  <a:srgbClr val="FFFF00"/>
                </a:solidFill>
              </a:rPr>
              <a:t>I</a:t>
            </a:r>
            <a:r>
              <a:rPr lang="en-US" sz="6200" dirty="0" err="1" smtClean="0">
                <a:solidFill>
                  <a:srgbClr val="FFFF00"/>
                </a:solidFill>
              </a:rPr>
              <a:t>mgproc</a:t>
            </a:r>
            <a:r>
              <a:rPr lang="en-US" sz="6200" dirty="0" smtClean="0">
                <a:solidFill>
                  <a:srgbClr val="FFFF00"/>
                </a:solidFill>
              </a:rPr>
              <a:t> module:  </a:t>
            </a:r>
            <a:r>
              <a:rPr lang="en-US" sz="4400" dirty="0" smtClean="0">
                <a:solidFill>
                  <a:schemeClr val="bg1"/>
                </a:solidFill>
              </a:rPr>
              <a:t>the </a:t>
            </a:r>
            <a:r>
              <a:rPr lang="en-US" sz="4400" dirty="0">
                <a:solidFill>
                  <a:schemeClr val="bg1"/>
                </a:solidFill>
              </a:rPr>
              <a:t>image processing (manipulation) functions inside </a:t>
            </a:r>
            <a:r>
              <a:rPr lang="en-US" sz="4400" dirty="0" err="1" smtClean="0">
                <a:solidFill>
                  <a:schemeClr val="bg1"/>
                </a:solidFill>
              </a:rPr>
              <a:t>OpenCV</a:t>
            </a:r>
            <a:r>
              <a:rPr lang="en-US" sz="44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High </a:t>
            </a:r>
            <a:r>
              <a:rPr lang="en-US" sz="4400" dirty="0">
                <a:solidFill>
                  <a:schemeClr val="bg1"/>
                </a:solidFill>
              </a:rPr>
              <a:t>Level GUI and Media (</a:t>
            </a:r>
            <a:r>
              <a:rPr lang="en-US" sz="4400" dirty="0" err="1">
                <a:solidFill>
                  <a:schemeClr val="bg1"/>
                </a:solidFill>
              </a:rPr>
              <a:t>highgui</a:t>
            </a:r>
            <a:r>
              <a:rPr lang="en-US" sz="4400" dirty="0">
                <a:solidFill>
                  <a:schemeClr val="bg1"/>
                </a:solidFill>
              </a:rPr>
              <a:t> module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Image </a:t>
            </a:r>
            <a:r>
              <a:rPr lang="en-US" sz="4400" dirty="0">
                <a:solidFill>
                  <a:schemeClr val="bg1"/>
                </a:solidFill>
              </a:rPr>
              <a:t>Input and Output (</a:t>
            </a:r>
            <a:r>
              <a:rPr lang="en-US" sz="4400" dirty="0" err="1">
                <a:solidFill>
                  <a:schemeClr val="bg1"/>
                </a:solidFill>
              </a:rPr>
              <a:t>imgcodecs</a:t>
            </a:r>
            <a:r>
              <a:rPr lang="en-US" sz="4400" dirty="0">
                <a:solidFill>
                  <a:schemeClr val="bg1"/>
                </a:solidFill>
              </a:rPr>
              <a:t> module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Video </a:t>
            </a:r>
            <a:r>
              <a:rPr lang="en-US" sz="4400" dirty="0">
                <a:solidFill>
                  <a:schemeClr val="bg1"/>
                </a:solidFill>
              </a:rPr>
              <a:t>Input and Output (</a:t>
            </a:r>
            <a:r>
              <a:rPr lang="en-US" sz="4400" dirty="0" err="1">
                <a:solidFill>
                  <a:schemeClr val="bg1"/>
                </a:solidFill>
              </a:rPr>
              <a:t>videoio</a:t>
            </a:r>
            <a:r>
              <a:rPr lang="en-US" sz="4400" dirty="0">
                <a:solidFill>
                  <a:schemeClr val="bg1"/>
                </a:solidFill>
              </a:rPr>
              <a:t> module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Camera </a:t>
            </a:r>
            <a:r>
              <a:rPr lang="en-US" sz="6200" dirty="0">
                <a:solidFill>
                  <a:srgbClr val="FFFF00"/>
                </a:solidFill>
              </a:rPr>
              <a:t>calibration </a:t>
            </a:r>
            <a:r>
              <a:rPr lang="en-US" sz="4400" dirty="0">
                <a:solidFill>
                  <a:schemeClr val="bg1"/>
                </a:solidFill>
              </a:rPr>
              <a:t>and 3D reconstruction (calib3d module)</a:t>
            </a:r>
          </a:p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2D </a:t>
            </a:r>
            <a:r>
              <a:rPr lang="en-US" sz="6200" dirty="0">
                <a:solidFill>
                  <a:srgbClr val="FFFF00"/>
                </a:solidFill>
              </a:rPr>
              <a:t>Features framework </a:t>
            </a:r>
            <a:r>
              <a:rPr lang="en-US" sz="4400" dirty="0">
                <a:solidFill>
                  <a:schemeClr val="bg1"/>
                </a:solidFill>
              </a:rPr>
              <a:t>(feature2d module</a:t>
            </a:r>
            <a:r>
              <a:rPr lang="en-US" sz="4400" dirty="0" smtClean="0">
                <a:solidFill>
                  <a:schemeClr val="bg1"/>
                </a:solidFill>
              </a:rPr>
              <a:t>):  </a:t>
            </a:r>
            <a:r>
              <a:rPr lang="en-US" sz="4400" dirty="0">
                <a:solidFill>
                  <a:schemeClr val="bg1"/>
                </a:solidFill>
              </a:rPr>
              <a:t>feature points detectors, descriptors and matching framework found inside </a:t>
            </a:r>
            <a:r>
              <a:rPr lang="en-US" sz="4400" dirty="0" err="1">
                <a:solidFill>
                  <a:schemeClr val="bg1"/>
                </a:solidFill>
              </a:rPr>
              <a:t>OpenCV</a:t>
            </a:r>
            <a:r>
              <a:rPr lang="en-US" sz="4400" dirty="0" smtClean="0">
                <a:solidFill>
                  <a:schemeClr val="bg1"/>
                </a:solidFill>
              </a:rPr>
              <a:t>.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Video </a:t>
            </a:r>
            <a:r>
              <a:rPr lang="en-US" sz="4400" dirty="0">
                <a:solidFill>
                  <a:schemeClr val="bg1"/>
                </a:solidFill>
              </a:rPr>
              <a:t>analysis (video </a:t>
            </a:r>
            <a:r>
              <a:rPr lang="en-US" sz="4400" dirty="0" smtClean="0">
                <a:solidFill>
                  <a:schemeClr val="bg1"/>
                </a:solidFill>
              </a:rPr>
              <a:t>module) algorithms </a:t>
            </a:r>
            <a:r>
              <a:rPr lang="en-US" sz="4400" dirty="0">
                <a:solidFill>
                  <a:schemeClr val="bg1"/>
                </a:solidFill>
              </a:rPr>
              <a:t>usable on your video streams like motion extraction, feature tracking and foreground </a:t>
            </a:r>
            <a:r>
              <a:rPr lang="en-US" sz="4400" dirty="0" smtClean="0">
                <a:solidFill>
                  <a:schemeClr val="bg1"/>
                </a:solidFill>
              </a:rPr>
              <a:t>extractions.</a:t>
            </a:r>
          </a:p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Object </a:t>
            </a:r>
            <a:r>
              <a:rPr lang="en-US" sz="6200" dirty="0">
                <a:solidFill>
                  <a:srgbClr val="FFFF00"/>
                </a:solidFill>
              </a:rPr>
              <a:t>Detection </a:t>
            </a:r>
            <a:r>
              <a:rPr lang="en-US" sz="4400" dirty="0">
                <a:solidFill>
                  <a:schemeClr val="bg1"/>
                </a:solidFill>
              </a:rPr>
              <a:t>(</a:t>
            </a:r>
            <a:r>
              <a:rPr lang="en-US" sz="4400" dirty="0" err="1">
                <a:solidFill>
                  <a:schemeClr val="bg1"/>
                </a:solidFill>
              </a:rPr>
              <a:t>objdetect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module) face detectors, etc.</a:t>
            </a:r>
          </a:p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Deep </a:t>
            </a:r>
            <a:r>
              <a:rPr lang="en-US" sz="6200" dirty="0">
                <a:solidFill>
                  <a:srgbClr val="FFFF00"/>
                </a:solidFill>
              </a:rPr>
              <a:t>Neural Networks </a:t>
            </a:r>
            <a:r>
              <a:rPr lang="en-US" sz="4400" dirty="0">
                <a:solidFill>
                  <a:schemeClr val="bg1"/>
                </a:solidFill>
              </a:rPr>
              <a:t>(</a:t>
            </a:r>
            <a:r>
              <a:rPr lang="en-US" sz="4400" dirty="0" err="1">
                <a:solidFill>
                  <a:schemeClr val="bg1"/>
                </a:solidFill>
              </a:rPr>
              <a:t>dnn</a:t>
            </a:r>
            <a:r>
              <a:rPr lang="en-US" sz="4400" dirty="0">
                <a:solidFill>
                  <a:schemeClr val="bg1"/>
                </a:solidFill>
              </a:rPr>
              <a:t> module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200" dirty="0" smtClean="0">
                <a:solidFill>
                  <a:srgbClr val="FFFF00"/>
                </a:solidFill>
              </a:rPr>
              <a:t>Machine </a:t>
            </a:r>
            <a:r>
              <a:rPr lang="en-US" sz="6200" dirty="0">
                <a:solidFill>
                  <a:srgbClr val="FFFF00"/>
                </a:solidFill>
              </a:rPr>
              <a:t>Learning </a:t>
            </a:r>
            <a:r>
              <a:rPr lang="en-US" sz="4300" dirty="0">
                <a:solidFill>
                  <a:schemeClr val="bg1"/>
                </a:solidFill>
              </a:rPr>
              <a:t>(ml </a:t>
            </a:r>
            <a:r>
              <a:rPr lang="en-US" sz="4300" dirty="0" smtClean="0">
                <a:solidFill>
                  <a:schemeClr val="bg1"/>
                </a:solidFill>
              </a:rPr>
              <a:t>module) </a:t>
            </a:r>
            <a:r>
              <a:rPr lang="en-US" sz="4400" dirty="0" smtClean="0">
                <a:solidFill>
                  <a:schemeClr val="bg1"/>
                </a:solidFill>
              </a:rPr>
              <a:t>machine </a:t>
            </a:r>
            <a:r>
              <a:rPr lang="en-US" sz="4400" dirty="0">
                <a:solidFill>
                  <a:schemeClr val="bg1"/>
                </a:solidFill>
              </a:rPr>
              <a:t>learning classes for statistical classification, regression and clustering of </a:t>
            </a:r>
            <a:r>
              <a:rPr lang="en-US" sz="4400" dirty="0" smtClean="0">
                <a:solidFill>
                  <a:schemeClr val="bg1"/>
                </a:solidFill>
              </a:rPr>
              <a:t>data.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Graph </a:t>
            </a:r>
            <a:r>
              <a:rPr lang="en-US" sz="4400" dirty="0">
                <a:solidFill>
                  <a:schemeClr val="bg1"/>
                </a:solidFill>
              </a:rPr>
              <a:t>API (</a:t>
            </a:r>
            <a:r>
              <a:rPr lang="en-US" sz="4400" dirty="0" err="1">
                <a:solidFill>
                  <a:schemeClr val="bg1"/>
                </a:solidFill>
              </a:rPr>
              <a:t>gapi</a:t>
            </a:r>
            <a:r>
              <a:rPr lang="en-US" sz="4400" dirty="0">
                <a:solidFill>
                  <a:schemeClr val="bg1"/>
                </a:solidFill>
              </a:rPr>
              <a:t> module</a:t>
            </a:r>
            <a:r>
              <a:rPr lang="en-US" sz="4400" dirty="0" smtClean="0">
                <a:solidFill>
                  <a:schemeClr val="bg1"/>
                </a:solidFill>
              </a:rPr>
              <a:t>)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Computational </a:t>
            </a:r>
            <a:r>
              <a:rPr lang="en-US" sz="4400" dirty="0">
                <a:solidFill>
                  <a:schemeClr val="bg1"/>
                </a:solidFill>
              </a:rPr>
              <a:t>photography (photo </a:t>
            </a:r>
            <a:r>
              <a:rPr lang="en-US" sz="4400" dirty="0" smtClean="0">
                <a:solidFill>
                  <a:schemeClr val="bg1"/>
                </a:solidFill>
              </a:rPr>
              <a:t>module) for </a:t>
            </a:r>
            <a:r>
              <a:rPr lang="en-US" sz="4400" dirty="0">
                <a:solidFill>
                  <a:schemeClr val="bg1"/>
                </a:solidFill>
              </a:rPr>
              <a:t>advanced photo </a:t>
            </a:r>
            <a:r>
              <a:rPr lang="en-US" sz="4400" dirty="0" smtClean="0">
                <a:solidFill>
                  <a:schemeClr val="bg1"/>
                </a:solidFill>
              </a:rPr>
              <a:t>processing.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Images </a:t>
            </a:r>
            <a:r>
              <a:rPr lang="en-US" sz="4400" dirty="0">
                <a:solidFill>
                  <a:schemeClr val="bg1"/>
                </a:solidFill>
              </a:rPr>
              <a:t>stitching (stitching </a:t>
            </a:r>
            <a:r>
              <a:rPr lang="en-US" sz="4400" dirty="0" smtClean="0">
                <a:solidFill>
                  <a:schemeClr val="bg1"/>
                </a:solidFill>
              </a:rPr>
              <a:t>module) create photo </a:t>
            </a:r>
            <a:r>
              <a:rPr lang="en-US" sz="4400" dirty="0">
                <a:solidFill>
                  <a:schemeClr val="bg1"/>
                </a:solidFill>
              </a:rPr>
              <a:t>panoramas and more with </a:t>
            </a:r>
            <a:r>
              <a:rPr lang="en-US" sz="4400" dirty="0" err="1">
                <a:solidFill>
                  <a:schemeClr val="bg1"/>
                </a:solidFill>
              </a:rPr>
              <a:t>OpenCV</a:t>
            </a:r>
            <a:r>
              <a:rPr lang="en-US" sz="4400" dirty="0">
                <a:solidFill>
                  <a:schemeClr val="bg1"/>
                </a:solidFill>
              </a:rPr>
              <a:t> stitching </a:t>
            </a:r>
            <a:r>
              <a:rPr lang="en-US" sz="4400" dirty="0" smtClean="0">
                <a:solidFill>
                  <a:schemeClr val="bg1"/>
                </a:solidFill>
              </a:rPr>
              <a:t>pipeline.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GPU-Accelerated </a:t>
            </a:r>
            <a:r>
              <a:rPr lang="en-US" sz="4400" dirty="0">
                <a:solidFill>
                  <a:schemeClr val="bg1"/>
                </a:solidFill>
              </a:rPr>
              <a:t>Computer Vision (</a:t>
            </a:r>
            <a:r>
              <a:rPr lang="en-US" sz="4400" dirty="0" err="1">
                <a:solidFill>
                  <a:schemeClr val="bg1"/>
                </a:solidFill>
              </a:rPr>
              <a:t>cuda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module);  </a:t>
            </a:r>
            <a:r>
              <a:rPr lang="en-US" sz="4400" dirty="0" err="1" smtClean="0">
                <a:solidFill>
                  <a:schemeClr val="bg1"/>
                </a:solidFill>
              </a:rPr>
              <a:t>OpenCV</a:t>
            </a:r>
            <a:r>
              <a:rPr lang="en-US" sz="4400" dirty="0" smtClean="0">
                <a:solidFill>
                  <a:schemeClr val="bg1"/>
                </a:solidFill>
              </a:rPr>
              <a:t> iOS: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631" y="188640"/>
            <a:ext cx="1758677" cy="21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522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Tracking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031082"/>
            <a:ext cx="7854752" cy="47958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Some example project for detecting road features using </a:t>
            </a:r>
            <a:r>
              <a:rPr lang="en-US" dirty="0" err="1" smtClean="0"/>
              <a:t>OpenCV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https://navoshta.com/detecting-road-features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by </a:t>
            </a:r>
            <a:r>
              <a:rPr lang="en-US" dirty="0"/>
              <a:t>Alex </a:t>
            </a:r>
            <a:r>
              <a:rPr lang="en-US" dirty="0" err="1" smtClean="0"/>
              <a:t>Staravoitau</a:t>
            </a:r>
            <a:endParaRPr lang="en-US" dirty="0"/>
          </a:p>
        </p:txBody>
      </p:sp>
      <p:pic>
        <p:nvPicPr>
          <p:cNvPr id="5" name="project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8735" y="1916832"/>
            <a:ext cx="7608168" cy="42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725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Processing Pipeline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68760"/>
            <a:ext cx="11389024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Camera calibration</a:t>
            </a:r>
            <a:endParaRPr lang="en-US" b="1" dirty="0"/>
          </a:p>
          <a:p>
            <a:r>
              <a:rPr lang="en-US" dirty="0" smtClean="0"/>
              <a:t>Each camera gives image distortions</a:t>
            </a:r>
            <a:r>
              <a:rPr lang="en-US" dirty="0"/>
              <a:t>, </a:t>
            </a:r>
            <a:r>
              <a:rPr lang="en-US" dirty="0" smtClean="0"/>
              <a:t>these can be rectified using  information from a camera calibration. </a:t>
            </a:r>
            <a:r>
              <a:rPr lang="en-US" dirty="0" err="1" smtClean="0"/>
              <a:t>OpenCV</a:t>
            </a:r>
            <a:r>
              <a:rPr lang="en-US" dirty="0" smtClean="0"/>
              <a:t> has functionality to calibrate and correct camera images. Calibration is done using </a:t>
            </a:r>
            <a:r>
              <a:rPr lang="en-US" dirty="0"/>
              <a:t>chessboard </a:t>
            </a:r>
            <a:r>
              <a:rPr lang="en-US" dirty="0" smtClean="0"/>
              <a:t>images.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Edge detection</a:t>
            </a:r>
          </a:p>
          <a:p>
            <a:r>
              <a:rPr lang="en-US" dirty="0" err="1" smtClean="0"/>
              <a:t>OpenCV</a:t>
            </a:r>
            <a:r>
              <a:rPr lang="en-US" dirty="0" smtClean="0"/>
              <a:t> has many different edge detectors using gradient </a:t>
            </a:r>
            <a:r>
              <a:rPr lang="en-US" dirty="0"/>
              <a:t>and color </a:t>
            </a:r>
            <a:r>
              <a:rPr lang="en-US" dirty="0" smtClean="0"/>
              <a:t>information. These edges can be used for the detection of structures such as lines etc. </a:t>
            </a:r>
          </a:p>
          <a:p>
            <a:pPr marL="0" indent="0">
              <a:buNone/>
            </a:pPr>
            <a:r>
              <a:rPr lang="en-US" b="1" dirty="0" smtClean="0"/>
              <a:t>Perspective transformation</a:t>
            </a:r>
          </a:p>
          <a:p>
            <a:r>
              <a:rPr lang="en-US" dirty="0" err="1"/>
              <a:t>A</a:t>
            </a:r>
            <a:r>
              <a:rPr lang="en-US" dirty="0" err="1" smtClean="0"/>
              <a:t>perspective</a:t>
            </a:r>
            <a:r>
              <a:rPr lang="en-US" dirty="0" smtClean="0"/>
              <a:t> </a:t>
            </a:r>
            <a:r>
              <a:rPr lang="en-US" dirty="0"/>
              <a:t>transformation, </a:t>
            </a:r>
            <a:r>
              <a:rPr lang="en-US" dirty="0" smtClean="0"/>
              <a:t>can be used to obtain an overview of </a:t>
            </a:r>
            <a:r>
              <a:rPr lang="en-US" dirty="0"/>
              <a:t>the road ahead of the vehicle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This can make the problem of </a:t>
            </a:r>
            <a:r>
              <a:rPr lang="en-US" dirty="0"/>
              <a:t>lane boundaries extraction </a:t>
            </a:r>
            <a:r>
              <a:rPr lang="en-US" dirty="0" smtClean="0"/>
              <a:t>easier.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Fitting </a:t>
            </a:r>
            <a:r>
              <a:rPr lang="en-US" b="1" dirty="0"/>
              <a:t>boundary </a:t>
            </a:r>
            <a:r>
              <a:rPr lang="en-US" b="1" dirty="0" smtClean="0"/>
              <a:t>lines</a:t>
            </a:r>
          </a:p>
          <a:p>
            <a:r>
              <a:rPr lang="en-US" dirty="0" smtClean="0"/>
              <a:t>The resulting frame </a:t>
            </a:r>
            <a:r>
              <a:rPr lang="en-US" dirty="0"/>
              <a:t>pixels </a:t>
            </a:r>
            <a:r>
              <a:rPr lang="en-US" dirty="0" smtClean="0"/>
              <a:t>are determined that may belong </a:t>
            </a:r>
            <a:r>
              <a:rPr lang="en-US" dirty="0"/>
              <a:t>to lane </a:t>
            </a:r>
            <a:r>
              <a:rPr lang="en-US" dirty="0" smtClean="0"/>
              <a:t>boundaries.</a:t>
            </a:r>
          </a:p>
          <a:p>
            <a:r>
              <a:rPr lang="en-US" dirty="0" smtClean="0"/>
              <a:t>These are then used to approximate lines, road </a:t>
            </a:r>
            <a:r>
              <a:rPr lang="en-US" dirty="0"/>
              <a:t>properties and vehicle position. </a:t>
            </a:r>
          </a:p>
          <a:p>
            <a:r>
              <a:rPr lang="en-US" dirty="0" smtClean="0"/>
              <a:t>Furthermore a </a:t>
            </a:r>
            <a:r>
              <a:rPr lang="en-US" dirty="0"/>
              <a:t>rough estimate on road curvature and vehicle position within the lane </a:t>
            </a:r>
            <a:r>
              <a:rPr lang="en-US" dirty="0" smtClean="0"/>
              <a:t>is determined using </a:t>
            </a:r>
            <a:r>
              <a:rPr lang="en-US" dirty="0"/>
              <a:t>known road dimensions.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1543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Pipeline: Camera Calibration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869160"/>
            <a:ext cx="11389024" cy="1179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… cv2.findChessboardCorners(image</a:t>
            </a:r>
            <a:r>
              <a:rPr lang="en-US" dirty="0"/>
              <a:t>, (9, 6), None</a:t>
            </a:r>
            <a:r>
              <a:rPr lang="en-US" dirty="0" smtClean="0"/>
              <a:t>) 			// Inner corners 9x6</a:t>
            </a:r>
          </a:p>
          <a:p>
            <a:pPr marL="0" indent="0">
              <a:buNone/>
            </a:pPr>
            <a:r>
              <a:rPr lang="en-US" dirty="0" smtClean="0"/>
              <a:t>… cv2.calibrateCamera( </a:t>
            </a:r>
            <a:r>
              <a:rPr lang="en-US" dirty="0" err="1" smtClean="0"/>
              <a:t>pattern_points</a:t>
            </a:r>
            <a:r>
              <a:rPr lang="en-US" dirty="0"/>
              <a:t>, </a:t>
            </a:r>
            <a:r>
              <a:rPr lang="en-US" dirty="0" err="1"/>
              <a:t>image_points</a:t>
            </a:r>
            <a:r>
              <a:rPr lang="en-US" dirty="0"/>
              <a:t>, (</a:t>
            </a:r>
            <a:r>
              <a:rPr lang="en-US" dirty="0" err="1"/>
              <a:t>image.shape</a:t>
            </a:r>
            <a:r>
              <a:rPr lang="en-US" dirty="0"/>
              <a:t>[1], </a:t>
            </a:r>
            <a:r>
              <a:rPr lang="en-US" dirty="0" err="1"/>
              <a:t>image.shape</a:t>
            </a:r>
            <a:r>
              <a:rPr lang="en-US" dirty="0"/>
              <a:t>[0]), None, </a:t>
            </a:r>
            <a:r>
              <a:rPr lang="en-US" dirty="0" smtClean="0"/>
              <a:t>None)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corrected_image</a:t>
            </a:r>
            <a:r>
              <a:rPr lang="en-US" dirty="0"/>
              <a:t> = cv2.undistort(image, </a:t>
            </a:r>
            <a:r>
              <a:rPr lang="en-US" dirty="0" err="1"/>
              <a:t>self.camera_matrix</a:t>
            </a:r>
            <a:r>
              <a:rPr lang="en-US" dirty="0"/>
              <a:t>, </a:t>
            </a:r>
            <a:r>
              <a:rPr lang="en-US" dirty="0" err="1"/>
              <a:t>self.dist_coefficients</a:t>
            </a:r>
            <a:r>
              <a:rPr lang="en-US" dirty="0"/>
              <a:t>, None, </a:t>
            </a:r>
            <a:r>
              <a:rPr lang="en-US" dirty="0" err="1"/>
              <a:t>self.camera_matrix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647" y="1340768"/>
            <a:ext cx="9258925" cy="28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023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Pipeline: Edge Detection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653136"/>
            <a:ext cx="11389024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Gradient Absolute Values, Ranges within certain magnitudes, Gradient Directions</a:t>
            </a:r>
          </a:p>
          <a:p>
            <a:r>
              <a:rPr lang="en-US" dirty="0" smtClean="0"/>
              <a:t>Sobel Operator (using a convolutional Kernel)</a:t>
            </a:r>
          </a:p>
          <a:p>
            <a:pPr marL="0" indent="0">
              <a:buNone/>
            </a:pPr>
            <a:r>
              <a:rPr lang="en-US" dirty="0" smtClean="0"/>
              <a:t>Color Ranges </a:t>
            </a:r>
          </a:p>
          <a:p>
            <a:r>
              <a:rPr lang="en-US" dirty="0" smtClean="0"/>
              <a:t>HLS </a:t>
            </a:r>
            <a:r>
              <a:rPr lang="en-US" dirty="0"/>
              <a:t>Color </a:t>
            </a:r>
            <a:r>
              <a:rPr lang="en-US" dirty="0" smtClean="0"/>
              <a:t>Space: Hue, Saturation, and Level (for road detection, etc.)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06" y="1237890"/>
            <a:ext cx="9343337" cy="32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44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11599168" cy="432048"/>
          </a:xfrm>
        </p:spPr>
        <p:txBody>
          <a:bodyPr/>
          <a:lstStyle/>
          <a:p>
            <a:r>
              <a:rPr lang="en-US" sz="3600" dirty="0" smtClean="0"/>
              <a:t>Processing Pipeline: Perspective Transformation</a:t>
            </a:r>
            <a:endParaRPr lang="en-US" sz="36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653136"/>
            <a:ext cx="11389024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…. </a:t>
            </a:r>
            <a:r>
              <a:rPr lang="fr-FR" dirty="0" err="1" smtClean="0"/>
              <a:t>transform_matrix</a:t>
            </a:r>
            <a:r>
              <a:rPr lang="fr-FR" dirty="0" smtClean="0"/>
              <a:t> </a:t>
            </a:r>
            <a:r>
              <a:rPr lang="fr-FR" dirty="0"/>
              <a:t>= cv2.getPerspectiveTransform(source, destination)</a:t>
            </a:r>
          </a:p>
          <a:p>
            <a:pPr marL="0" indent="0">
              <a:buNone/>
            </a:pPr>
            <a:r>
              <a:rPr lang="fr-FR" dirty="0" smtClean="0"/>
              <a:t>…. image </a:t>
            </a:r>
            <a:r>
              <a:rPr lang="fr-FR" dirty="0"/>
              <a:t>= cv2.warpPerspective(image, </a:t>
            </a:r>
            <a:r>
              <a:rPr lang="fr-FR" dirty="0" err="1"/>
              <a:t>transform_matrix</a:t>
            </a:r>
            <a:r>
              <a:rPr lang="fr-FR" dirty="0"/>
              <a:t>, (w, h))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74" y="1143381"/>
            <a:ext cx="9553545" cy="322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884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3" y="404664"/>
            <a:ext cx="11599168" cy="432048"/>
          </a:xfrm>
        </p:spPr>
        <p:txBody>
          <a:bodyPr/>
          <a:lstStyle/>
          <a:p>
            <a:r>
              <a:rPr lang="en-US" sz="3600" dirty="0" smtClean="0"/>
              <a:t>Processing Pipeline: Perspective Transformation</a:t>
            </a:r>
            <a:endParaRPr lang="en-US" sz="36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4653136"/>
            <a:ext cx="11389024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Left: 	The </a:t>
            </a:r>
            <a:r>
              <a:rPr lang="en-US" i="1" dirty="0"/>
              <a:t>original</a:t>
            </a:r>
            <a:r>
              <a:rPr lang="en-US" dirty="0"/>
              <a:t> image after </a:t>
            </a:r>
            <a:r>
              <a:rPr lang="en-US" dirty="0" smtClean="0"/>
              <a:t>the </a:t>
            </a:r>
            <a:r>
              <a:rPr lang="en-US" dirty="0"/>
              <a:t>camera calibration and perspective transform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Right: 	After edge detection with edges </a:t>
            </a:r>
            <a:r>
              <a:rPr lang="en-US" dirty="0"/>
              <a:t>highlighted in </a:t>
            </a:r>
            <a:r>
              <a:rPr lang="en-US" b="1" dirty="0">
                <a:solidFill>
                  <a:srgbClr val="008000"/>
                </a:solidFill>
              </a:rPr>
              <a:t>green</a:t>
            </a:r>
            <a:r>
              <a:rPr lang="en-US" dirty="0"/>
              <a:t> and </a:t>
            </a:r>
            <a:r>
              <a:rPr lang="en-US" b="1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	Scanning </a:t>
            </a:r>
            <a:r>
              <a:rPr lang="en-US" dirty="0"/>
              <a:t>windows boundaries </a:t>
            </a:r>
            <a:r>
              <a:rPr lang="en-US" dirty="0" smtClean="0"/>
              <a:t>for areas with pixel that may belong to lines are highlighted </a:t>
            </a:r>
            <a:r>
              <a:rPr lang="en-US" dirty="0"/>
              <a:t>in </a:t>
            </a:r>
            <a:r>
              <a:rPr lang="en-US" b="1" dirty="0" smtClean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yellow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	A </a:t>
            </a:r>
            <a:r>
              <a:rPr lang="en-US" dirty="0"/>
              <a:t>second order polynomial approximation of </a:t>
            </a:r>
            <a:r>
              <a:rPr lang="en-US" dirty="0" smtClean="0"/>
              <a:t>the collected </a:t>
            </a:r>
            <a:r>
              <a:rPr lang="en-US" dirty="0"/>
              <a:t>points in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471" y="1202065"/>
            <a:ext cx="10021551" cy="34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936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Lane and Vehicle Tracking</a:t>
            </a:r>
            <a:endParaRPr lang="en-US" dirty="0"/>
          </a:p>
        </p:txBody>
      </p:sp>
      <p:pic>
        <p:nvPicPr>
          <p:cNvPr id="4" name="project_video_annotated_vehic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4679" y="1052736"/>
            <a:ext cx="9336360" cy="525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756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remarks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11389024" cy="11680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Alex </a:t>
            </a:r>
            <a:r>
              <a:rPr lang="en-US" dirty="0" err="1" smtClean="0"/>
              <a:t>Staravoitau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“This </a:t>
            </a:r>
            <a:r>
              <a:rPr lang="en-US" dirty="0"/>
              <a:t>clearly is a very naive way of detecting and tracking road features, and wouldn’t be used in real world application as-is, since it is likely to fail in too many scenarios</a:t>
            </a:r>
            <a:r>
              <a:rPr lang="en-US" dirty="0" smtClean="0"/>
              <a:t>: “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599" y="2924944"/>
            <a:ext cx="102251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Going up or down the hill.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Changing </a:t>
            </a:r>
            <a:r>
              <a:rPr lang="en-US" sz="2400" dirty="0"/>
              <a:t>weather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Worn </a:t>
            </a:r>
            <a:r>
              <a:rPr lang="en-US" sz="2400" dirty="0"/>
              <a:t>out lane markings.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Obstruction </a:t>
            </a:r>
            <a:r>
              <a:rPr lang="en-US" sz="2400" dirty="0"/>
              <a:t>by other vehicles or vehicles obstructing each 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Vehicles </a:t>
            </a:r>
            <a:r>
              <a:rPr lang="en-US" sz="2400" dirty="0"/>
              <a:t>and vehicle positions different from those classifier was trained 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   …</a:t>
            </a:r>
          </a:p>
        </p:txBody>
      </p:sp>
    </p:spTree>
    <p:extLst>
      <p:ext uri="{BB962C8B-B14F-4D97-AF65-F5344CB8AC3E}">
        <p14:creationId xmlns:p14="http://schemas.microsoft.com/office/powerpoint/2010/main" val="21505034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YetiBorg</a:t>
            </a:r>
            <a:r>
              <a:rPr lang="en-US" dirty="0" smtClean="0"/>
              <a:t> Race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1252836"/>
            <a:ext cx="11389024" cy="52005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arenR"/>
            </a:pPr>
            <a:r>
              <a:rPr lang="en-US" sz="2400" b="1" dirty="0" smtClean="0"/>
              <a:t>Each time 2 teams will race 2 times against each other. The second time lanes will be switched. </a:t>
            </a:r>
          </a:p>
          <a:p>
            <a:pPr marL="457200" indent="-457200">
              <a:buAutoNum type="arabicParenR"/>
            </a:pPr>
            <a:r>
              <a:rPr lang="en-US" sz="2400" b="1" dirty="0" smtClean="0"/>
              <a:t>Note, the second race will take place after all teams have completed their first race. So you have ample time to restart and change batteries and setup, if necessary.</a:t>
            </a:r>
          </a:p>
          <a:p>
            <a:pPr marL="457200" indent="-457200">
              <a:buAutoNum type="arabicParenR"/>
            </a:pPr>
            <a:r>
              <a:rPr lang="en-US" sz="2400" b="1" dirty="0" smtClean="0"/>
              <a:t>The teams that won at least one race will proceed to the next round.</a:t>
            </a:r>
          </a:p>
          <a:p>
            <a:pPr marL="457200" indent="-457200">
              <a:buAutoNum type="arabicParenR"/>
            </a:pPr>
            <a:r>
              <a:rPr lang="en-US" sz="2400" b="1" dirty="0" smtClean="0"/>
              <a:t>The </a:t>
            </a:r>
            <a:r>
              <a:rPr lang="en-US" sz="2400" b="1" dirty="0" err="1" smtClean="0"/>
              <a:t>YetiBorg</a:t>
            </a:r>
            <a:r>
              <a:rPr lang="en-US" sz="2400" b="1" dirty="0" smtClean="0"/>
              <a:t> should not cross the inner orange line with a complete tire. If that happens you should manually place it to the middle of the track parallel to where it first crossed the inner orange line.</a:t>
            </a:r>
          </a:p>
          <a:p>
            <a:pPr marL="457200" indent="-457200">
              <a:buAutoNum type="arabicParenR"/>
            </a:pPr>
            <a:r>
              <a:rPr lang="en-US" sz="2400" b="1" dirty="0" smtClean="0"/>
              <a:t>If the </a:t>
            </a:r>
            <a:r>
              <a:rPr lang="en-US" sz="2400" b="1" dirty="0" err="1" smtClean="0"/>
              <a:t>YetiBorg</a:t>
            </a:r>
            <a:r>
              <a:rPr lang="en-US" sz="2400" b="1" dirty="0" smtClean="0"/>
              <a:t> crosses the outer white line completely, it should be manually placed to </a:t>
            </a:r>
            <a:r>
              <a:rPr lang="en-US" sz="2400" b="1" dirty="0"/>
              <a:t>the middle of the track parallel to where it first crossed the </a:t>
            </a:r>
            <a:r>
              <a:rPr lang="en-US" sz="2400" b="1" dirty="0" smtClean="0"/>
              <a:t>outer white line.</a:t>
            </a:r>
          </a:p>
          <a:p>
            <a:pPr marL="457200" indent="-457200">
              <a:buAutoNum type="arabicParenR"/>
            </a:pPr>
            <a:r>
              <a:rPr lang="en-US" sz="2400" b="1" dirty="0" smtClean="0"/>
              <a:t>If the placement as in 4) and 5) is not possible because the other </a:t>
            </a:r>
            <a:r>
              <a:rPr lang="en-US" sz="2400" b="1" dirty="0" err="1"/>
              <a:t>Y</a:t>
            </a:r>
            <a:r>
              <a:rPr lang="en-US" sz="2400" b="1" dirty="0" err="1" smtClean="0"/>
              <a:t>etiBorg</a:t>
            </a:r>
            <a:r>
              <a:rPr lang="en-US" sz="2400" b="1" dirty="0" smtClean="0"/>
              <a:t> is driving there, it should be placed to the right of the other </a:t>
            </a:r>
            <a:r>
              <a:rPr lang="en-US" sz="2400" b="1" dirty="0" err="1" smtClean="0"/>
              <a:t>YetiBorg</a:t>
            </a:r>
            <a:r>
              <a:rPr lang="en-US" sz="2400" b="1" dirty="0" smtClean="0"/>
              <a:t>. If that is not possible you should wait until it passed.</a:t>
            </a:r>
          </a:p>
          <a:p>
            <a:pPr marL="457200" indent="-457200">
              <a:buAutoNum type="arabicParenR"/>
            </a:pPr>
            <a:r>
              <a:rPr lang="en-US" sz="2400" b="1" dirty="0" smtClean="0"/>
              <a:t>The rough shape of the racing track will be available Friday 29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onwards.</a:t>
            </a:r>
          </a:p>
          <a:p>
            <a:pPr marL="457200" indent="-457200">
              <a:buAutoNum type="arabicParenR"/>
            </a:pPr>
            <a:r>
              <a:rPr lang="en-US" sz="2400" b="1" dirty="0" smtClean="0"/>
              <a:t>The race will continue until one winner remains.</a:t>
            </a:r>
            <a:endParaRPr lang="en-US" sz="2400" b="1" dirty="0"/>
          </a:p>
          <a:p>
            <a:pPr marL="457200" indent="-457200">
              <a:buAutoNum type="arabicParenR"/>
            </a:pPr>
            <a:endParaRPr lang="en-US" sz="2400" b="1" dirty="0" smtClean="0"/>
          </a:p>
          <a:p>
            <a:pPr marL="457200" indent="-457200">
              <a:buAutoNum type="arabicParenR"/>
            </a:pPr>
            <a:endParaRPr lang="en-US" sz="2400" b="1" dirty="0" smtClean="0"/>
          </a:p>
          <a:p>
            <a:pPr marL="457200" indent="-457200">
              <a:buAutoNum type="arabicParenR"/>
            </a:pPr>
            <a:endParaRPr lang="en-US" sz="2400" b="1" dirty="0"/>
          </a:p>
          <a:p>
            <a:pPr marL="0" indent="0">
              <a:buNone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4026292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7427" y="1384877"/>
            <a:ext cx="4326359" cy="441987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err="1"/>
              <a:t>Primesense</a:t>
            </a:r>
            <a:r>
              <a:rPr lang="en-US" dirty="0"/>
              <a:t> based </a:t>
            </a:r>
            <a:r>
              <a:rPr lang="en-US" dirty="0" smtClean="0"/>
              <a:t>Occipital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Asus </a:t>
            </a:r>
            <a:r>
              <a:rPr lang="en-US" dirty="0"/>
              <a:t>X-</a:t>
            </a:r>
            <a:r>
              <a:rPr lang="en-US" dirty="0" err="1"/>
              <a:t>tion</a:t>
            </a:r>
            <a:r>
              <a:rPr lang="en-US" dirty="0"/>
              <a:t> Pro </a:t>
            </a:r>
            <a:r>
              <a:rPr lang="en-US" dirty="0" smtClean="0"/>
              <a:t>Live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Microsoft Kinect v1, v2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Intel RealSense F200, R200 (blue)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91" y="188640"/>
            <a:ext cx="3973166" cy="1346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01"/>
            <a:ext cx="5523111" cy="1156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565" y="1478288"/>
            <a:ext cx="3747373" cy="1175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287" y="1676093"/>
            <a:ext cx="3177121" cy="1733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063" y="926586"/>
            <a:ext cx="4014481" cy="432048"/>
          </a:xfrm>
        </p:spPr>
        <p:txBody>
          <a:bodyPr/>
          <a:lstStyle/>
          <a:p>
            <a:r>
              <a:rPr lang="en-US" sz="3600" dirty="0" smtClean="0"/>
              <a:t>Structured Light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94334" y="3771348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 Emitter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79789" y="3838736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 Depth Camera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327" y="4179051"/>
            <a:ext cx="3905250" cy="21812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7638" y="4240641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Mic-array (4xmic)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52891" y="5445224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Camera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76" y="2982534"/>
            <a:ext cx="5407979" cy="317163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01134" y="6154165"/>
            <a:ext cx="35285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From: </a:t>
            </a:r>
            <a:r>
              <a:rPr lang="en-US" sz="1400" dirty="0" err="1" smtClean="0"/>
              <a:t>Anyline</a:t>
            </a:r>
            <a:r>
              <a:rPr lang="en-US" sz="1400" dirty="0" smtClean="0"/>
              <a:t> presentation by Peter </a:t>
            </a:r>
            <a:r>
              <a:rPr lang="en-US" sz="1400" dirty="0" err="1"/>
              <a:t>Sperl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17666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30145" y="1052736"/>
            <a:ext cx="105131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Joel C. McCall and Mohan M. Trivedi, Video Based Lane Estimation and Tracking for Driver Assistance: Survey, System, and Evaluation. IEEE Transactions on Intelligent Transportation Systems, 2006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A. Bar Hillel, R. Lerner, D. Levi, G. </a:t>
            </a:r>
            <a:r>
              <a:rPr lang="en-US" dirty="0" err="1"/>
              <a:t>Raz</a:t>
            </a:r>
            <a:r>
              <a:rPr lang="en-US" dirty="0"/>
              <a:t>, Recent progress in road and lane detection: a survey. Machine Vision and Applications (2014) 25:727–745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J. Fritsch, T. </a:t>
            </a:r>
            <a:r>
              <a:rPr lang="en-US" dirty="0" err="1"/>
              <a:t>Kühnl</a:t>
            </a:r>
            <a:r>
              <a:rPr lang="en-US" dirty="0"/>
              <a:t>, F. </a:t>
            </a:r>
            <a:r>
              <a:rPr lang="en-US" dirty="0" err="1"/>
              <a:t>Kummert</a:t>
            </a:r>
            <a:r>
              <a:rPr lang="en-US" dirty="0"/>
              <a:t>, Monocular Road Terrain Detection by Combining Visual and Spatial Information. IEEE Transactions on Intelligent Transportation Systems, 2014.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J. </a:t>
            </a:r>
            <a:r>
              <a:rPr lang="en-US" dirty="0" err="1"/>
              <a:t>Sattar</a:t>
            </a:r>
            <a:r>
              <a:rPr lang="en-US" dirty="0"/>
              <a:t>, J. Mo, </a:t>
            </a:r>
            <a:r>
              <a:rPr lang="en-US" dirty="0" err="1"/>
              <a:t>SafeDrive</a:t>
            </a:r>
            <a:r>
              <a:rPr lang="en-US" dirty="0"/>
              <a:t>: A Robust Lane Tracking System for Autonomous and Assisted Driving Under Limited Visibility. January 31, 2017 ( https://arxiv.org/abs/1701.08449 </a:t>
            </a:r>
            <a:r>
              <a:rPr lang="en-US" dirty="0" smtClean="0"/>
              <a:t>)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https</a:t>
            </a:r>
            <a:r>
              <a:rPr lang="en-US" dirty="0"/>
              <a:t>://navoshta.com/detecting-road-features/ by Alex </a:t>
            </a:r>
            <a:r>
              <a:rPr lang="en-US" dirty="0" err="1" smtClean="0"/>
              <a:t>Staravoitau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OpenCV.org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301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4294967295"/>
          </p:nvPr>
        </p:nvSpPr>
        <p:spPr>
          <a:xfrm>
            <a:off x="2" y="-1"/>
            <a:ext cx="12198349" cy="4521941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Robotics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68358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LIDAR Explanation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44" y="1096760"/>
            <a:ext cx="5754141" cy="2065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8775" y="3043888"/>
            <a:ext cx="27799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C2577">
                    <a:lumMod val="60000"/>
                    <a:lumOff val="40000"/>
                  </a:srgbClr>
                </a:solidFill>
              </a:rPr>
              <a:t>http://www.slamtec.com/en/lidar/A3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324" y="116632"/>
            <a:ext cx="6147048" cy="30735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26758" y="2953035"/>
            <a:ext cx="6099175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rgbClr val="0C2577">
                    <a:lumMod val="60000"/>
                    <a:lumOff val="40000"/>
                  </a:srgbClr>
                </a:solidFill>
              </a:rPr>
              <a:t>https://news.voyage.auto/an-introduction-to-lidar-the-key-self-driving-car-sensor-a7e405590cff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62" y="3299330"/>
            <a:ext cx="5574223" cy="29818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8369" y="6111869"/>
            <a:ext cx="4863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C2577">
                    <a:lumMod val="60000"/>
                    <a:lumOff val="40000"/>
                  </a:srgbClr>
                </a:solidFill>
              </a:rPr>
              <a:t>Texas Instruments LIDAR Pulsed Reference Design</a:t>
            </a:r>
            <a:endParaRPr lang="en-US" sz="1600" dirty="0">
              <a:solidFill>
                <a:srgbClr val="0C257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3231" y="5076455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Speed of light ~ 3 x 10</a:t>
            </a:r>
            <a:r>
              <a:rPr lang="en-US" baseline="30000" dirty="0" smtClean="0">
                <a:solidFill>
                  <a:srgbClr val="000000"/>
                </a:solidFill>
              </a:rPr>
              <a:t>8</a:t>
            </a:r>
            <a:r>
              <a:rPr lang="en-US" dirty="0" smtClean="0">
                <a:solidFill>
                  <a:srgbClr val="000000"/>
                </a:solidFill>
              </a:rPr>
              <a:t>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1 picosecond (= 10</a:t>
            </a:r>
            <a:r>
              <a:rPr lang="en-US" baseline="30000" dirty="0" smtClean="0">
                <a:solidFill>
                  <a:srgbClr val="000000"/>
                </a:solidFill>
              </a:rPr>
              <a:t>-12 </a:t>
            </a:r>
            <a:r>
              <a:rPr lang="en-US" dirty="0" smtClean="0">
                <a:solidFill>
                  <a:srgbClr val="000000"/>
                </a:solidFill>
              </a:rPr>
              <a:t>sec) light travels  ~ 3 x 10</a:t>
            </a:r>
            <a:r>
              <a:rPr lang="en-US" baseline="30000" dirty="0" smtClean="0">
                <a:solidFill>
                  <a:srgbClr val="000000"/>
                </a:solidFill>
              </a:rPr>
              <a:t>-4 </a:t>
            </a:r>
            <a:r>
              <a:rPr lang="en-US" dirty="0" smtClean="0">
                <a:solidFill>
                  <a:srgbClr val="000000"/>
                </a:solidFill>
              </a:rPr>
              <a:t>m = 0.3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During 33 picoseconds light travels ~ 1cm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7247" y="4502243"/>
            <a:ext cx="7372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C2577">
                    <a:lumMod val="60000"/>
                    <a:lumOff val="40000"/>
                  </a:srgbClr>
                </a:solidFill>
              </a:rPr>
              <a:t>Detector</a:t>
            </a:r>
            <a:endParaRPr lang="en-US" sz="1100" dirty="0">
              <a:solidFill>
                <a:srgbClr val="0C257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Isosceles Triangle 13"/>
          <p:cNvSpPr/>
          <p:nvPr/>
        </p:nvSpPr>
        <p:spPr>
          <a:xfrm rot="16200000">
            <a:off x="6879177" y="3429000"/>
            <a:ext cx="444134" cy="707994"/>
          </a:xfrm>
          <a:prstGeom prst="triangle">
            <a:avLst>
              <a:gd name="adj" fmla="val 4790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>
            <a:stCxn id="14" idx="3"/>
            <a:endCxn id="17" idx="1"/>
          </p:cNvCxnSpPr>
          <p:nvPr/>
        </p:nvCxnSpPr>
        <p:spPr>
          <a:xfrm>
            <a:off x="7455241" y="3792306"/>
            <a:ext cx="3252447" cy="380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707688" y="3476336"/>
            <a:ext cx="432048" cy="13928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Arrow Connector 18"/>
          <p:cNvCxnSpPr>
            <a:stCxn id="17" idx="1"/>
            <a:endCxn id="13" idx="3"/>
          </p:cNvCxnSpPr>
          <p:nvPr/>
        </p:nvCxnSpPr>
        <p:spPr>
          <a:xfrm flipH="1">
            <a:off x="7484491" y="4172748"/>
            <a:ext cx="3223197" cy="47351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77854" y="3631513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C2577">
                    <a:lumMod val="60000"/>
                    <a:lumOff val="40000"/>
                  </a:srgbClr>
                </a:solidFill>
              </a:rPr>
              <a:t>Laser</a:t>
            </a:r>
            <a:endParaRPr lang="en-US" sz="1400" dirty="0">
              <a:solidFill>
                <a:srgbClr val="0C257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79086" y="3402727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of Flight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246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9-03-28_16-10-08_vacuum_lid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63" y="116632"/>
            <a:ext cx="11017224" cy="617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47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62" y="980729"/>
            <a:ext cx="4344268" cy="2088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Robotics Self Driving Cars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327" y="0"/>
            <a:ext cx="4591257" cy="2100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21" y="3138473"/>
            <a:ext cx="4464496" cy="3251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095" y="2505497"/>
            <a:ext cx="5400600" cy="3812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24461" y="2100833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Google,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8200" y="1486974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Google Firefly,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6695" y="5983686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Waymo</a:t>
            </a:r>
            <a:r>
              <a:rPr lang="en-US" dirty="0" smtClean="0">
                <a:solidFill>
                  <a:srgbClr val="000000"/>
                </a:solidFill>
              </a:rPr>
              <a:t>, 2017 -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31223" y="5799020"/>
            <a:ext cx="2584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C2577">
                    <a:lumMod val="60000"/>
                    <a:lumOff val="40000"/>
                  </a:srgbClr>
                </a:solidFill>
              </a:rPr>
              <a:t>https://waymo.com/tech</a:t>
            </a:r>
            <a:r>
              <a:rPr lang="en-US" dirty="0">
                <a:solidFill>
                  <a:srgbClr val="0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348728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20" y="175783"/>
            <a:ext cx="11389024" cy="432048"/>
          </a:xfrm>
        </p:spPr>
        <p:txBody>
          <a:bodyPr/>
          <a:lstStyle/>
          <a:p>
            <a:r>
              <a:rPr lang="en-US" dirty="0" smtClean="0"/>
              <a:t>CES2019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3" y="884285"/>
            <a:ext cx="5910535" cy="5089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BMW Self Driving Car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solidFill>
                  <a:srgbClr val="0070C0"/>
                </a:solidFill>
              </a:rPr>
              <a:t>InnovizOne</a:t>
            </a:r>
            <a:r>
              <a:rPr lang="en-US" dirty="0" smtClean="0">
                <a:solidFill>
                  <a:srgbClr val="0070C0"/>
                </a:solidFill>
              </a:rPr>
              <a:t> Solid-state Lidar </a:t>
            </a:r>
            <a:r>
              <a:rPr lang="en-US" dirty="0" smtClean="0"/>
              <a:t>(goal: sub $1000 sensor)</a:t>
            </a:r>
          </a:p>
          <a:p>
            <a:r>
              <a:rPr lang="en-US" dirty="0" smtClean="0"/>
              <a:t>Angular resolution 0.1</a:t>
            </a:r>
            <a:r>
              <a:rPr lang="en-US" baseline="30000" dirty="0" smtClean="0"/>
              <a:t>o </a:t>
            </a:r>
            <a:r>
              <a:rPr lang="en-US" dirty="0" smtClean="0"/>
              <a:t>x 0.1</a:t>
            </a:r>
            <a:r>
              <a:rPr lang="en-US" baseline="30000" dirty="0" smtClean="0"/>
              <a:t>0</a:t>
            </a:r>
            <a:endParaRPr lang="en-US" dirty="0"/>
          </a:p>
          <a:p>
            <a:r>
              <a:rPr lang="en-US" dirty="0" smtClean="0"/>
              <a:t>FOV 120</a:t>
            </a:r>
            <a:r>
              <a:rPr lang="en-US" baseline="30000" dirty="0" smtClean="0"/>
              <a:t>o</a:t>
            </a:r>
            <a:r>
              <a:rPr lang="en-US" dirty="0" smtClean="0"/>
              <a:t> x</a:t>
            </a:r>
            <a:r>
              <a:rPr lang="en-US" dirty="0"/>
              <a:t> </a:t>
            </a:r>
            <a:r>
              <a:rPr lang="en-US" dirty="0" smtClean="0"/>
              <a:t>25</a:t>
            </a:r>
            <a:r>
              <a:rPr lang="en-US" baseline="30000" dirty="0" smtClean="0"/>
              <a:t>o</a:t>
            </a:r>
            <a:endParaRPr lang="en-US" dirty="0" smtClean="0"/>
          </a:p>
          <a:p>
            <a:r>
              <a:rPr lang="en-US" dirty="0" smtClean="0"/>
              <a:t>25 FPS</a:t>
            </a:r>
          </a:p>
          <a:p>
            <a:r>
              <a:rPr lang="en-US" dirty="0" smtClean="0"/>
              <a:t>Range 250m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Perception Capabilities</a:t>
            </a:r>
          </a:p>
          <a:p>
            <a:r>
              <a:rPr lang="en-US" dirty="0" smtClean="0"/>
              <a:t>Object detection and classification</a:t>
            </a:r>
          </a:p>
          <a:p>
            <a:r>
              <a:rPr lang="en-US" dirty="0" smtClean="0"/>
              <a:t>Lane detection</a:t>
            </a:r>
          </a:p>
          <a:p>
            <a:r>
              <a:rPr lang="en-US" dirty="0" smtClean="0"/>
              <a:t>Object Tracking</a:t>
            </a:r>
          </a:p>
          <a:p>
            <a:r>
              <a:rPr lang="en-US" dirty="0" smtClean="0"/>
              <a:t>SLAM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959" y="3189820"/>
            <a:ext cx="5262496" cy="3144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958" y="6597"/>
            <a:ext cx="5259832" cy="3062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651" y="4734084"/>
            <a:ext cx="3975927" cy="1593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166" y="2342636"/>
            <a:ext cx="2685412" cy="16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31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eb7d687f18d1b9920e6da61b690a6528afd9b46"/>
</p:tagLst>
</file>

<file path=ppt/theme/theme1.xml><?xml version="1.0" encoding="utf-8"?>
<a:theme xmlns:a="http://schemas.openxmlformats.org/drawingml/2006/main" name="Corporate template-set Universiteit Leiden">
  <a:themeElements>
    <a:clrScheme name="Aangepast 28">
      <a:dk1>
        <a:srgbClr val="000000"/>
      </a:dk1>
      <a:lt1>
        <a:srgbClr val="FFFFFF"/>
      </a:lt1>
      <a:dk2>
        <a:srgbClr val="8592BC"/>
      </a:dk2>
      <a:lt2>
        <a:srgbClr val="0C2577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2048</Words>
  <Application>Microsoft Office PowerPoint</Application>
  <PresentationFormat>Custom</PresentationFormat>
  <Paragraphs>238</Paragraphs>
  <Slides>51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Georgia</vt:lpstr>
      <vt:lpstr>Minion</vt:lpstr>
      <vt:lpstr>Calibri</vt:lpstr>
      <vt:lpstr>Arial</vt:lpstr>
      <vt:lpstr>Corporate template-set Universiteit Leiden</vt:lpstr>
      <vt:lpstr>Robotics</vt:lpstr>
      <vt:lpstr>Organization and Overview</vt:lpstr>
      <vt:lpstr>Overview</vt:lpstr>
      <vt:lpstr>PowerPoint Presentation</vt:lpstr>
      <vt:lpstr>Structured Light</vt:lpstr>
      <vt:lpstr>LIDAR Explanation</vt:lpstr>
      <vt:lpstr>PowerPoint Presentation</vt:lpstr>
      <vt:lpstr>Robotics Self Driving Cars</vt:lpstr>
      <vt:lpstr>CES2019</vt:lpstr>
      <vt:lpstr>PowerPoint Presentation</vt:lpstr>
      <vt:lpstr>PowerPoint Presentation</vt:lpstr>
      <vt:lpstr>PowerPoint Presentation</vt:lpstr>
      <vt:lpstr>RaspberryPi Sensors Kit</vt:lpstr>
      <vt:lpstr>Lane Tracking</vt:lpstr>
      <vt:lpstr>Lane Tracking</vt:lpstr>
      <vt:lpstr>Lane Tracking by Day and Night</vt:lpstr>
      <vt:lpstr>General System</vt:lpstr>
      <vt:lpstr>PowerPoint Presentation</vt:lpstr>
      <vt:lpstr>Vehicle and Road Models</vt:lpstr>
      <vt:lpstr>PowerPoint Presentation</vt:lpstr>
      <vt:lpstr>PowerPoint Presentation</vt:lpstr>
      <vt:lpstr>Steerable Filters</vt:lpstr>
      <vt:lpstr>Inverse Perspective Warping and Template Matching</vt:lpstr>
      <vt:lpstr>PowerPoint Presentation</vt:lpstr>
      <vt:lpstr>Results</vt:lpstr>
      <vt:lpstr>Challenges: Occlusions and Highlights</vt:lpstr>
      <vt:lpstr>Lane Tracking</vt:lpstr>
      <vt:lpstr>Overview System</vt:lpstr>
      <vt:lpstr>Ground Truth</vt:lpstr>
      <vt:lpstr>Slow Feature Analysis (SFA)</vt:lpstr>
      <vt:lpstr>PowerPoint Presentation</vt:lpstr>
      <vt:lpstr>SPRAY Features: Spatial Rays</vt:lpstr>
      <vt:lpstr>Ground Truth</vt:lpstr>
      <vt:lpstr>Results</vt:lpstr>
      <vt:lpstr>Results</vt:lpstr>
      <vt:lpstr>Results</vt:lpstr>
      <vt:lpstr>J. Sattar, J. Mo, SafeDrive: A Robust Lane Tracking System for Autonomous and Assisted Driving Under Limited Visibility. January 31, 2017 ( https://arxiv.org/abs/1701.08449 ) </vt:lpstr>
      <vt:lpstr>System Overview</vt:lpstr>
      <vt:lpstr>PowerPoint Presentation</vt:lpstr>
      <vt:lpstr>Image Processing using OpenCV</vt:lpstr>
      <vt:lpstr>Lane Tracking</vt:lpstr>
      <vt:lpstr>Overview Processing Pipeline</vt:lpstr>
      <vt:lpstr>Processing Pipeline: Camera Calibration</vt:lpstr>
      <vt:lpstr>Processing Pipeline: Edge Detection</vt:lpstr>
      <vt:lpstr>Processing Pipeline: Perspective Transformation</vt:lpstr>
      <vt:lpstr>Processing Pipeline: Perspective Transformation</vt:lpstr>
      <vt:lpstr>Lane and Vehicle Tracking</vt:lpstr>
      <vt:lpstr>Some remarks</vt:lpstr>
      <vt:lpstr>YetiBorg Race</vt:lpstr>
      <vt:lpstr>References</vt:lpstr>
      <vt:lpstr>Robotics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Robotics Lecture 01</dc:title>
  <dc:creator>EMB</dc:creator>
  <cp:lastModifiedBy>Presentationpoint</cp:lastModifiedBy>
  <cp:revision>324</cp:revision>
  <dcterms:created xsi:type="dcterms:W3CDTF">2015-03-10T08:05:39Z</dcterms:created>
  <dcterms:modified xsi:type="dcterms:W3CDTF">2019-03-29T07:54:40Z</dcterms:modified>
</cp:coreProperties>
</file>