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6" r:id="rId2"/>
    <p:sldId id="463" r:id="rId3"/>
    <p:sldId id="487" r:id="rId4"/>
    <p:sldId id="472" r:id="rId5"/>
    <p:sldId id="496" r:id="rId6"/>
    <p:sldId id="501" r:id="rId7"/>
    <p:sldId id="504" r:id="rId8"/>
    <p:sldId id="502" r:id="rId9"/>
    <p:sldId id="503" r:id="rId10"/>
    <p:sldId id="505" r:id="rId11"/>
    <p:sldId id="506" r:id="rId12"/>
    <p:sldId id="507" r:id="rId13"/>
    <p:sldId id="526" r:id="rId14"/>
    <p:sldId id="511" r:id="rId15"/>
    <p:sldId id="527" r:id="rId16"/>
    <p:sldId id="510" r:id="rId17"/>
    <p:sldId id="512" r:id="rId18"/>
    <p:sldId id="498" r:id="rId19"/>
    <p:sldId id="513" r:id="rId20"/>
    <p:sldId id="514" r:id="rId21"/>
    <p:sldId id="515" r:id="rId22"/>
    <p:sldId id="516" r:id="rId23"/>
    <p:sldId id="499" r:id="rId24"/>
    <p:sldId id="517" r:id="rId25"/>
    <p:sldId id="497" r:id="rId26"/>
    <p:sldId id="518" r:id="rId27"/>
    <p:sldId id="473" r:id="rId28"/>
    <p:sldId id="381" r:id="rId29"/>
    <p:sldId id="266" r:id="rId30"/>
  </p:sldIdLst>
  <p:sldSz cx="12198350" cy="6858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Minion" panose="020B0604020202020204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0791" autoAdjust="0"/>
  </p:normalViewPr>
  <p:slideViewPr>
    <p:cSldViewPr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2"/>
      </p:guideLst>
    </p:cSldViewPr>
  </p:slideViewPr>
  <p:outlineViewPr>
    <p:cViewPr>
      <p:scale>
        <a:sx n="33" d="100"/>
        <a:sy n="33" d="100"/>
      </p:scale>
      <p:origin x="0" y="-46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6-3-2019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C:\Users\admin\Desktop\OpenDag 2013\mydemos\bullet-2.75  ragdoll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08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Laat plaatjes zien van oplossingen.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57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74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-1"/>
            <a:ext cx="1219834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"/>
            <a:ext cx="1219835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 presentatie</a:t>
            </a:r>
            <a:endParaRPr lang="nl-NL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511301" y="3934610"/>
            <a:ext cx="5828311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Subtitel presentatie</a:t>
            </a:r>
            <a:endParaRPr lang="nl-NL" dirty="0"/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7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467328" y="3934686"/>
            <a:ext cx="4326359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grafiek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video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"/>
            <a:ext cx="1219835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afsluiting</a:t>
            </a:r>
            <a:endParaRPr lang="nl-NL" dirty="0"/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7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6846640" cy="4795836"/>
          </a:xfrm>
          <a:noFill/>
        </p:spPr>
        <p:txBody>
          <a:bodyPr vert="horz" wrap="none" lIns="0" tIns="0" rIns="0" bIns="0"/>
          <a:lstStyle>
            <a:lvl1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defRPr sz="2400">
                <a:solidFill>
                  <a:schemeClr val="bg2"/>
                </a:solidFill>
              </a:defRPr>
            </a:lvl1pPr>
            <a:lvl2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tabLst/>
              <a:defRPr sz="2400">
                <a:solidFill>
                  <a:schemeClr val="bg2"/>
                </a:solidFill>
              </a:defRPr>
            </a:lvl6pPr>
            <a:lvl7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 smtClean="0"/>
              <a:t>Opsomming</a:t>
            </a:r>
          </a:p>
          <a:p>
            <a:pPr lvl="1"/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wit</a:t>
            </a:r>
          </a:p>
          <a:p>
            <a:pPr lvl="4"/>
            <a:r>
              <a:rPr lang="nl-NL" dirty="0" smtClean="0"/>
              <a:t>Kopje geel</a:t>
            </a:r>
          </a:p>
          <a:p>
            <a:pPr lvl="5"/>
            <a:r>
              <a:rPr lang="nl-NL" dirty="0" smtClean="0"/>
              <a:t>Opsomming</a:t>
            </a:r>
          </a:p>
          <a:p>
            <a:pPr lvl="6"/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wit</a:t>
            </a:r>
            <a:endParaRPr lang="nl-NL" dirty="0"/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7453634" y="1252540"/>
            <a:ext cx="4339905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1" y="0"/>
            <a:ext cx="12198353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7926761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1" y="0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8533756" y="1252540"/>
            <a:ext cx="325978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5" y="1252540"/>
            <a:ext cx="5592763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3534273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141267" y="1252540"/>
            <a:ext cx="765227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4" y="1252540"/>
            <a:ext cx="11388876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12218777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6" y="1252540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615" y="1252540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6200776" y="3751625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9098615" y="3751625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341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180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11389024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7" name="Rechthoek 6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20" name="Rechthoek 19"/>
          <p:cNvSpPr/>
          <p:nvPr userDrawn="1"/>
        </p:nvSpPr>
        <p:spPr bwMode="auto">
          <a:xfrm>
            <a:off x="0" y="645333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nl-NL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2" y="6453336"/>
            <a:ext cx="50872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4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rwin@liacs.n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liacs.leidenuniv.nl/~bakkerem2/robotics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4.png"/><Relationship Id="rId5" Type="http://schemas.microsoft.com/office/2007/relationships/media" Target="../media/media3.mp4"/><Relationship Id="rId10" Type="http://schemas.openxmlformats.org/officeDocument/2006/relationships/image" Target="../media/image53.png"/><Relationship Id="rId4" Type="http://schemas.openxmlformats.org/officeDocument/2006/relationships/video" Target="../media/media2.mp4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rwin@liacs.nl?subject=Robotics%20Yetiborg%20Racing%20Tea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erwin@liacs.nl?subject=Robotics%20Project%20Proposa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modernrobotics.org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Robotics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Erwin M. Bakker| LIACS Media Lab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 smtClean="0"/>
              <a:t>28-2 </a:t>
            </a:r>
            <a:r>
              <a:rPr lang="nl-NL" dirty="0" smtClean="0"/>
              <a:t>2019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5550496" cy="1152128"/>
          </a:xfrm>
        </p:spPr>
        <p:txBody>
          <a:bodyPr/>
          <a:lstStyle/>
          <a:p>
            <a:r>
              <a:rPr lang="en-US" dirty="0"/>
              <a:t>Degrees of Freedom of a Robot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700808"/>
            <a:ext cx="4974431" cy="4347864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b="1" dirty="0" smtClean="0"/>
              <a:t>rigid body </a:t>
            </a:r>
            <a:r>
              <a:rPr lang="en-US" dirty="0" smtClean="0"/>
              <a:t>in 3D Space has 6 DOF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</a:t>
            </a:r>
            <a:r>
              <a:rPr lang="en-US" b="1" dirty="0" smtClean="0"/>
              <a:t> joint </a:t>
            </a:r>
            <a:r>
              <a:rPr lang="en-US" dirty="0" smtClean="0"/>
              <a:t>can be seen to put constraints on the rigid bodies it connects</a:t>
            </a:r>
          </a:p>
          <a:p>
            <a:r>
              <a:rPr lang="en-US" dirty="0" smtClean="0"/>
              <a:t>It also allows freedom to move relative to the body it is attached to.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40" y="158127"/>
            <a:ext cx="5499294" cy="2797329"/>
          </a:xfrm>
          <a:prstGeom prst="rect">
            <a:avLst/>
          </a:prstGeom>
        </p:spPr>
      </p:pic>
      <p:sp>
        <p:nvSpPr>
          <p:cNvPr id="5" name="Cube 4"/>
          <p:cNvSpPr/>
          <p:nvPr/>
        </p:nvSpPr>
        <p:spPr>
          <a:xfrm rot="20455755">
            <a:off x="1567813" y="2309493"/>
            <a:ext cx="1800200" cy="165618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225" y="3037635"/>
            <a:ext cx="64865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1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327" y="116632"/>
            <a:ext cx="4032448" cy="2361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Degrees of Freedom of a Robot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Vertical Text Placeholder 2"/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404663" y="1314220"/>
                <a:ext cx="11389024" cy="4779076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en-US" sz="9600" b="1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Proposition (</a:t>
                </a:r>
                <a:r>
                  <a:rPr lang="en-US" sz="9600" b="1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Grübler's</a:t>
                </a:r>
                <a:r>
                  <a:rPr lang="en-US" sz="9600" b="1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9600" b="1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formula) </a:t>
                </a:r>
              </a:p>
              <a:p>
                <a:pPr marL="0" indent="0" algn="just">
                  <a:buNone/>
                </a:pPr>
                <a:r>
                  <a:rPr lang="en-US" sz="8000" dirty="0" smtClean="0"/>
                  <a:t>Consider </a:t>
                </a:r>
                <a:r>
                  <a:rPr lang="en-US" sz="8000" dirty="0"/>
                  <a:t>a mechanism consisting of </a:t>
                </a:r>
                <a:endParaRPr lang="en-US" sz="8000" dirty="0" smtClean="0"/>
              </a:p>
              <a:p>
                <a:pPr algn="just"/>
                <a:r>
                  <a:rPr lang="en-US" sz="8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N</a:t>
                </a:r>
                <a:r>
                  <a:rPr lang="en-US" sz="8000" dirty="0" smtClean="0"/>
                  <a:t> </a:t>
                </a:r>
                <a:r>
                  <a:rPr lang="en-US" sz="8000" dirty="0"/>
                  <a:t>links, where </a:t>
                </a:r>
                <a:r>
                  <a:rPr lang="en-US" sz="8000" dirty="0" smtClean="0"/>
                  <a:t>ground is </a:t>
                </a:r>
                <a:r>
                  <a:rPr lang="en-US" sz="8000" dirty="0"/>
                  <a:t>also regarded as a link. </a:t>
                </a:r>
                <a:endParaRPr lang="en-US" sz="8000" dirty="0" smtClean="0"/>
              </a:p>
              <a:p>
                <a:pPr algn="just"/>
                <a:r>
                  <a:rPr lang="en-US" sz="8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J</a:t>
                </a:r>
                <a:r>
                  <a:rPr lang="en-US" sz="8000" dirty="0" smtClean="0"/>
                  <a:t> </a:t>
                </a:r>
                <a:r>
                  <a:rPr lang="en-US" sz="8000" dirty="0"/>
                  <a:t>number of joints, </a:t>
                </a:r>
                <a:endParaRPr lang="en-US" sz="8000" dirty="0" smtClean="0"/>
              </a:p>
              <a:p>
                <a:pPr algn="just"/>
                <a:r>
                  <a:rPr lang="en-US" sz="8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m</a:t>
                </a:r>
                <a:r>
                  <a:rPr lang="en-US" sz="8000" dirty="0" smtClean="0"/>
                  <a:t> </a:t>
                </a:r>
                <a:r>
                  <a:rPr lang="en-US" sz="8000" dirty="0"/>
                  <a:t>number </a:t>
                </a:r>
                <a:r>
                  <a:rPr lang="en-US" sz="8000" dirty="0" smtClean="0"/>
                  <a:t>of degrees </a:t>
                </a:r>
                <a:r>
                  <a:rPr lang="en-US" sz="8000" dirty="0"/>
                  <a:t>of freedom of a rigid body (</a:t>
                </a:r>
                <a:r>
                  <a:rPr lang="en-US" sz="8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m = 3 </a:t>
                </a:r>
                <a:r>
                  <a:rPr lang="en-US" sz="8000" dirty="0"/>
                  <a:t>for planar mechanisms and </a:t>
                </a:r>
                <a:r>
                  <a:rPr lang="en-US" sz="8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m = 6 </a:t>
                </a:r>
                <a:r>
                  <a:rPr lang="en-US" sz="8000" dirty="0" smtClean="0"/>
                  <a:t>for spatial </a:t>
                </a:r>
                <a:r>
                  <a:rPr lang="en-US" sz="8000" dirty="0"/>
                  <a:t>mechanisms), </a:t>
                </a:r>
                <a:endParaRPr lang="en-US" sz="8000" dirty="0" smtClean="0"/>
              </a:p>
              <a:p>
                <a:pPr algn="just"/>
                <a:r>
                  <a:rPr lang="en-US" sz="8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f</a:t>
                </a:r>
                <a:r>
                  <a:rPr lang="en-US" sz="8000" baseline="-25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i</a:t>
                </a:r>
                <a:r>
                  <a:rPr lang="en-US" sz="8000" dirty="0" smtClean="0"/>
                  <a:t> the </a:t>
                </a:r>
                <a:r>
                  <a:rPr lang="en-US" sz="8000" dirty="0"/>
                  <a:t>number of freedoms provided by joint </a:t>
                </a:r>
                <a:r>
                  <a:rPr lang="en-US" sz="80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i</a:t>
                </a:r>
                <a:r>
                  <a:rPr lang="en-US" sz="8000" dirty="0"/>
                  <a:t>, and </a:t>
                </a:r>
                <a:endParaRPr lang="en-US" sz="8000" dirty="0" smtClean="0"/>
              </a:p>
              <a:p>
                <a:pPr algn="just"/>
                <a:r>
                  <a:rPr lang="en-US" sz="8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sz="8000" baseline="-25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i</a:t>
                </a:r>
                <a:r>
                  <a:rPr lang="en-US" sz="8000" dirty="0" smtClean="0"/>
                  <a:t> the </a:t>
                </a:r>
                <a:r>
                  <a:rPr lang="en-US" sz="8000" dirty="0"/>
                  <a:t>number of constraints provided by joint </a:t>
                </a:r>
                <a:r>
                  <a:rPr lang="en-US" sz="80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i</a:t>
                </a:r>
                <a:r>
                  <a:rPr lang="en-US" sz="8000" dirty="0"/>
                  <a:t>, where </a:t>
                </a:r>
                <a:r>
                  <a:rPr lang="en-US" sz="8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f</a:t>
                </a:r>
                <a:r>
                  <a:rPr lang="en-US" sz="8000" baseline="-25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i</a:t>
                </a:r>
                <a:r>
                  <a:rPr lang="en-US" sz="8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+ c</a:t>
                </a:r>
                <a:r>
                  <a:rPr lang="en-US" sz="8000" baseline="-25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i </a:t>
                </a:r>
                <a:r>
                  <a:rPr lang="en-US" sz="8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= m </a:t>
                </a:r>
                <a:r>
                  <a:rPr lang="en-US" sz="8000" dirty="0"/>
                  <a:t>for all </a:t>
                </a:r>
                <a:r>
                  <a:rPr lang="en-US" sz="80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i</a:t>
                </a:r>
                <a:r>
                  <a:rPr lang="en-US" sz="8000" dirty="0"/>
                  <a:t>. </a:t>
                </a:r>
                <a:endParaRPr lang="en-US" sz="8000" dirty="0" smtClean="0"/>
              </a:p>
              <a:p>
                <a:pPr marL="0" indent="0" algn="just">
                  <a:buNone/>
                </a:pPr>
                <a:r>
                  <a:rPr lang="en-US" sz="8000" dirty="0" smtClean="0"/>
                  <a:t>Then </a:t>
                </a:r>
                <a:r>
                  <a:rPr lang="en-US" sz="8000" i="1" dirty="0" err="1" smtClean="0">
                    <a:solidFill>
                      <a:srgbClr val="0070C0"/>
                    </a:solidFill>
                  </a:rPr>
                  <a:t>Grübler's</a:t>
                </a:r>
                <a:r>
                  <a:rPr lang="en-US" sz="8000" i="1" dirty="0" smtClean="0">
                    <a:solidFill>
                      <a:srgbClr val="0070C0"/>
                    </a:solidFill>
                  </a:rPr>
                  <a:t> formula </a:t>
                </a:r>
                <a:r>
                  <a:rPr lang="en-US" sz="8000" dirty="0" smtClean="0"/>
                  <a:t>for </a:t>
                </a:r>
                <a:r>
                  <a:rPr lang="en-US" sz="8000" dirty="0"/>
                  <a:t>the number of degrees of freedom of the robot </a:t>
                </a:r>
                <a:r>
                  <a:rPr lang="en-US" sz="8000" dirty="0" smtClean="0"/>
                  <a:t>is</a:t>
                </a:r>
              </a:p>
              <a:p>
                <a:pPr marL="0" indent="0">
                  <a:buNone/>
                </a:pPr>
                <a:endParaRPr lang="en-US" sz="6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8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− </m:t>
                      </m:r>
                      <m:nary>
                        <m:naryPr>
                          <m:chr m:val="∑"/>
                          <m:ctrlPr>
                            <a:rPr lang="pt-BR" sz="8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8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  <m:e>
                          <m:sSub>
                            <m:sSubPr>
                              <m:ctrlPr>
                                <a:rPr lang="pt-BR" sz="8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−1−</m:t>
                              </m:r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8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8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8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8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6400" b="0" dirty="0" smtClean="0"/>
              </a:p>
              <a:p>
                <a:pPr marL="0" indent="0">
                  <a:buNone/>
                </a:pPr>
                <a:endParaRPr lang="en-US" sz="6400" dirty="0"/>
              </a:p>
              <a:p>
                <a:pPr marL="0" indent="0">
                  <a:buNone/>
                </a:pPr>
                <a:r>
                  <a:rPr lang="en-US" sz="6400" dirty="0"/>
                  <a:t>This formula holds only if all joint constraints are independent. If they are not independent then the formula provides a lower bound on the number of degrees of freedom.</a:t>
                </a:r>
              </a:p>
              <a:p>
                <a:pPr marL="0" indent="0">
                  <a:buNone/>
                </a:pPr>
                <a:endParaRPr lang="en-US" sz="6400" b="0" dirty="0" smtClean="0"/>
              </a:p>
              <a:p>
                <a:pPr marL="0" indent="0">
                  <a:buNone/>
                </a:pPr>
                <a:endParaRPr lang="en-US" sz="64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Vertical 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404663" y="1314220"/>
                <a:ext cx="11389024" cy="4779076"/>
              </a:xfrm>
              <a:blipFill rotWithShape="0">
                <a:blip r:embed="rId3"/>
                <a:stretch>
                  <a:fillRect l="-1605" t="-4082" r="-1338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450701" y="1412776"/>
            <a:ext cx="1507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 = 5 </a:t>
            </a:r>
            <a:r>
              <a:rPr lang="en-US" dirty="0" smtClean="0"/>
              <a:t>links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J = 4 </a:t>
            </a:r>
            <a:r>
              <a:rPr lang="en-US" dirty="0" smtClean="0"/>
              <a:t>joints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f</a:t>
            </a:r>
            <a:r>
              <a:rPr lang="en-US" baseline="-25000" dirty="0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 = 1</a:t>
            </a:r>
            <a:r>
              <a:rPr lang="en-US" dirty="0" smtClean="0"/>
              <a:t>, for all </a:t>
            </a:r>
            <a:r>
              <a:rPr lang="en-US" dirty="0">
                <a:solidFill>
                  <a:srgbClr val="0070C0"/>
                </a:solidFill>
              </a:rPr>
              <a:t>i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c</a:t>
            </a:r>
            <a:r>
              <a:rPr lang="en-US" baseline="-25000" dirty="0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=2,</a:t>
            </a:r>
            <a:r>
              <a:rPr lang="en-US" dirty="0" smtClean="0"/>
              <a:t> for all </a:t>
            </a:r>
            <a:r>
              <a:rPr lang="en-US" dirty="0" err="1" smtClean="0">
                <a:solidFill>
                  <a:srgbClr val="0070C0"/>
                </a:solidFill>
              </a:rPr>
              <a:t>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8473" y="17072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Planar Mechanism DOF = 4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30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0"/>
            <a:ext cx="6765127" cy="645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223" y="692696"/>
            <a:ext cx="5201373" cy="26430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370983" y="692696"/>
            <a:ext cx="2376264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154959" y="3140968"/>
            <a:ext cx="5544616" cy="288032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45470" y="5415607"/>
            <a:ext cx="4487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Links: 1 + 3 + 3 + 6 + 3 + 1 =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Joints: 21: 9x R(1 </a:t>
            </a:r>
            <a:r>
              <a:rPr lang="en-US" dirty="0" err="1" smtClean="0">
                <a:solidFill>
                  <a:srgbClr val="0070C0"/>
                </a:solidFill>
              </a:rPr>
              <a:t>dof</a:t>
            </a:r>
            <a:r>
              <a:rPr lang="en-US" dirty="0" smtClean="0">
                <a:solidFill>
                  <a:srgbClr val="0070C0"/>
                </a:solidFill>
              </a:rPr>
              <a:t>) and 12 x S(3 </a:t>
            </a:r>
            <a:r>
              <a:rPr lang="en-US" dirty="0" err="1" smtClean="0">
                <a:solidFill>
                  <a:srgbClr val="0070C0"/>
                </a:solidFill>
              </a:rPr>
              <a:t>dof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dirty="0" smtClean="0">
                <a:solidFill>
                  <a:srgbClr val="0070C0"/>
                </a:solidFill>
              </a:rPr>
              <a:t>= 6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6687" y="6021288"/>
            <a:ext cx="3672408" cy="432048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3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3x SRS </a:t>
            </a:r>
          </a:p>
          <a:p>
            <a:r>
              <a:rPr lang="en-US" dirty="0" smtClean="0"/>
              <a:t>M=6, N = 1 + 3 x 3 = 10, J = 3 x 3, </a:t>
            </a:r>
            <a:r>
              <a:rPr lang="en-US" dirty="0" err="1" smtClean="0"/>
              <a:t>dof</a:t>
            </a:r>
            <a:r>
              <a:rPr lang="en-US" dirty="0" smtClean="0"/>
              <a:t> per leg 3 + 1 + 3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=&gt; </a:t>
            </a:r>
            <a:r>
              <a:rPr lang="en-US" dirty="0" err="1" smtClean="0"/>
              <a:t>dof</a:t>
            </a:r>
            <a:r>
              <a:rPr lang="en-US" dirty="0" smtClean="0"/>
              <a:t> = 6 (10 – 1 – 9) + 3 x 7 = 21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525" y="157461"/>
            <a:ext cx="54578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6286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3" y="476672"/>
            <a:ext cx="3462264" cy="432048"/>
          </a:xfrm>
        </p:spPr>
        <p:txBody>
          <a:bodyPr/>
          <a:lstStyle/>
          <a:p>
            <a:r>
              <a:rPr lang="en-US" dirty="0" smtClean="0"/>
              <a:t>Topologies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990" y="0"/>
            <a:ext cx="6103879" cy="6381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910" y="1691516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x S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= T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(not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559" y="2708920"/>
            <a:ext cx="32447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Coordinates</a:t>
            </a:r>
          </a:p>
          <a:p>
            <a:endParaRPr lang="en-US" dirty="0" smtClean="0"/>
          </a:p>
          <a:p>
            <a:r>
              <a:rPr lang="en-US" b="1" dirty="0" smtClean="0"/>
              <a:t>Explicit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Euclidean 	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dirty="0" err="1" smtClean="0">
                <a:solidFill>
                  <a:srgbClr val="0070C0"/>
                </a:solidFill>
              </a:rPr>
              <a:t>x,y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Polar 		</a:t>
            </a:r>
            <a:r>
              <a:rPr lang="en-US" dirty="0" smtClean="0">
                <a:solidFill>
                  <a:srgbClr val="0070C0"/>
                </a:solidFill>
              </a:rPr>
              <a:t>(r,</a:t>
            </a:r>
            <a:r>
              <a:rPr lang="el-GR" dirty="0" smtClean="0">
                <a:solidFill>
                  <a:srgbClr val="0070C0"/>
                </a:solidFill>
                <a:latin typeface="Calibri" panose="020F0502020204030204" pitchFamily="34" charset="0"/>
              </a:rPr>
              <a:t>ϕ</a:t>
            </a: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Combined 	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dirty="0" err="1" smtClean="0">
                <a:solidFill>
                  <a:srgbClr val="0070C0"/>
                </a:solidFill>
              </a:rPr>
              <a:t>x,y</a:t>
            </a:r>
            <a:r>
              <a:rPr lang="en-US" dirty="0" smtClean="0">
                <a:solidFill>
                  <a:srgbClr val="0070C0"/>
                </a:solidFill>
              </a:rPr>
              <a:t>) x (r,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l-GR" dirty="0" smtClean="0">
                <a:solidFill>
                  <a:srgbClr val="0070C0"/>
                </a:solidFill>
                <a:latin typeface="Calibri" panose="020F0502020204030204" pitchFamily="34" charset="0"/>
              </a:rPr>
              <a:t>ϕ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Implicit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{ (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x,y,z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 | x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+y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+z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=1 }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791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311" y="1340768"/>
            <a:ext cx="4343400" cy="3400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C-Space (Configuration Space)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to describe a rigid body’s position and orientation in C-Space?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Fixed reference frame </a:t>
            </a:r>
            <a:r>
              <a:rPr lang="en-US" dirty="0" smtClean="0">
                <a:solidFill>
                  <a:srgbClr val="0070C0"/>
                </a:solidFill>
              </a:rPr>
              <a:t>{s}</a:t>
            </a:r>
          </a:p>
          <a:p>
            <a:pPr marL="0" indent="0">
              <a:buNone/>
            </a:pPr>
            <a:r>
              <a:rPr lang="en-US" dirty="0" smtClean="0"/>
              <a:t>Reference fame attached to body </a:t>
            </a:r>
            <a:r>
              <a:rPr lang="en-US" dirty="0" smtClean="0">
                <a:solidFill>
                  <a:srgbClr val="0070C0"/>
                </a:solidFill>
              </a:rPr>
              <a:t>{b}</a:t>
            </a:r>
          </a:p>
          <a:p>
            <a:pPr marL="0" indent="0">
              <a:buNone/>
            </a:pPr>
            <a:r>
              <a:rPr lang="en-US" dirty="0" smtClean="0"/>
              <a:t>Described by </a:t>
            </a:r>
            <a:r>
              <a:rPr lang="en-US" dirty="0" smtClean="0">
                <a:solidFill>
                  <a:srgbClr val="0070C0"/>
                </a:solidFill>
              </a:rPr>
              <a:t>4x4 </a:t>
            </a:r>
            <a:r>
              <a:rPr lang="en-US" dirty="0" smtClean="0"/>
              <a:t>matrix with </a:t>
            </a:r>
            <a:r>
              <a:rPr lang="en-US" dirty="0" smtClean="0">
                <a:solidFill>
                  <a:srgbClr val="0070C0"/>
                </a:solidFill>
              </a:rPr>
              <a:t>10</a:t>
            </a:r>
            <a:r>
              <a:rPr lang="en-US" dirty="0" smtClean="0"/>
              <a:t> constraints (unit-length, orthogonal)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Matrix can be used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Translate or rotate a vector or a frame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Change the representation of a vector or a frame </a:t>
            </a:r>
          </a:p>
          <a:p>
            <a:pPr lvl="1"/>
            <a:r>
              <a:rPr lang="en-US" dirty="0" smtClean="0"/>
              <a:t>for example from relative to </a:t>
            </a:r>
            <a:r>
              <a:rPr lang="en-US" dirty="0" smtClean="0">
                <a:solidFill>
                  <a:srgbClr val="0070C0"/>
                </a:solidFill>
              </a:rPr>
              <a:t>{s} </a:t>
            </a:r>
            <a:r>
              <a:rPr lang="en-US" dirty="0" smtClean="0"/>
              <a:t>to relative to </a:t>
            </a:r>
            <a:r>
              <a:rPr lang="en-US" dirty="0" smtClean="0">
                <a:solidFill>
                  <a:srgbClr val="0070C0"/>
                </a:solidFill>
              </a:rPr>
              <a:t>{b}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120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2791" y="116632"/>
            <a:ext cx="3030216" cy="432048"/>
          </a:xfrm>
        </p:spPr>
        <p:txBody>
          <a:bodyPr/>
          <a:lstStyle/>
          <a:p>
            <a:r>
              <a:rPr lang="en-US" sz="3200" dirty="0" smtClean="0"/>
              <a:t>C-Spaces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" y="620688"/>
            <a:ext cx="7395319" cy="571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038" y="1844824"/>
            <a:ext cx="4786685" cy="2434655"/>
          </a:xfrm>
          <a:prstGeom prst="rect">
            <a:avLst/>
          </a:prstGeom>
        </p:spPr>
      </p:pic>
      <p:sp>
        <p:nvSpPr>
          <p:cNvPr id="8" name="Cube 7"/>
          <p:cNvSpPr/>
          <p:nvPr/>
        </p:nvSpPr>
        <p:spPr>
          <a:xfrm rot="1669282">
            <a:off x="8868129" y="4718987"/>
            <a:ext cx="1512168" cy="144016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895216">
            <a:off x="9174321" y="513828"/>
            <a:ext cx="1161568" cy="886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15199" y="620688"/>
            <a:ext cx="864096" cy="293196"/>
          </a:xfrm>
          <a:prstGeom prst="rect">
            <a:avLst/>
          </a:prstGeom>
          <a:noFill/>
          <a:ln w="317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75039" y="1551628"/>
            <a:ext cx="864096" cy="293196"/>
          </a:xfrm>
          <a:prstGeom prst="rect">
            <a:avLst/>
          </a:prstGeom>
          <a:noFill/>
          <a:ln w="317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59015" y="2741036"/>
            <a:ext cx="1368152" cy="327924"/>
          </a:xfrm>
          <a:prstGeom prst="rect">
            <a:avLst/>
          </a:prstGeom>
          <a:noFill/>
          <a:ln w="317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95119" y="4437112"/>
            <a:ext cx="864096" cy="393307"/>
          </a:xfrm>
          <a:prstGeom prst="rect">
            <a:avLst/>
          </a:prstGeom>
          <a:noFill/>
          <a:ln w="317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6527" y="5877272"/>
            <a:ext cx="1440160" cy="360040"/>
          </a:xfrm>
          <a:prstGeom prst="rect">
            <a:avLst/>
          </a:prstGeom>
          <a:noFill/>
          <a:ln w="317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027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75" y="764704"/>
            <a:ext cx="5040560" cy="4771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34" y="476672"/>
            <a:ext cx="5248275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182621"/>
            <a:ext cx="11389024" cy="432048"/>
          </a:xfrm>
        </p:spPr>
        <p:txBody>
          <a:bodyPr/>
          <a:lstStyle/>
          <a:p>
            <a:r>
              <a:rPr lang="en-US" dirty="0" smtClean="0"/>
              <a:t>Task Space and Work Space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07894" y="4175199"/>
            <a:ext cx="609917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SCARA </a:t>
            </a:r>
            <a:r>
              <a:rPr lang="en-US" dirty="0" smtClean="0"/>
              <a:t>robot </a:t>
            </a:r>
            <a:r>
              <a:rPr lang="en-US" dirty="0"/>
              <a:t>is an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RRRP open chain </a:t>
            </a:r>
            <a:r>
              <a:rPr lang="en-US" dirty="0"/>
              <a:t>that is</a:t>
            </a:r>
          </a:p>
          <a:p>
            <a:r>
              <a:rPr lang="en-US" dirty="0"/>
              <a:t>widely used for tabletop pick-and-place tasks.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end-effector configuration is completely </a:t>
            </a:r>
          </a:p>
          <a:p>
            <a:r>
              <a:rPr lang="en-US" dirty="0"/>
              <a:t>described </a:t>
            </a:r>
            <a:r>
              <a:rPr lang="en-US" dirty="0" smtClean="0"/>
              <a:t>by</a:t>
            </a:r>
            <a:r>
              <a:rPr lang="en-US" i="1" dirty="0" smtClean="0"/>
              <a:t> 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(x, y, z, φ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 smtClean="0">
                <a:solidFill>
                  <a:srgbClr val="0070C0"/>
                </a:solidFill>
              </a:rPr>
              <a:t>task </a:t>
            </a:r>
            <a:r>
              <a:rPr lang="en-US" b="1" dirty="0">
                <a:solidFill>
                  <a:srgbClr val="0070C0"/>
                </a:solidFill>
              </a:rPr>
              <a:t>space 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</a:t>
            </a:r>
            <a:r>
              <a:rPr lang="en-US" i="1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3 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x S</a:t>
            </a:r>
            <a:r>
              <a:rPr lang="en-US" i="1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and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 smtClean="0">
                <a:solidFill>
                  <a:srgbClr val="0070C0"/>
                </a:solidFill>
              </a:rPr>
              <a:t>workspace</a:t>
            </a:r>
            <a:r>
              <a:rPr lang="en-US" b="1" dirty="0" smtClean="0"/>
              <a:t> </a:t>
            </a:r>
            <a:r>
              <a:rPr lang="en-US" dirty="0" smtClean="0"/>
              <a:t>as </a:t>
            </a:r>
            <a:r>
              <a:rPr lang="en-US" dirty="0"/>
              <a:t>the reachable points in </a:t>
            </a:r>
            <a:r>
              <a:rPr lang="en-US" dirty="0">
                <a:solidFill>
                  <a:srgbClr val="0070C0"/>
                </a:solidFill>
              </a:rPr>
              <a:t>(x, </a:t>
            </a:r>
            <a:r>
              <a:rPr lang="en-US" dirty="0" smtClean="0">
                <a:solidFill>
                  <a:srgbClr val="0070C0"/>
                </a:solidFill>
              </a:rPr>
              <a:t>y</a:t>
            </a:r>
            <a:r>
              <a:rPr lang="en-US" dirty="0">
                <a:solidFill>
                  <a:srgbClr val="0070C0"/>
                </a:solidFill>
              </a:rPr>
              <a:t>, z</a:t>
            </a:r>
            <a:r>
              <a:rPr lang="en-US" dirty="0" smtClean="0">
                <a:solidFill>
                  <a:srgbClr val="0070C0"/>
                </a:solidFill>
              </a:rPr>
              <a:t>), </a:t>
            </a:r>
            <a:r>
              <a:rPr lang="en-US" dirty="0"/>
              <a:t>since all orientations φ </a:t>
            </a:r>
            <a:r>
              <a:rPr lang="en-US" dirty="0" smtClean="0"/>
              <a:t>can </a:t>
            </a:r>
            <a:r>
              <a:rPr lang="en-US" dirty="0"/>
              <a:t>be achieved at all reachable points.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267" y="5573993"/>
            <a:ext cx="60991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b="1" dirty="0">
                <a:solidFill>
                  <a:srgbClr val="0070C0"/>
                </a:solidFill>
              </a:rPr>
              <a:t>workspace</a:t>
            </a:r>
            <a:r>
              <a:rPr lang="en-US" dirty="0">
                <a:solidFill>
                  <a:srgbClr val="0070C0"/>
                </a:solidFill>
              </a:rPr>
              <a:t> is a specification of the configurations that the end-effector of the robot can reach.</a:t>
            </a:r>
          </a:p>
        </p:txBody>
      </p:sp>
    </p:spTree>
    <p:extLst>
      <p:ext uri="{BB962C8B-B14F-4D97-AF65-F5344CB8AC3E}">
        <p14:creationId xmlns:p14="http://schemas.microsoft.com/office/powerpoint/2010/main" val="11662415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Body Motion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7926761" cy="49844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Rigid-body position and orientation </a:t>
            </a:r>
            <a:r>
              <a:rPr lang="en-US" dirty="0" smtClean="0"/>
              <a:t>(x, y, z, </a:t>
            </a:r>
            <a:r>
              <a:rPr lang="el-GR" dirty="0" smtClean="0">
                <a:latin typeface="Calibri" panose="020F0502020204030204" pitchFamily="34" charset="0"/>
              </a:rPr>
              <a:t>ϕ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 smtClean="0"/>
          </a:p>
          <a:p>
            <a:r>
              <a:rPr lang="en-US" dirty="0" smtClean="0"/>
              <a:t>Can also be described by 4x4 matrix with 10 constraints.</a:t>
            </a:r>
          </a:p>
          <a:p>
            <a:r>
              <a:rPr lang="en-US" dirty="0" smtClean="0"/>
              <a:t>In general 4x4 matrices can be used for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Translation + rotation of a vector or frame</a:t>
            </a:r>
          </a:p>
          <a:p>
            <a:pPr lvl="1"/>
            <a:r>
              <a:rPr lang="en-US" dirty="0" smtClean="0"/>
              <a:t>Transformation of coordinates between frames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Velocity </a:t>
            </a:r>
            <a:r>
              <a:rPr lang="en-US" dirty="0" smtClean="0"/>
              <a:t>of a rigid body: 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(∂x/∂t,  ∂y/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∂t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 ∂z/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∂t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 ∂</a:t>
            </a:r>
            <a:r>
              <a:rPr lang="el-GR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ϕ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/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∂t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,  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∂</a:t>
            </a:r>
            <a:r>
              <a:rPr lang="el-GR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/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∂t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∂</a:t>
            </a:r>
            <a:r>
              <a:rPr lang="el-GR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/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∂t</a:t>
            </a:r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Exponential coordinates:</a:t>
            </a:r>
          </a:p>
          <a:p>
            <a:pPr marL="0" indent="0">
              <a:buNone/>
            </a:pPr>
            <a:r>
              <a:rPr lang="en-US" dirty="0" smtClean="0"/>
              <a:t>Every rigid-body configuration can be achieved by:</a:t>
            </a:r>
          </a:p>
          <a:p>
            <a:r>
              <a:rPr lang="en-US" dirty="0" smtClean="0"/>
              <a:t>Starting in the fixed home frame and integrating a constant twist for a specified time.</a:t>
            </a:r>
          </a:p>
          <a:p>
            <a:r>
              <a:rPr lang="en-US" dirty="0" smtClean="0"/>
              <a:t>Direction of a screw axis and scalar to indicate how far the screw axis must be followed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784" y="404664"/>
            <a:ext cx="5150822" cy="3024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439" y="3586646"/>
            <a:ext cx="3185524" cy="24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283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Body Motions in the Plane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51" y="1412776"/>
            <a:ext cx="9135725" cy="49685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755359" y="2204864"/>
            <a:ext cx="3528392" cy="1928986"/>
            <a:chOff x="8403431" y="2132856"/>
            <a:chExt cx="2609850" cy="12089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3431" y="2132856"/>
              <a:ext cx="1495425" cy="38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3431" y="2636912"/>
              <a:ext cx="2609850" cy="70485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391930" y="202019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Body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2751" y="4293096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Fixed reference frame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963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71" y="3148244"/>
            <a:ext cx="3124146" cy="1823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and 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Period</a:t>
            </a:r>
            <a:r>
              <a:rPr lang="en-US" b="1" dirty="0"/>
              <a:t>: </a:t>
            </a:r>
            <a:r>
              <a:rPr lang="en-US" dirty="0" smtClean="0"/>
              <a:t>	February </a:t>
            </a:r>
            <a:r>
              <a:rPr lang="en-US" dirty="0"/>
              <a:t>15th - May 10th 2019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Time:  </a:t>
            </a:r>
            <a:r>
              <a:rPr lang="en-US" dirty="0" smtClean="0"/>
              <a:t>	Friday </a:t>
            </a:r>
            <a:r>
              <a:rPr lang="en-US" dirty="0"/>
              <a:t>09.00 – 10.45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Place:  </a:t>
            </a:r>
            <a:r>
              <a:rPr lang="en-US" dirty="0" smtClean="0"/>
              <a:t>	LIACS</a:t>
            </a:r>
            <a:r>
              <a:rPr lang="en-US" dirty="0"/>
              <a:t>, Room 401 (Workshops Room 303)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Lecturer: </a:t>
            </a:r>
            <a:r>
              <a:rPr lang="en-US" dirty="0" smtClean="0"/>
              <a:t>	</a:t>
            </a: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/>
              <a:t>Erwin M. Bakker ( erwin@liacs.nl 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</a:t>
            </a:r>
            <a:r>
              <a:rPr lang="en-US" b="1" dirty="0" smtClean="0"/>
              <a:t>ssistant: </a:t>
            </a:r>
            <a:r>
              <a:rPr lang="en-US" dirty="0" smtClean="0"/>
              <a:t>	</a:t>
            </a:r>
            <a:r>
              <a:rPr lang="en-US" dirty="0" err="1" smtClean="0"/>
              <a:t>Andrius</a:t>
            </a:r>
            <a:r>
              <a:rPr lang="en-US" dirty="0" smtClean="0"/>
              <a:t> </a:t>
            </a:r>
            <a:r>
              <a:rPr lang="en-US" dirty="0" err="1"/>
              <a:t>Bernatavicius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NB </a:t>
            </a:r>
            <a:r>
              <a:rPr lang="en-US" dirty="0"/>
              <a:t>E-mail your name and student number to </a:t>
            </a:r>
            <a:r>
              <a:rPr lang="en-US" dirty="0" smtClean="0">
                <a:hlinkClick r:id="rId3"/>
              </a:rPr>
              <a:t>erwin@liacs.nl</a:t>
            </a: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Schedule: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15-2	 Introduction and Overview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22-2	 </a:t>
            </a:r>
            <a:r>
              <a:rPr lang="en-US" dirty="0" smtClean="0"/>
              <a:t>Control Space, Locomotion </a:t>
            </a:r>
            <a:r>
              <a:rPr lang="en-US" dirty="0"/>
              <a:t>and </a:t>
            </a:r>
            <a:r>
              <a:rPr lang="en-US" dirty="0" smtClean="0"/>
              <a:t>Kinematics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1-3	 </a:t>
            </a:r>
            <a:r>
              <a:rPr lang="en-US" dirty="0" smtClean="0"/>
              <a:t>Inverse Kinematics and Sensors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8-3</a:t>
            </a:r>
            <a:r>
              <a:rPr lang="en-US" i="1" dirty="0"/>
              <a:t>	</a:t>
            </a:r>
            <a:r>
              <a:rPr lang="en-US" i="1" dirty="0" smtClean="0"/>
              <a:t> </a:t>
            </a:r>
            <a:r>
              <a:rPr lang="en-US" b="1" i="1" dirty="0" err="1" smtClean="0"/>
              <a:t>Yetiborg</a:t>
            </a:r>
            <a:r>
              <a:rPr lang="en-US" b="1" i="1" dirty="0" smtClean="0"/>
              <a:t> Introduction </a:t>
            </a:r>
            <a:r>
              <a:rPr lang="en-US" i="1" dirty="0"/>
              <a:t> </a:t>
            </a:r>
            <a:r>
              <a:rPr lang="en-US" i="1" dirty="0" smtClean="0"/>
              <a:t>and SLAM </a:t>
            </a:r>
            <a:r>
              <a:rPr lang="en-US" i="1" dirty="0"/>
              <a:t>Workshop </a:t>
            </a:r>
            <a:r>
              <a:rPr lang="en-US" i="1" dirty="0" smtClean="0"/>
              <a:t>I</a:t>
            </a:r>
            <a:endParaRPr lang="en-US" b="1" i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15-3	 Project Proposals (presentation by students)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22-3</a:t>
            </a:r>
            <a:r>
              <a:rPr lang="en-US" dirty="0"/>
              <a:t>	 </a:t>
            </a:r>
            <a:r>
              <a:rPr lang="en-US" b="1" i="1" dirty="0" err="1"/>
              <a:t>Yetiborg</a:t>
            </a:r>
            <a:r>
              <a:rPr lang="en-US" b="1" i="1" dirty="0"/>
              <a:t> </a:t>
            </a:r>
            <a:r>
              <a:rPr lang="en-US" b="1" i="1" dirty="0" smtClean="0"/>
              <a:t>Qualification </a:t>
            </a:r>
            <a:r>
              <a:rPr lang="en-US" dirty="0" smtClean="0"/>
              <a:t>and </a:t>
            </a:r>
            <a:r>
              <a:rPr lang="en-US" i="1" dirty="0" smtClean="0"/>
              <a:t>ROS </a:t>
            </a:r>
            <a:r>
              <a:rPr lang="en-US" i="1" dirty="0"/>
              <a:t>Workshop </a:t>
            </a:r>
            <a:r>
              <a:rPr lang="en-US" i="1" dirty="0" smtClean="0"/>
              <a:t>II </a:t>
            </a: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29-3</a:t>
            </a:r>
            <a:r>
              <a:rPr lang="en-US" dirty="0"/>
              <a:t>	 Robotics Image Processing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5-4	 </a:t>
            </a:r>
            <a:r>
              <a:rPr lang="en-US" b="1" i="1" dirty="0" err="1" smtClean="0"/>
              <a:t>Yetiborg</a:t>
            </a:r>
            <a:r>
              <a:rPr lang="en-US" b="1" i="1" dirty="0" smtClean="0"/>
              <a:t> Race </a:t>
            </a:r>
            <a:r>
              <a:rPr lang="en-US" i="1" dirty="0" smtClean="0"/>
              <a:t>and/or Nao </a:t>
            </a:r>
            <a:r>
              <a:rPr lang="en-US" i="1" dirty="0"/>
              <a:t>Workshop III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12-4	 Robotics Image Processing and Understanding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19-4	 No Class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26-4	 Robotics Reinforcement Learning.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3-5 	 Robotics Reinforcement Learning Workshop IV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10-5 	 </a:t>
            </a:r>
            <a:r>
              <a:rPr lang="en-US" b="1" i="1" dirty="0"/>
              <a:t>Project Demos </a:t>
            </a:r>
            <a:r>
              <a:rPr lang="en-US" b="1" i="1" dirty="0" smtClean="0"/>
              <a:t>(</a:t>
            </a:r>
            <a:r>
              <a:rPr lang="en-US" i="1" dirty="0" smtClean="0"/>
              <a:t>by students)</a:t>
            </a:r>
            <a:endParaRPr lang="en-US" b="1" i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Website: </a:t>
            </a:r>
            <a:r>
              <a:rPr lang="en-US" dirty="0">
                <a:hlinkClick r:id="rId4"/>
              </a:rPr>
              <a:t>http://liacs.leidenuniv.nl/~bakkerem2/robotics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63322" y="4971454"/>
            <a:ext cx="5730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Grading (6 ECTS): Presentations and Robotics Project (60% of grade). Class discussions, attendance, workshops and assignments (40% of grade). It is necessary to be at every class and to complete every workshop.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90" y="895352"/>
            <a:ext cx="3066341" cy="2408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438" y="116632"/>
            <a:ext cx="2709366" cy="46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01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234965"/>
            <a:ext cx="11389024" cy="432048"/>
          </a:xfrm>
        </p:spPr>
        <p:txBody>
          <a:bodyPr/>
          <a:lstStyle/>
          <a:p>
            <a:r>
              <a:rPr lang="en-US" sz="3600" dirty="0" smtClean="0"/>
              <a:t>Rigid Body Motions in the Plane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8" y="1404363"/>
            <a:ext cx="7704856" cy="50507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511" y="1103647"/>
            <a:ext cx="3024336" cy="1496938"/>
            <a:chOff x="8403431" y="2132856"/>
            <a:chExt cx="2609850" cy="12089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3431" y="2132856"/>
              <a:ext cx="1495425" cy="38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3431" y="2636912"/>
              <a:ext cx="2609850" cy="70485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212471" y="1231453"/>
            <a:ext cx="2997299" cy="1510879"/>
            <a:chOff x="8297064" y="877782"/>
            <a:chExt cx="2997299" cy="15108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97064" y="877782"/>
              <a:ext cx="1130654" cy="7054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7064" y="1714806"/>
              <a:ext cx="2997299" cy="67385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8644" y="3315329"/>
            <a:ext cx="3711958" cy="673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4850" y="4941168"/>
            <a:ext cx="3371850" cy="666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65049" y="950826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{b} relative to {s}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8644" y="443345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{c} relative to {b}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511" y="78322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Previously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165049" y="2945997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{c} relative to {s}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2816" y="6063367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Note and verify: </a:t>
            </a:r>
            <a:r>
              <a:rPr lang="en-US" dirty="0" smtClean="0">
                <a:solidFill>
                  <a:srgbClr val="0070C0"/>
                </a:solidFill>
              </a:rPr>
              <a:t>R = PQ</a:t>
            </a:r>
            <a:r>
              <a:rPr lang="en-US" dirty="0" smtClean="0"/>
              <a:t>, and </a:t>
            </a:r>
            <a:r>
              <a:rPr lang="en-US" dirty="0" smtClean="0">
                <a:solidFill>
                  <a:srgbClr val="0070C0"/>
                </a:solidFill>
              </a:rPr>
              <a:t>r = </a:t>
            </a:r>
            <a:r>
              <a:rPr lang="en-US" dirty="0" err="1" smtClean="0">
                <a:solidFill>
                  <a:srgbClr val="0070C0"/>
                </a:solidFill>
              </a:rPr>
              <a:t>Pq+p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54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165846"/>
            <a:ext cx="7142166" cy="432048"/>
          </a:xfrm>
        </p:spPr>
        <p:txBody>
          <a:bodyPr/>
          <a:lstStyle/>
          <a:p>
            <a:r>
              <a:rPr lang="en-US" sz="3200" dirty="0" smtClean="0"/>
              <a:t>Rigid Body Motions in the Plane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8748921" y="39583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{c} described by (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R,r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3" y="1075962"/>
            <a:ext cx="7330395" cy="399244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87353" y="2067354"/>
            <a:ext cx="4372031" cy="719121"/>
            <a:chOff x="7611343" y="1165242"/>
            <a:chExt cx="4372031" cy="7191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1343" y="1178922"/>
              <a:ext cx="1130654" cy="7054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6075" y="1165242"/>
              <a:ext cx="2997299" cy="67385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729" y="715853"/>
            <a:ext cx="3711958" cy="673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11922" y="1702938"/>
            <a:ext cx="478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Move rigid body such that {d} coincides with {d’}.</a:t>
            </a:r>
            <a:endParaRPr lang="en-US" sz="1600" dirty="0" smtClean="0"/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345671" y="5104340"/>
            <a:ext cx="6003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(P, p) can be used to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Represent a configuration of a rigid body in {s}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Change the reference frame for vector representation.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Displace a vector or a frame.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5686" y="3450960"/>
            <a:ext cx="1855366" cy="92768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986607" y="3284984"/>
            <a:ext cx="1152128" cy="1080120"/>
          </a:xfrm>
          <a:prstGeom prst="straightConnector1">
            <a:avLst/>
          </a:prstGeom>
          <a:ln w="412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18222" y="4657046"/>
            <a:ext cx="3750296" cy="1477328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SCREW MOTION</a:t>
            </a:r>
          </a:p>
          <a:p>
            <a:r>
              <a:rPr lang="en-US" dirty="0" smtClean="0"/>
              <a:t>The above rotation followed by a translation can also be expressed as a rotation of the rigid-body about a fixed point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 smtClean="0"/>
              <a:t> by an angle 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278221" y="3147343"/>
            <a:ext cx="31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Then {c’} described by (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R’,r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’):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803031" y="3332009"/>
            <a:ext cx="2915191" cy="13250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81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Body Motions in the Plane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89490" y="70674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{c} described by (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R,r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718222" y="2283141"/>
            <a:ext cx="4372031" cy="719121"/>
            <a:chOff x="7611343" y="1165242"/>
            <a:chExt cx="4372031" cy="7191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1343" y="1178922"/>
              <a:ext cx="1130654" cy="7054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6075" y="1165242"/>
              <a:ext cx="2997299" cy="67385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729" y="1075962"/>
            <a:ext cx="3711958" cy="673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46829" y="1928544"/>
            <a:ext cx="478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Move rigid body such that {d} coincides with {d’}.</a:t>
            </a:r>
            <a:endParaRPr lang="en-US" sz="1600" dirty="0" smtClean="0"/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686" y="3450960"/>
            <a:ext cx="1855366" cy="9276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4663" y="1225689"/>
            <a:ext cx="4398368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SCREW MOTION</a:t>
            </a:r>
          </a:p>
          <a:p>
            <a:r>
              <a:rPr lang="en-US" dirty="0" smtClean="0"/>
              <a:t>The above rotation followed by a translation can also be expressed as a rotation of the rigid-body about a fixed point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 smtClean="0"/>
              <a:t> by an angle 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, where (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(0, 2)</a:t>
            </a: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 the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{s}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-frame rotate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rad/sec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 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,v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(2, 0)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denoted as: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(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(1, 2, 0)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the screw-axis for an angle           </a:t>
            </a:r>
          </a:p>
          <a:p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gives the displacement we want: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/2, 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0)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called the 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exponential coordinates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planar rigid-body displacement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278221" y="3147343"/>
            <a:ext cx="31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Then {c’} described by (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R’,r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’):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819" y="1043680"/>
            <a:ext cx="3086100" cy="31527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307087" y="3914801"/>
            <a:ext cx="1008112" cy="0"/>
          </a:xfrm>
          <a:prstGeom prst="straightConnector1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80593" y="3892547"/>
            <a:ext cx="146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,v</a:t>
            </a:r>
            <a:r>
              <a:rPr lang="en-US" baseline="-25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(2,0)</a:t>
            </a:r>
          </a:p>
        </p:txBody>
      </p:sp>
      <p:sp>
        <p:nvSpPr>
          <p:cNvPr id="12" name="Arc 11"/>
          <p:cNvSpPr/>
          <p:nvPr/>
        </p:nvSpPr>
        <p:spPr>
          <a:xfrm rot="5400000">
            <a:off x="4270575" y="1910919"/>
            <a:ext cx="1999715" cy="1966596"/>
          </a:xfrm>
          <a:prstGeom prst="arc">
            <a:avLst/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07087" y="3316247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 rad/sec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869" y="5274829"/>
            <a:ext cx="5553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</a:t>
            </a:r>
          </a:p>
          <a:p>
            <a:r>
              <a:rPr lang="en-US" dirty="0" smtClean="0"/>
              <a:t>- distance = </a:t>
            </a:r>
            <a:r>
              <a:rPr lang="en-US" dirty="0" err="1" smtClean="0"/>
              <a:t>vt</a:t>
            </a:r>
            <a:endParaRPr lang="en-US" dirty="0" smtClean="0"/>
          </a:p>
          <a:p>
            <a:r>
              <a:rPr lang="en-US" dirty="0" smtClean="0"/>
              <a:t>- distance along quarter circle with radius 2 equals </a:t>
            </a:r>
            <a:r>
              <a:rPr lang="el-G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987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Kinematics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111" y="1143121"/>
            <a:ext cx="6413698" cy="47846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4663" y="1124744"/>
            <a:ext cx="609917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forward kinematics </a:t>
            </a:r>
            <a:r>
              <a:rPr lang="en-US" dirty="0" smtClean="0"/>
              <a:t>of 3R Planar Open Chain can be </a:t>
            </a:r>
            <a:r>
              <a:rPr lang="en-US" dirty="0"/>
              <a:t>written as a product of </a:t>
            </a:r>
            <a:r>
              <a:rPr lang="en-US" dirty="0" smtClean="0"/>
              <a:t>four homogeneous </a:t>
            </a:r>
            <a:r>
              <a:rPr lang="en-US" dirty="0"/>
              <a:t>transformation </a:t>
            </a:r>
            <a:r>
              <a:rPr lang="en-US" dirty="0" smtClean="0"/>
              <a:t>matrices: T</a:t>
            </a:r>
            <a:r>
              <a:rPr lang="en-US" baseline="-25000" dirty="0" smtClean="0"/>
              <a:t>04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T</a:t>
            </a:r>
            <a:r>
              <a:rPr lang="en-US" baseline="-25000" dirty="0" smtClean="0"/>
              <a:t>01</a:t>
            </a:r>
            <a:r>
              <a:rPr lang="en-US" dirty="0" smtClean="0"/>
              <a:t>T</a:t>
            </a:r>
            <a:r>
              <a:rPr lang="en-US" baseline="-25000" dirty="0" smtClean="0"/>
              <a:t>12</a:t>
            </a:r>
            <a:r>
              <a:rPr lang="en-US" dirty="0" smtClean="0"/>
              <a:t>T</a:t>
            </a:r>
            <a:r>
              <a:rPr lang="en-US" baseline="-25000" dirty="0" smtClean="0"/>
              <a:t>23</a:t>
            </a:r>
            <a:r>
              <a:rPr lang="en-US" dirty="0" smtClean="0"/>
              <a:t>T</a:t>
            </a:r>
            <a:r>
              <a:rPr lang="en-US" baseline="-25000" dirty="0" smtClean="0"/>
              <a:t>34</a:t>
            </a:r>
            <a:r>
              <a:rPr lang="en-US" dirty="0" smtClean="0"/>
              <a:t>, where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59" y="2336106"/>
            <a:ext cx="6553200" cy="2047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55" y="5059700"/>
            <a:ext cx="2847975" cy="1181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663" y="467201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 position M: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199" y="955810"/>
            <a:ext cx="34956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21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Forward Kinematics: Product of Exponentials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3" y="908720"/>
            <a:ext cx="8496944" cy="54106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75439" y="1556792"/>
            <a:ext cx="3672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PoE</a:t>
            </a:r>
            <a:r>
              <a:rPr lang="en-US" sz="1600" dirty="0" smtClean="0"/>
              <a:t> parameters also known as</a:t>
            </a:r>
          </a:p>
          <a:p>
            <a:r>
              <a:rPr lang="en-US" sz="1600" dirty="0" smtClean="0"/>
              <a:t>Euler-Rodrigues parameters.</a:t>
            </a:r>
          </a:p>
          <a:p>
            <a:endParaRPr lang="en-US" sz="1600" dirty="0"/>
          </a:p>
          <a:p>
            <a:r>
              <a:rPr lang="en-US" sz="1600" dirty="0" smtClean="0"/>
              <a:t>There are many other representations: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for example </a:t>
            </a:r>
            <a:r>
              <a:rPr lang="en-US" sz="1600" dirty="0" err="1" smtClean="0"/>
              <a:t>Denavit-Hartenberg</a:t>
            </a:r>
            <a:r>
              <a:rPr lang="en-US" sz="1600" dirty="0" smtClean="0"/>
              <a:t> (1955) representation is very popular, but can be cumbersome</a:t>
            </a:r>
          </a:p>
          <a:p>
            <a:endParaRPr lang="en-US" sz="1600" dirty="0"/>
          </a:p>
          <a:p>
            <a:r>
              <a:rPr lang="en-US" sz="1600" dirty="0" smtClean="0"/>
              <a:t>In velocity </a:t>
            </a:r>
            <a:r>
              <a:rPr lang="en-US" sz="1600" dirty="0"/>
              <a:t>k</a:t>
            </a:r>
            <a:r>
              <a:rPr lang="en-US" sz="1600" dirty="0" smtClean="0"/>
              <a:t>inematics Jacobians are used.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2113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Inverse Kinematics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980728"/>
            <a:ext cx="7983984" cy="5239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431" y="1268760"/>
            <a:ext cx="3248025" cy="485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66810" y="449660"/>
            <a:ext cx="706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Which angles </a:t>
            </a:r>
            <a:r>
              <a:rPr lang="el-GR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θ</a:t>
            </a:r>
            <a:r>
              <a:rPr lang="en-US" sz="2400" baseline="-25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and </a:t>
            </a:r>
            <a:r>
              <a:rPr lang="el-G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θ</a:t>
            </a:r>
            <a:r>
              <a:rPr lang="en-US" sz="2400" baseline="-25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will lead to location (</a:t>
            </a:r>
            <a:r>
              <a:rPr lang="en-US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x,y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)?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369" y="2186583"/>
            <a:ext cx="3228975" cy="7524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43450" y="184562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, hence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472" y="3564827"/>
            <a:ext cx="3276600" cy="828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11543" y="3106364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,and similarly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259" y="5467148"/>
            <a:ext cx="2867025" cy="400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4617" y="4622880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r>
              <a:rPr lang="en-US" dirty="0" smtClean="0"/>
              <a:t>= atan2(</a:t>
            </a:r>
            <a:r>
              <a:rPr lang="en-US" dirty="0" err="1" smtClean="0"/>
              <a:t>y,x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034837" y="980728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Law of cosines gives: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91267" y="5237770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Answer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3057" y="6019128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general: IK-Solvers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05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249" y="0"/>
            <a:ext cx="4120497" cy="2994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535" y="849042"/>
            <a:ext cx="3738135" cy="648072"/>
          </a:xfrm>
        </p:spPr>
        <p:txBody>
          <a:bodyPr/>
          <a:lstStyle/>
          <a:p>
            <a:r>
              <a:rPr lang="en-US" sz="2800" dirty="0" smtClean="0"/>
              <a:t>Real Time </a:t>
            </a:r>
            <a:br>
              <a:rPr lang="en-US" sz="2800" dirty="0" smtClean="0"/>
            </a:br>
            <a:r>
              <a:rPr lang="en-US" sz="2800" dirty="0" smtClean="0"/>
              <a:t>Physics Modelling</a:t>
            </a:r>
            <a:endParaRPr lang="en-US" sz="28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5988" y="1936918"/>
            <a:ext cx="3782380" cy="8141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https://pybullet.org/wordpress/</a:t>
            </a:r>
            <a:endParaRPr lang="en-US" dirty="0"/>
          </a:p>
        </p:txBody>
      </p:sp>
      <p:pic>
        <p:nvPicPr>
          <p:cNvPr id="9" name="2019-02-28_14-40-09_minita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1233" y="3068960"/>
            <a:ext cx="4426530" cy="3308410"/>
          </a:xfrm>
          <a:prstGeom prst="rect">
            <a:avLst/>
          </a:prstGeom>
        </p:spPr>
      </p:pic>
      <p:pic>
        <p:nvPicPr>
          <p:cNvPr id="10" name="2019-02-28_14-37-48_PyBullet_Haptic_Glov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5820" y="213301"/>
            <a:ext cx="3493541" cy="2780928"/>
          </a:xfrm>
          <a:prstGeom prst="rect">
            <a:avLst/>
          </a:prstGeom>
        </p:spPr>
      </p:pic>
      <p:pic>
        <p:nvPicPr>
          <p:cNvPr id="11" name="2019-02-28_14-42-14_Kuka_Gras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02831" y="3060027"/>
            <a:ext cx="4426530" cy="33084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133" y="3861048"/>
            <a:ext cx="27186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pybullet</a:t>
            </a:r>
            <a:r>
              <a:rPr lang="en-US" dirty="0"/>
              <a:t> KUKA </a:t>
            </a:r>
            <a:endParaRPr lang="en-US" dirty="0" smtClean="0"/>
          </a:p>
          <a:p>
            <a:r>
              <a:rPr lang="en-US" dirty="0" smtClean="0"/>
              <a:t>grasp training</a:t>
            </a:r>
          </a:p>
          <a:p>
            <a:endParaRPr lang="en-US" dirty="0"/>
          </a:p>
          <a:p>
            <a:r>
              <a:rPr lang="en-US" dirty="0" smtClean="0"/>
              <a:t>Using </a:t>
            </a:r>
            <a:r>
              <a:rPr lang="en-US" dirty="0" err="1" smtClean="0"/>
              <a:t>Tensorflow</a:t>
            </a:r>
            <a:endParaRPr lang="en-US" dirty="0" smtClean="0"/>
          </a:p>
          <a:p>
            <a:r>
              <a:rPr lang="en-US" dirty="0" err="1" smtClean="0"/>
              <a:t>OpenAI</a:t>
            </a:r>
            <a:r>
              <a:rPr lang="en-US" dirty="0"/>
              <a:t> </a:t>
            </a:r>
            <a:r>
              <a:rPr lang="en-US" dirty="0" smtClean="0"/>
              <a:t>gym</a:t>
            </a:r>
          </a:p>
          <a:p>
            <a:r>
              <a:rPr lang="en-US" dirty="0" smtClean="0"/>
              <a:t>Baselines </a:t>
            </a:r>
            <a:r>
              <a:rPr lang="en-US" dirty="0" err="1" smtClean="0"/>
              <a:t>DeepQNetworks</a:t>
            </a:r>
            <a:r>
              <a:rPr lang="en-US" dirty="0" smtClean="0"/>
              <a:t> (DQNs)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073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Robotics Preparations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4" cy="49124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1) Form </a:t>
            </a:r>
            <a:r>
              <a:rPr lang="en-US" sz="2400" b="1" dirty="0" err="1" smtClean="0">
                <a:solidFill>
                  <a:srgbClr val="0070C0"/>
                </a:solidFill>
              </a:rPr>
              <a:t>YetiBorg</a:t>
            </a:r>
            <a:r>
              <a:rPr lang="en-US" sz="2400" b="1" dirty="0" smtClean="0">
                <a:solidFill>
                  <a:srgbClr val="0070C0"/>
                </a:solidFill>
              </a:rPr>
              <a:t> Racing Teams </a:t>
            </a:r>
            <a:r>
              <a:rPr lang="en-US" sz="2400" b="1" dirty="0" smtClean="0"/>
              <a:t>of 3 to 4 people</a:t>
            </a:r>
          </a:p>
          <a:p>
            <a:pPr marL="0" indent="0">
              <a:buNone/>
            </a:pPr>
            <a:r>
              <a:rPr lang="en-US" sz="2400" b="1" dirty="0" smtClean="0"/>
              <a:t>Appoint one person who will be responsible for the robot.</a:t>
            </a: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dirty="0"/>
              <a:t>Email your teams to </a:t>
            </a:r>
            <a:r>
              <a:rPr lang="en-US" sz="2400" dirty="0">
                <a:hlinkClick r:id="rId3"/>
              </a:rPr>
              <a:t>erwin@liacs.nl</a:t>
            </a:r>
            <a:r>
              <a:rPr lang="en-US" sz="2400" dirty="0"/>
              <a:t> with subject ‘Robotics </a:t>
            </a:r>
            <a:r>
              <a:rPr lang="en-US" sz="2400" dirty="0" err="1"/>
              <a:t>YetiBorg</a:t>
            </a:r>
            <a:r>
              <a:rPr lang="en-US" sz="2400" dirty="0"/>
              <a:t> Racing Team’.</a:t>
            </a:r>
          </a:p>
          <a:p>
            <a:pPr marL="0" indent="0">
              <a:buNone/>
            </a:pPr>
            <a:r>
              <a:rPr lang="en-US" sz="2400" b="1" dirty="0" smtClean="0"/>
              <a:t>Due: </a:t>
            </a:r>
            <a:r>
              <a:rPr lang="en-US" sz="2400" dirty="0"/>
              <a:t>Thursday </a:t>
            </a:r>
            <a:r>
              <a:rPr lang="en-US" sz="2400" dirty="0" smtClean="0"/>
              <a:t>7-3 </a:t>
            </a:r>
            <a:r>
              <a:rPr lang="en-US" sz="2400" dirty="0"/>
              <a:t>at </a:t>
            </a:r>
            <a:r>
              <a:rPr lang="en-US" sz="2400" dirty="0" smtClean="0"/>
              <a:t>14.00 PM.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2) </a:t>
            </a:r>
            <a:r>
              <a:rPr lang="en-US" sz="2400" b="1" dirty="0" smtClean="0"/>
              <a:t>Project Proposal Title and Abstract</a:t>
            </a:r>
          </a:p>
          <a:p>
            <a:pPr marL="0" indent="0">
              <a:buNone/>
            </a:pPr>
            <a:r>
              <a:rPr lang="en-US" sz="2400" dirty="0" smtClean="0"/>
              <a:t>Give the title and abstract of the project proposal you will present on March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Also mention the number of people that will cooperate on the project (1-4</a:t>
            </a:r>
            <a:r>
              <a:rPr lang="en-US" sz="2400" dirty="0" smtClean="0"/>
              <a:t>).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Email </a:t>
            </a:r>
            <a:r>
              <a:rPr lang="en-US" sz="2400" dirty="0"/>
              <a:t>your </a:t>
            </a:r>
            <a:r>
              <a:rPr lang="en-US" sz="2400" dirty="0" smtClean="0"/>
              <a:t>proposal </a:t>
            </a:r>
            <a:r>
              <a:rPr lang="en-US" sz="2400" dirty="0"/>
              <a:t>to </a:t>
            </a:r>
            <a:r>
              <a:rPr lang="en-US" sz="2400" dirty="0">
                <a:hlinkClick r:id="rId4"/>
              </a:rPr>
              <a:t>erwin@liacs.nl</a:t>
            </a:r>
            <a:r>
              <a:rPr lang="en-US" sz="2400" dirty="0"/>
              <a:t> with subject ‘Robotics </a:t>
            </a:r>
            <a:r>
              <a:rPr lang="en-US" sz="2400" dirty="0" smtClean="0"/>
              <a:t>Project Proposal’.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Due: </a:t>
            </a:r>
            <a:r>
              <a:rPr lang="en-US" sz="2400" dirty="0"/>
              <a:t>Thursday 7-3 at 14.00 PM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26292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0145" y="1052736"/>
            <a:ext cx="10513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K.M. Lynch, F.C. Park, Modern Robotics: Mechanics, Planning and Control, Cambridge University Press</a:t>
            </a:r>
            <a:r>
              <a:rPr lang="en-US" dirty="0"/>
              <a:t>, </a:t>
            </a:r>
            <a:r>
              <a:rPr lang="en-US" dirty="0" smtClean="0"/>
              <a:t>2017. ( DOI</a:t>
            </a:r>
            <a:r>
              <a:rPr lang="en-US" dirty="0"/>
              <a:t>: </a:t>
            </a:r>
            <a:r>
              <a:rPr lang="en-US" dirty="0" smtClean="0"/>
              <a:t>10.1017/9781316661239 )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https://pybullet.org/wordpress/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01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2" y="-1"/>
            <a:ext cx="12198349" cy="4521941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Robotics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68358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Configuration Space</a:t>
            </a:r>
          </a:p>
          <a:p>
            <a:r>
              <a:rPr lang="en-US" dirty="0" smtClean="0"/>
              <a:t>Rigid Body Motion</a:t>
            </a:r>
          </a:p>
          <a:p>
            <a:r>
              <a:rPr lang="en-US" dirty="0" smtClean="0"/>
              <a:t>Forward Kinematics</a:t>
            </a:r>
          </a:p>
          <a:p>
            <a:r>
              <a:rPr lang="en-US" dirty="0" smtClean="0"/>
              <a:t>Inverse Kinematics</a:t>
            </a:r>
          </a:p>
          <a:p>
            <a:r>
              <a:rPr lang="en-US" dirty="0" smtClean="0"/>
              <a:t>Sensors</a:t>
            </a:r>
          </a:p>
          <a:p>
            <a:endParaRPr lang="en-US" dirty="0"/>
          </a:p>
          <a:p>
            <a:r>
              <a:rPr lang="en-US" dirty="0" smtClean="0"/>
              <a:t>Link: </a:t>
            </a:r>
            <a:r>
              <a:rPr lang="en-US" dirty="0" smtClean="0">
                <a:hlinkClick r:id="rId2"/>
              </a:rPr>
              <a:t>http://modernrobotics.org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01" r="1101"/>
          <a:stretch>
            <a:fillRect/>
          </a:stretch>
        </p:blipFill>
        <p:spPr>
          <a:xfrm>
            <a:off x="8526484" y="620688"/>
            <a:ext cx="3259784" cy="47958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63530" y="5685774"/>
            <a:ext cx="3985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K.M. Lynch, F.C. Park, Modern Robotics: Mechanics, Planning and Control, Cambridge University Press, 2017</a:t>
            </a:r>
          </a:p>
        </p:txBody>
      </p:sp>
    </p:spTree>
    <p:extLst>
      <p:ext uri="{BB962C8B-B14F-4D97-AF65-F5344CB8AC3E}">
        <p14:creationId xmlns:p14="http://schemas.microsoft.com/office/powerpoint/2010/main" val="26339003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to move to a goal?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4" y="1252836"/>
            <a:ext cx="6126560" cy="4795836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/>
              <a:t>Problem: How to move to a goal?</a:t>
            </a:r>
          </a:p>
          <a:p>
            <a:r>
              <a:rPr lang="nl-NL" dirty="0" smtClean="0"/>
              <a:t>Grasp, Walk, Stand, Dance, Follow, etc.</a:t>
            </a:r>
          </a:p>
          <a:p>
            <a:pPr marL="0" indent="0">
              <a:buNone/>
            </a:pPr>
            <a:r>
              <a:rPr lang="nl-NL" b="1" dirty="0" smtClean="0"/>
              <a:t>Solution:</a:t>
            </a:r>
          </a:p>
          <a:p>
            <a:pPr marL="342900" indent="-342900">
              <a:buFont typeface="+mj-lt"/>
              <a:buAutoNum type="arabicPeriod"/>
            </a:pPr>
            <a:r>
              <a:rPr lang="nl-NL" i="1" dirty="0" smtClean="0"/>
              <a:t>Program step </a:t>
            </a:r>
            <a:r>
              <a:rPr lang="nl-NL" i="1" dirty="0" err="1" smtClean="0"/>
              <a:t>by</a:t>
            </a:r>
            <a:r>
              <a:rPr lang="nl-NL" i="1" dirty="0" smtClean="0"/>
              <a:t> step </a:t>
            </a:r>
          </a:p>
          <a:p>
            <a:pPr lvl="1"/>
            <a:r>
              <a:rPr lang="nl-NL" i="1" dirty="0" smtClean="0"/>
              <a:t>Computer </a:t>
            </a:r>
            <a:r>
              <a:rPr lang="nl-NL" i="1" dirty="0" err="1" smtClean="0"/>
              <a:t>Numerical</a:t>
            </a:r>
            <a:r>
              <a:rPr lang="nl-NL" i="1" dirty="0" smtClean="0"/>
              <a:t> Control (CNC), Automation</a:t>
            </a:r>
            <a:r>
              <a:rPr lang="nl-NL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nl-NL" i="1" dirty="0" smtClean="0"/>
              <a:t>Inverse kinematics</a:t>
            </a:r>
            <a:r>
              <a:rPr lang="nl-NL" dirty="0" smtClean="0"/>
              <a:t>: </a:t>
            </a:r>
          </a:p>
          <a:p>
            <a:pPr lvl="1"/>
            <a:r>
              <a:rPr lang="nl-NL" dirty="0" smtClean="0"/>
              <a:t>take end-points and move them to designated points.</a:t>
            </a:r>
          </a:p>
          <a:p>
            <a:pPr marL="342900" indent="-342900">
              <a:buFont typeface="+mj-lt"/>
              <a:buAutoNum type="arabicPeriod"/>
            </a:pPr>
            <a:r>
              <a:rPr lang="nl-NL" i="1" dirty="0" err="1" smtClean="0"/>
              <a:t>Tracing</a:t>
            </a:r>
            <a:r>
              <a:rPr lang="nl-NL" i="1" dirty="0" smtClean="0"/>
              <a:t> </a:t>
            </a:r>
            <a:r>
              <a:rPr lang="nl-NL" i="1" dirty="0" err="1" smtClean="0"/>
              <a:t>movements</a:t>
            </a:r>
            <a:r>
              <a:rPr lang="nl-NL" i="1" dirty="0" smtClean="0"/>
              <a:t> </a:t>
            </a:r>
          </a:p>
          <a:p>
            <a:pPr lvl="1"/>
            <a:r>
              <a:rPr lang="nl-NL" dirty="0" err="1" smtClean="0"/>
              <a:t>by</a:t>
            </a:r>
            <a:r>
              <a:rPr lang="nl-NL" dirty="0" smtClean="0"/>
              <a:t> specialist, human, etc.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i="1" dirty="0" smtClean="0"/>
              <a:t>Learn </a:t>
            </a:r>
            <a:r>
              <a:rPr lang="nl-NL" b="1" i="1" dirty="0" err="1" smtClean="0"/>
              <a:t>the</a:t>
            </a:r>
            <a:r>
              <a:rPr lang="nl-NL" b="1" i="1" dirty="0" smtClean="0"/>
              <a:t> right </a:t>
            </a:r>
            <a:r>
              <a:rPr lang="nl-NL" b="1" i="1" dirty="0" err="1" smtClean="0"/>
              <a:t>movements</a:t>
            </a:r>
            <a:endParaRPr lang="nl-NL" b="1" i="1" dirty="0"/>
          </a:p>
          <a:p>
            <a:pPr lvl="1"/>
            <a:r>
              <a:rPr lang="nl-NL" b="1" dirty="0" err="1" smtClean="0"/>
              <a:t>Reinforcement</a:t>
            </a:r>
            <a:r>
              <a:rPr lang="nl-NL" b="1" dirty="0" smtClean="0"/>
              <a:t> Learning</a:t>
            </a:r>
            <a:r>
              <a:rPr lang="nl-NL" dirty="0" smtClean="0"/>
              <a:t>, give a reward when the movement resembles the designated movement.</a:t>
            </a:r>
            <a:endParaRPr lang="nl-NL" dirty="0"/>
          </a:p>
        </p:txBody>
      </p:sp>
      <p:pic>
        <p:nvPicPr>
          <p:cNvPr id="4098" name="Picture 2" descr="Afbeeldingsresultaat voor inverse kinematic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79" y="332656"/>
            <a:ext cx="484378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958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Space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Robot Question: Where am I?</a:t>
            </a:r>
          </a:p>
          <a:p>
            <a:pPr marL="0" indent="0">
              <a:buNone/>
            </a:pP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Answer: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The robot’s configuration: a specification of the positions of all points of a robot.</a:t>
            </a:r>
          </a:p>
          <a:p>
            <a:pPr marL="0" indent="0">
              <a:buNone/>
            </a:pP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Here we assume: </a:t>
            </a:r>
          </a:p>
          <a:p>
            <a:pPr marL="0" indent="0">
              <a:buNone/>
            </a:pPr>
            <a:r>
              <a:rPr lang="en-US" sz="2400" dirty="0" smtClean="0"/>
              <a:t>Robot links and bodies are rigid and of known shape =&gt; only a few variables needed to describe it’s configuration.</a:t>
            </a:r>
            <a:endParaRPr lang="en-US" sz="2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01" r="1101"/>
          <a:stretch>
            <a:fillRect/>
          </a:stretch>
        </p:blipFill>
        <p:spPr>
          <a:xfrm>
            <a:off x="8526484" y="620688"/>
            <a:ext cx="3259784" cy="47958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63530" y="5685774"/>
            <a:ext cx="3985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K.M. Lynch, F.C. Park, Modern Robotics: Mechanics, Planning and Control, Cambridge University Press, 2017</a:t>
            </a:r>
          </a:p>
        </p:txBody>
      </p:sp>
    </p:spTree>
    <p:extLst>
      <p:ext uri="{BB962C8B-B14F-4D97-AF65-F5344CB8AC3E}">
        <p14:creationId xmlns:p14="http://schemas.microsoft.com/office/powerpoint/2010/main" val="19116858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15" y="543694"/>
            <a:ext cx="9048320" cy="288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Space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509120"/>
            <a:ext cx="11389024" cy="1539552"/>
          </a:xfrm>
        </p:spPr>
        <p:txBody>
          <a:bodyPr/>
          <a:lstStyle/>
          <a:p>
            <a:r>
              <a:rPr lang="en-US" dirty="0" smtClean="0"/>
              <a:t>Degrees of Freedom of a Rigid Body: the smallest number of real-valued coordinates needed to represent its configuration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9337" y="859784"/>
            <a:ext cx="10550630" cy="3234234"/>
            <a:chOff x="1429337" y="859784"/>
            <a:chExt cx="10550630" cy="32342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9337" y="992688"/>
              <a:ext cx="3101330" cy="310133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9230" y="859784"/>
              <a:ext cx="4290737" cy="2425199"/>
            </a:xfrm>
            <a:prstGeom prst="rect">
              <a:avLst/>
            </a:prstGeom>
          </p:spPr>
        </p:pic>
        <p:sp>
          <p:nvSpPr>
            <p:cNvPr id="13" name="Flowchart: Data 12"/>
            <p:cNvSpPr/>
            <p:nvPr/>
          </p:nvSpPr>
          <p:spPr>
            <a:xfrm>
              <a:off x="4473434" y="1037536"/>
              <a:ext cx="3596555" cy="2746397"/>
            </a:xfrm>
            <a:prstGeom prst="flowChartInputOutpu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x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91" y="188640"/>
            <a:ext cx="5295900" cy="2924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Space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8016" y="1196752"/>
            <a:ext cx="11389024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Assume we have a coin with 3 points A, B, C on it.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the plane A,B,C have</a:t>
            </a:r>
            <a:r>
              <a:rPr lang="en-US" dirty="0"/>
              <a:t> </a:t>
            </a:r>
            <a:r>
              <a:rPr lang="en-US" dirty="0" smtClean="0"/>
              <a:t>6 degrees of freedom: </a:t>
            </a:r>
          </a:p>
          <a:p>
            <a:pPr marL="0" indent="0">
              <a:buNone/>
            </a:pPr>
            <a:r>
              <a:rPr lang="en-US" b="1" i="1" dirty="0" smtClean="0"/>
              <a:t>(</a:t>
            </a:r>
            <a:r>
              <a:rPr lang="en-US" b="1" i="1" dirty="0" err="1"/>
              <a:t>x</a:t>
            </a:r>
            <a:r>
              <a:rPr lang="en-US" b="1" i="1" baseline="-25000" dirty="0" err="1"/>
              <a:t>A</a:t>
            </a:r>
            <a:r>
              <a:rPr lang="en-US" b="1" i="1" dirty="0" err="1"/>
              <a:t>,y</a:t>
            </a:r>
            <a:r>
              <a:rPr lang="en-US" b="1" i="1" baseline="-25000" dirty="0" err="1"/>
              <a:t>A</a:t>
            </a:r>
            <a:r>
              <a:rPr lang="en-US" b="1" i="1" dirty="0"/>
              <a:t>) </a:t>
            </a:r>
            <a:r>
              <a:rPr lang="en-US" b="1" i="1" dirty="0" smtClean="0"/>
              <a:t>, </a:t>
            </a:r>
            <a:r>
              <a:rPr lang="en-US" b="1" i="1" dirty="0"/>
              <a:t>(</a:t>
            </a:r>
            <a:r>
              <a:rPr lang="en-US" b="1" i="1" dirty="0" err="1" smtClean="0"/>
              <a:t>x</a:t>
            </a:r>
            <a:r>
              <a:rPr lang="en-US" b="1" i="1" baseline="-25000" dirty="0" err="1" smtClean="0"/>
              <a:t>B</a:t>
            </a:r>
            <a:r>
              <a:rPr lang="en-US" b="1" i="1" dirty="0" err="1" smtClean="0"/>
              <a:t>,y</a:t>
            </a:r>
            <a:r>
              <a:rPr lang="en-US" b="1" i="1" baseline="-25000" dirty="0" err="1" smtClean="0"/>
              <a:t>B</a:t>
            </a:r>
            <a:r>
              <a:rPr lang="en-US" b="1" i="1" dirty="0" smtClean="0"/>
              <a:t>) , </a:t>
            </a:r>
            <a:r>
              <a:rPr lang="en-US" b="1" i="1" dirty="0"/>
              <a:t>(</a:t>
            </a:r>
            <a:r>
              <a:rPr lang="en-US" b="1" i="1" dirty="0" err="1" smtClean="0"/>
              <a:t>x</a:t>
            </a:r>
            <a:r>
              <a:rPr lang="en-US" b="1" i="1" baseline="-25000" dirty="0" err="1" smtClean="0"/>
              <a:t>C</a:t>
            </a:r>
            <a:r>
              <a:rPr lang="en-US" b="1" i="1" dirty="0" err="1" smtClean="0"/>
              <a:t>,y</a:t>
            </a:r>
            <a:r>
              <a:rPr lang="en-US" b="1" i="1" baseline="-25000" dirty="0" err="1" smtClean="0"/>
              <a:t>C</a:t>
            </a:r>
            <a:r>
              <a:rPr lang="en-US" b="1" i="1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A coin is rigid </a:t>
            </a:r>
            <a:r>
              <a:rPr lang="en-US" b="1" i="1" dirty="0" smtClean="0"/>
              <a:t>=&gt;</a:t>
            </a:r>
            <a:r>
              <a:rPr lang="en-US" dirty="0" smtClean="0"/>
              <a:t> 3 extra constraints on distances: </a:t>
            </a:r>
            <a:r>
              <a:rPr lang="en-US" b="1" i="1" dirty="0" err="1" smtClean="0"/>
              <a:t>d</a:t>
            </a:r>
            <a:r>
              <a:rPr lang="en-US" b="1" i="1" baseline="-25000" dirty="0" err="1" smtClean="0"/>
              <a:t>AB</a:t>
            </a:r>
            <a:r>
              <a:rPr lang="en-US" b="1" i="1" dirty="0" smtClean="0"/>
              <a:t>, </a:t>
            </a:r>
            <a:r>
              <a:rPr lang="en-US" b="1" i="1" dirty="0" err="1" smtClean="0"/>
              <a:t>d</a:t>
            </a:r>
            <a:r>
              <a:rPr lang="en-US" b="1" i="1" baseline="-25000" dirty="0" err="1" smtClean="0"/>
              <a:t>AC</a:t>
            </a:r>
            <a:r>
              <a:rPr lang="en-US" b="1" i="1" dirty="0" smtClean="0"/>
              <a:t>, </a:t>
            </a:r>
            <a:r>
              <a:rPr lang="en-US" b="1" i="1" dirty="0" err="1" smtClean="0"/>
              <a:t>d</a:t>
            </a:r>
            <a:r>
              <a:rPr lang="en-US" b="1" i="1" baseline="-25000" dirty="0" err="1" smtClean="0"/>
              <a:t>BC</a:t>
            </a:r>
            <a:r>
              <a:rPr lang="en-US" b="1" i="1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are fixed, wherever the location of the coin would be.</a:t>
            </a:r>
          </a:p>
          <a:p>
            <a:pPr marL="0" indent="0">
              <a:buNone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coin and hence A can be placed everywhere </a:t>
            </a:r>
            <a:r>
              <a:rPr lang="en-US" b="1" dirty="0" smtClean="0"/>
              <a:t>=&gt;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x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,y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 free to choose.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 can only be placed under the constraint that its distance to A would be equal to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AB</a:t>
            </a:r>
            <a:r>
              <a:rPr lang="en-US" dirty="0" smtClean="0"/>
              <a:t>. </a:t>
            </a:r>
            <a:r>
              <a:rPr lang="en-US" b="1" dirty="0" smtClean="0"/>
              <a:t>=&gt;</a:t>
            </a:r>
            <a:r>
              <a:rPr lang="en-US" dirty="0" smtClean="0"/>
              <a:t>                                            </a:t>
            </a:r>
          </a:p>
          <a:p>
            <a:pPr marL="0" indent="0">
              <a:buNone/>
            </a:pPr>
            <a:r>
              <a:rPr lang="en-US" dirty="0" smtClean="0"/>
              <a:t>	freedom to turn the coin around A with angle </a:t>
            </a:r>
            <a:r>
              <a:rPr lang="el-GR" dirty="0" smtClean="0">
                <a:latin typeface="Calibri" panose="020F0502020204030204" pitchFamily="34" charset="0"/>
              </a:rPr>
              <a:t>ϕ</a:t>
            </a:r>
            <a:r>
              <a:rPr lang="en-US" baseline="-25000" dirty="0" smtClean="0">
                <a:latin typeface="Calibri" panose="020F0502020204030204" pitchFamily="34" charset="0"/>
              </a:rPr>
              <a:t>AB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=&gt; (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x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y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</a:t>
            </a:r>
            <a:r>
              <a:rPr lang="el-GR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ϕ</a:t>
            </a:r>
            <a:r>
              <a:rPr lang="en-US" baseline="-25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AB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are free to choose.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dirty="0" smtClean="0"/>
              <a:t>C should be placed at distance </a:t>
            </a:r>
            <a:r>
              <a:rPr lang="en-US" dirty="0" err="1"/>
              <a:t>d</a:t>
            </a:r>
            <a:r>
              <a:rPr lang="en-US" baseline="-25000" dirty="0" err="1"/>
              <a:t>AC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BC</a:t>
            </a:r>
            <a:r>
              <a:rPr lang="en-US" dirty="0"/>
              <a:t> </a:t>
            </a:r>
            <a:r>
              <a:rPr lang="en-US" dirty="0" smtClean="0"/>
              <a:t>from A and B, respectively =&gt; only 1 possibility, hence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no degree of freedom added.</a:t>
            </a:r>
            <a:endParaRPr lang="en-US" dirty="0"/>
          </a:p>
          <a:p>
            <a:pPr marL="0" indent="0">
              <a:buNone/>
            </a:pPr>
            <a:endParaRPr lang="en-US" sz="22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Degrees of Freedom (DOF) of a Coin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	= sum of freedoms of the points – number of independent constraints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= number of variables – number of independent equations 	= 6 – 3 = 3</a:t>
            </a:r>
          </a:p>
        </p:txBody>
      </p:sp>
    </p:spTree>
    <p:extLst>
      <p:ext uri="{BB962C8B-B14F-4D97-AF65-F5344CB8AC3E}">
        <p14:creationId xmlns:p14="http://schemas.microsoft.com/office/powerpoint/2010/main" val="1017320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046" y="3289156"/>
            <a:ext cx="2716535" cy="2876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Space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7854752" cy="47958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[1] Definition </a:t>
            </a:r>
            <a:r>
              <a:rPr lang="en-US" sz="2400" b="1" dirty="0"/>
              <a:t>2.1</a:t>
            </a:r>
            <a:r>
              <a:rPr lang="en-US" sz="2400" b="1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b="1" dirty="0">
                <a:solidFill>
                  <a:srgbClr val="0070C0"/>
                </a:solidFill>
              </a:rPr>
              <a:t>configuration</a:t>
            </a:r>
            <a:r>
              <a:rPr lang="en-US" sz="2400" b="1" dirty="0"/>
              <a:t> </a:t>
            </a:r>
            <a:r>
              <a:rPr lang="en-US" sz="2400" dirty="0"/>
              <a:t>of a robot is a complete specification </a:t>
            </a:r>
            <a:r>
              <a:rPr lang="en-US" sz="2400" dirty="0" smtClean="0"/>
              <a:t>of the </a:t>
            </a:r>
            <a:r>
              <a:rPr lang="en-US" sz="2400" dirty="0"/>
              <a:t>position of every point of the robot.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minimum number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n</a:t>
            </a:r>
            <a:r>
              <a:rPr lang="en-US" sz="2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of real-valued coordinates needed to represent the configuration is the number of </a:t>
            </a:r>
            <a:r>
              <a:rPr lang="en-US" sz="2400" b="1" dirty="0">
                <a:solidFill>
                  <a:srgbClr val="0070C0"/>
                </a:solidFill>
              </a:rPr>
              <a:t>degrees of freedom 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b="1" dirty="0" err="1">
                <a:solidFill>
                  <a:srgbClr val="0070C0"/>
                </a:solidFill>
              </a:rPr>
              <a:t>dof</a:t>
            </a:r>
            <a:r>
              <a:rPr lang="en-US" sz="2400" dirty="0">
                <a:solidFill>
                  <a:srgbClr val="0070C0"/>
                </a:solidFill>
              </a:rPr>
              <a:t>) </a:t>
            </a:r>
            <a:r>
              <a:rPr lang="en-US" sz="2400" dirty="0"/>
              <a:t>of the robot.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i="1" dirty="0"/>
              <a:t>n</a:t>
            </a:r>
            <a:r>
              <a:rPr lang="en-US" sz="2400" dirty="0"/>
              <a:t>-dimensional space containing all possible configurations of the robot is called the </a:t>
            </a:r>
            <a:r>
              <a:rPr lang="en-US" sz="2400" b="1" dirty="0">
                <a:solidFill>
                  <a:srgbClr val="0070C0"/>
                </a:solidFill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</a:rPr>
              <a:t>onfiguration </a:t>
            </a:r>
            <a:r>
              <a:rPr lang="en-US" sz="2400" b="1" dirty="0">
                <a:solidFill>
                  <a:srgbClr val="0070C0"/>
                </a:solidFill>
              </a:rPr>
              <a:t>S</a:t>
            </a:r>
            <a:r>
              <a:rPr lang="en-US" sz="2400" b="1" dirty="0" smtClean="0">
                <a:solidFill>
                  <a:srgbClr val="0070C0"/>
                </a:solidFill>
              </a:rPr>
              <a:t>pace 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b="1" dirty="0">
                <a:solidFill>
                  <a:srgbClr val="0070C0"/>
                </a:solidFill>
              </a:rPr>
              <a:t>C-space</a:t>
            </a:r>
            <a:r>
              <a:rPr lang="en-US" sz="2400" dirty="0">
                <a:solidFill>
                  <a:srgbClr val="0070C0"/>
                </a:solidFill>
              </a:rPr>
              <a:t>). 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The configuration </a:t>
            </a:r>
            <a:r>
              <a:rPr lang="en-US" sz="2400" dirty="0"/>
              <a:t>of a robot is represented by a point in its </a:t>
            </a:r>
            <a:r>
              <a:rPr lang="en-US" sz="2400" dirty="0">
                <a:solidFill>
                  <a:srgbClr val="0070C0"/>
                </a:solidFill>
              </a:rPr>
              <a:t>C-space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475437" y="6105070"/>
            <a:ext cx="34757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Closed-chain robot: Stewart-Gough platform. [1]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216" y="43101"/>
            <a:ext cx="3115440" cy="29630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17932" y="3006155"/>
            <a:ext cx="34757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Open-chain robot: Manipulator (in V-REP). [1]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61084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Degrees of Freedom of a Robot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4" y="1252836"/>
            <a:ext cx="2958208" cy="4795836"/>
          </a:xfrm>
        </p:spPr>
        <p:txBody>
          <a:bodyPr>
            <a:normAutofit/>
          </a:bodyPr>
          <a:lstStyle/>
          <a:p>
            <a:r>
              <a:rPr lang="en-US" dirty="0" smtClean="0"/>
              <a:t>A rigid body in </a:t>
            </a:r>
            <a:r>
              <a:rPr lang="en-US" dirty="0" smtClean="0">
                <a:solidFill>
                  <a:srgbClr val="0070C0"/>
                </a:solidFill>
              </a:rPr>
              <a:t>3D</a:t>
            </a:r>
            <a:r>
              <a:rPr lang="en-US" dirty="0" smtClean="0"/>
              <a:t> Space has </a:t>
            </a:r>
            <a:r>
              <a:rPr lang="en-US" b="1" dirty="0" smtClean="0">
                <a:solidFill>
                  <a:srgbClr val="0070C0"/>
                </a:solidFill>
              </a:rPr>
              <a:t>6 DOF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 joint can be seen to put constraints on the rigid bodies it connects</a:t>
            </a:r>
          </a:p>
          <a:p>
            <a:r>
              <a:rPr lang="en-US" dirty="0" smtClean="0"/>
              <a:t>It also allows freedom to move relative to the body it is attached to.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290" y="1252836"/>
            <a:ext cx="8239125" cy="4191000"/>
          </a:xfrm>
          <a:prstGeom prst="rect">
            <a:avLst/>
          </a:prstGeom>
        </p:spPr>
      </p:pic>
      <p:sp>
        <p:nvSpPr>
          <p:cNvPr id="5" name="Cube 4"/>
          <p:cNvSpPr/>
          <p:nvPr/>
        </p:nvSpPr>
        <p:spPr>
          <a:xfrm rot="20455755">
            <a:off x="983668" y="2093469"/>
            <a:ext cx="1800200" cy="165618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554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eb7d687f18d1b9920e6da61b690a6528afd9b46"/>
</p:tagLst>
</file>

<file path=ppt/theme/theme1.xml><?xml version="1.0" encoding="utf-8"?>
<a:theme xmlns:a="http://schemas.openxmlformats.org/drawingml/2006/main" name="Corporate template-set Universiteit Leiden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1737</Words>
  <Application>Microsoft Office PowerPoint</Application>
  <PresentationFormat>Custom</PresentationFormat>
  <Paragraphs>273</Paragraphs>
  <Slides>29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Times New Roman</vt:lpstr>
      <vt:lpstr>Arial</vt:lpstr>
      <vt:lpstr>Symbol</vt:lpstr>
      <vt:lpstr>Cambria Math</vt:lpstr>
      <vt:lpstr>Georgia</vt:lpstr>
      <vt:lpstr>Minion</vt:lpstr>
      <vt:lpstr>Calibri</vt:lpstr>
      <vt:lpstr>Corporate template-set Universiteit Leiden</vt:lpstr>
      <vt:lpstr>Robotics</vt:lpstr>
      <vt:lpstr>Organization and Overview</vt:lpstr>
      <vt:lpstr>Overview</vt:lpstr>
      <vt:lpstr>How to move to a goal?</vt:lpstr>
      <vt:lpstr>Configuration Space</vt:lpstr>
      <vt:lpstr>Configuration Space</vt:lpstr>
      <vt:lpstr>Configuration Space</vt:lpstr>
      <vt:lpstr>Configuration Space</vt:lpstr>
      <vt:lpstr>Degrees of Freedom of a Robot</vt:lpstr>
      <vt:lpstr>Degrees of Freedom of a Robot</vt:lpstr>
      <vt:lpstr>Degrees of Freedom of a Robot</vt:lpstr>
      <vt:lpstr>PowerPoint Presentation</vt:lpstr>
      <vt:lpstr>Assignments</vt:lpstr>
      <vt:lpstr>Topologies</vt:lpstr>
      <vt:lpstr>C-Space (Configuration Space)</vt:lpstr>
      <vt:lpstr>C-Spaces</vt:lpstr>
      <vt:lpstr>Task Space and Work Space</vt:lpstr>
      <vt:lpstr>Rigid Body Motion</vt:lpstr>
      <vt:lpstr>Rigid Body Motions in the Plane</vt:lpstr>
      <vt:lpstr>Rigid Body Motions in the Plane</vt:lpstr>
      <vt:lpstr>Rigid Body Motions in the Plane</vt:lpstr>
      <vt:lpstr>Rigid Body Motions in the Plane</vt:lpstr>
      <vt:lpstr>Forward Kinematics</vt:lpstr>
      <vt:lpstr>Forward Kinematics: Product of Exponentials</vt:lpstr>
      <vt:lpstr>Inverse Kinematics</vt:lpstr>
      <vt:lpstr>Real Time  Physics Modelling</vt:lpstr>
      <vt:lpstr>Robotics Preparations</vt:lpstr>
      <vt:lpstr>References</vt:lpstr>
      <vt:lpstr>Robotics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Lecture 01</dc:title>
  <dc:creator>EMB</dc:creator>
  <cp:lastModifiedBy>Erwin M. Bakker</cp:lastModifiedBy>
  <cp:revision>277</cp:revision>
  <dcterms:created xsi:type="dcterms:W3CDTF">2015-03-10T08:05:39Z</dcterms:created>
  <dcterms:modified xsi:type="dcterms:W3CDTF">2019-03-06T19:27:43Z</dcterms:modified>
</cp:coreProperties>
</file>