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0" r:id="rId3"/>
    <p:sldId id="291" r:id="rId4"/>
    <p:sldId id="292" r:id="rId5"/>
    <p:sldId id="296" r:id="rId6"/>
    <p:sldId id="295" r:id="rId7"/>
    <p:sldId id="293" r:id="rId8"/>
    <p:sldId id="297" r:id="rId9"/>
    <p:sldId id="298" r:id="rId10"/>
    <p:sldId id="299" r:id="rId11"/>
    <p:sldId id="300" r:id="rId12"/>
    <p:sldId id="301" r:id="rId13"/>
    <p:sldId id="294" r:id="rId14"/>
    <p:sldId id="303" r:id="rId15"/>
    <p:sldId id="304" r:id="rId16"/>
    <p:sldId id="305" r:id="rId17"/>
    <p:sldId id="302" r:id="rId18"/>
    <p:sldId id="264" r:id="rId19"/>
    <p:sldId id="263" r:id="rId20"/>
    <p:sldId id="289" r:id="rId21"/>
    <p:sldId id="267" r:id="rId22"/>
    <p:sldId id="258" r:id="rId23"/>
    <p:sldId id="260" r:id="rId24"/>
    <p:sldId id="266" r:id="rId25"/>
    <p:sldId id="268" r:id="rId26"/>
    <p:sldId id="269" r:id="rId27"/>
    <p:sldId id="271" r:id="rId28"/>
    <p:sldId id="272" r:id="rId29"/>
    <p:sldId id="273" r:id="rId30"/>
    <p:sldId id="274" r:id="rId31"/>
    <p:sldId id="276" r:id="rId32"/>
    <p:sldId id="275" r:id="rId33"/>
    <p:sldId id="285" r:id="rId34"/>
    <p:sldId id="277" r:id="rId35"/>
    <p:sldId id="284" r:id="rId36"/>
    <p:sldId id="270" r:id="rId37"/>
    <p:sldId id="278" r:id="rId38"/>
    <p:sldId id="279" r:id="rId39"/>
    <p:sldId id="286" r:id="rId40"/>
    <p:sldId id="288" r:id="rId41"/>
    <p:sldId id="308" r:id="rId42"/>
    <p:sldId id="310" r:id="rId43"/>
    <p:sldId id="311" r:id="rId44"/>
    <p:sldId id="307" r:id="rId45"/>
    <p:sldId id="257" r:id="rId46"/>
    <p:sldId id="306" r:id="rId47"/>
    <p:sldId id="309" r:id="rId48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77445" autoAdjust="0"/>
  </p:normalViewPr>
  <p:slideViewPr>
    <p:cSldViewPr snapToGrid="0">
      <p:cViewPr varScale="1">
        <p:scale>
          <a:sx n="84" d="100"/>
          <a:sy n="84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1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CEBC-4662-4304-957D-713EED475A5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40A3-5727-44CC-AC71-7DF6D1741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0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B270-C0F3-4616-8ECC-8FF834F2B8A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225D-03F3-41C8-A461-BE220321A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5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Action nodes and state nodes.</a:t>
            </a:r>
          </a:p>
          <a:p>
            <a:endParaRPr lang="en-US" dirty="0"/>
          </a:p>
          <a:p>
            <a:r>
              <a:rPr lang="en-US" dirty="0"/>
              <a:t>Starting in state s</a:t>
            </a:r>
            <a:r>
              <a:rPr lang="en-US" baseline="0" dirty="0"/>
              <a:t> and taking action a will let the environment respond with state s’ and reward r(</a:t>
            </a:r>
            <a:r>
              <a:rPr lang="en-US" baseline="0" dirty="0" err="1"/>
              <a:t>s,a,s</a:t>
            </a:r>
            <a:r>
              <a:rPr lang="en-US" baseline="0" dirty="0"/>
              <a:t>’).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1 possible sequence of rewards.</a:t>
            </a:r>
          </a:p>
          <a:p>
            <a:r>
              <a:rPr lang="en-US" dirty="0"/>
              <a:t>Expected sum</a:t>
            </a:r>
            <a:r>
              <a:rPr lang="en-US" baseline="0" dirty="0"/>
              <a:t> of rewards: take the sum of all possible future rewards and determine the average weighted by each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7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40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Discounted return as the penalty is discounted over the time it does not fail.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𝜠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denotes the expected value of a random variable given that the agent follows policy </a:t>
                </a:r>
                <a:r>
                  <a:rPr lang="el-G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random variable denoting the return.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b="1" i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𝜠</a:t>
                </a:r>
                <a:r>
                  <a:rPr lang="en-US" b="1" i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b="1" i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𝝅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denotes the expected value of a random variable given that the agent follows policy </a:t>
                </a:r>
                <a:r>
                  <a:rPr lang="el-GR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random variable denoting the return.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Gt the random variable denoting the return.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63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83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66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2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4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15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3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Empede</a:t>
            </a:r>
            <a:r>
              <a:rPr lang="en-US" dirty="0"/>
              <a:t>: </a:t>
            </a:r>
            <a:r>
              <a:rPr lang="en-US" dirty="0" err="1"/>
              <a:t>belemmeren</a:t>
            </a:r>
            <a:endParaRPr lang="en-US" dirty="0"/>
          </a:p>
          <a:p>
            <a:r>
              <a:rPr lang="en-US" dirty="0"/>
              <a:t>Protagonist: </a:t>
            </a:r>
            <a:r>
              <a:rPr lang="en-US" dirty="0" err="1"/>
              <a:t>hoofdrolspeler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7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8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4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9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5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Challenges: Exploit what</a:t>
            </a:r>
            <a:r>
              <a:rPr lang="en-US" baseline="0" dirty="0"/>
              <a:t> it has experienced versus Explore in order to make better action selections in the future.</a:t>
            </a:r>
          </a:p>
          <a:p>
            <a:endParaRPr lang="en-US" baseline="0" dirty="0"/>
          </a:p>
          <a:p>
            <a:r>
              <a:rPr lang="en-US" baseline="0" dirty="0"/>
              <a:t>A goal directed agent interacting with an uncertain environment.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Chess player: anticipate possible replies</a:t>
            </a:r>
            <a:r>
              <a:rPr lang="en-US" baseline="0" dirty="0"/>
              <a:t> and counter replies etc. – and current intuitive judgement of how desirable a position or move is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Mobile trash collecting robot: decides to search for more trash based on current charge level of its battery vs how quickly it can find a recharger in past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Note: effect of actions can not be fully predicted! Decisions by agent to obtain goal in an uncertain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56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in</a:t>
            </a:r>
            <a:r>
              <a:rPr lang="en-US" baseline="0" dirty="0"/>
              <a:t> s0 with </a:t>
            </a:r>
            <a:r>
              <a:rPr lang="en-US" baseline="0" dirty="0" err="1"/>
              <a:t>prob</a:t>
            </a:r>
            <a:r>
              <a:rPr lang="en-US" baseline="0" dirty="0"/>
              <a:t> </a:t>
            </a:r>
            <a:r>
              <a:rPr lang="en-US" baseline="0" dirty="0" err="1"/>
              <a:t>distributie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3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0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</a:t>
            </a:r>
            <a:r>
              <a:rPr lang="en-US" baseline="0" dirty="0"/>
              <a:t> to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89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63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89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0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Well: for some Baseline is</a:t>
            </a:r>
            <a:r>
              <a:rPr lang="en-US" baseline="0" dirty="0"/>
              <a:t> better (gets better cumulative reward), for others RARL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8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7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2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5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="1" dirty="0"/>
              <a:t> policy </a:t>
            </a:r>
            <a:r>
              <a:rPr lang="en-US" dirty="0"/>
              <a:t>is a </a:t>
            </a:r>
            <a:r>
              <a:rPr lang="en-US" b="1" dirty="0"/>
              <a:t>mapping</a:t>
            </a:r>
            <a:r>
              <a:rPr lang="en-US" dirty="0"/>
              <a:t> from perceived states of the environment to actions to be taken when in such a state.</a:t>
            </a:r>
          </a:p>
          <a:p>
            <a:r>
              <a:rPr lang="en-US" dirty="0"/>
              <a:t>Psychology: stimulus-response</a:t>
            </a:r>
            <a:r>
              <a:rPr lang="en-US" baseline="0" dirty="0"/>
              <a:t> rules. Defines the behavior of the agent.</a:t>
            </a:r>
          </a:p>
          <a:p>
            <a:r>
              <a:rPr lang="en-US" baseline="0" dirty="0"/>
              <a:t>If probabilistic/stochastic it has a probability for each action.</a:t>
            </a:r>
          </a:p>
          <a:p>
            <a:r>
              <a:rPr lang="en-US" baseline="0" dirty="0"/>
              <a:t>Can be look up, but may be a complex search process.</a:t>
            </a:r>
          </a:p>
          <a:p>
            <a:endParaRPr lang="en-US" baseline="0" dirty="0"/>
          </a:p>
          <a:p>
            <a:r>
              <a:rPr lang="en-US" b="1" baseline="0" dirty="0"/>
              <a:t>Reward signal </a:t>
            </a:r>
            <a:r>
              <a:rPr lang="en-US" baseline="0" dirty="0"/>
              <a:t>defines the goal of the reinforcement problem learning problem. (Analogous: pleasure vs pain.)</a:t>
            </a:r>
          </a:p>
          <a:p>
            <a:r>
              <a:rPr lang="en-US" baseline="0" dirty="0"/>
              <a:t>Stochastic functions of state and action, indicate how good an action is in an immediate way.</a:t>
            </a:r>
          </a:p>
          <a:p>
            <a:endParaRPr lang="en-US" baseline="0" dirty="0"/>
          </a:p>
          <a:p>
            <a:r>
              <a:rPr lang="en-US" b="1" baseline="0" dirty="0"/>
              <a:t>Goal of agent </a:t>
            </a:r>
            <a:r>
              <a:rPr lang="en-US" baseline="0" dirty="0"/>
              <a:t>is </a:t>
            </a:r>
            <a:r>
              <a:rPr lang="en-US" b="1" baseline="0" dirty="0"/>
              <a:t>maximize the total reward </a:t>
            </a:r>
            <a:r>
              <a:rPr lang="en-US" baseline="0" dirty="0"/>
              <a:t>it receives over the long run.</a:t>
            </a:r>
          </a:p>
          <a:p>
            <a:endParaRPr lang="en-US" baseline="0" dirty="0"/>
          </a:p>
          <a:p>
            <a:r>
              <a:rPr lang="en-US" baseline="0" dirty="0"/>
              <a:t>Note: A </a:t>
            </a:r>
            <a:r>
              <a:rPr lang="en-US" b="1" baseline="0" dirty="0"/>
              <a:t>value function </a:t>
            </a:r>
            <a:r>
              <a:rPr lang="en-US" baseline="0" dirty="0"/>
              <a:t>specifies what is good in the long run. </a:t>
            </a:r>
          </a:p>
          <a:p>
            <a:r>
              <a:rPr lang="en-US" baseline="0" dirty="0"/>
              <a:t>Very difficult to determine: maybe much pain before the final pleasure.</a:t>
            </a:r>
          </a:p>
          <a:p>
            <a:r>
              <a:rPr lang="en-US" baseline="0" dirty="0"/>
              <a:t>Value estimation has a central role in RL.</a:t>
            </a:r>
          </a:p>
          <a:p>
            <a:endParaRPr lang="en-US" baseline="0" dirty="0"/>
          </a:p>
          <a:p>
            <a:r>
              <a:rPr lang="en-US" baseline="0" dirty="0"/>
              <a:t>Model-based vs Model free methods (trial and error learners).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0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40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02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2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5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the Reinforcement Learning Cycle.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RL methods specify how an agent changes its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a result of its experience.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= A mapping from states to probabilities of selecting each possible action.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baseline="0" dirty="0"/>
                  <a:t>Goal of agent </a:t>
                </a:r>
                <a:r>
                  <a:rPr lang="en-US" baseline="0" dirty="0"/>
                  <a:t>is </a:t>
                </a:r>
                <a:r>
                  <a:rPr lang="en-US" b="1" baseline="0" dirty="0"/>
                  <a:t>maximize the total reward </a:t>
                </a:r>
                <a:r>
                  <a:rPr lang="en-US" baseline="0" dirty="0"/>
                  <a:t>it receives over the long run.</a:t>
                </a:r>
              </a:p>
              <a:p>
                <a:endParaRPr lang="en-US" dirty="0"/>
              </a:p>
              <a:p>
                <a:r>
                  <a:rPr lang="en-US" dirty="0"/>
                  <a:t>Time steps do not have to be fixed intervals, can be successive stages in the decision making and acting.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the Reinforcement Learning Cycle.</a:t>
                </a:r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RL methods specify how an agent changes its policy 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</a:t>
                </a:r>
                <a:r>
                  <a:rPr lang="en-US" b="0" i="0" baseline="-2500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as a result of its experience</a:t>
                </a:r>
                <a:r>
                  <a:rPr lang="en-US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= A mapping from states to probabilities of selecting each possible action.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Time steps do not have to be fixed intervals, can be successive stages in the decision making and acting.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Markov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how a general environment might respond at time t+1 to the action taken at time t. In the most general, causal case this response may depend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everything that has happened earlier.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Markov </a:t>
            </a:r>
            <a:r>
              <a:rPr lang="en-US" dirty="0"/>
              <a:t>Property: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state signal has the Markov property, then the environment's response at t+1 depends only on the state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representations at 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2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751E-66D3-4922-B029-43426A5B6758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BCA7-FE71-4849-8122-74AD76836C0B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4D43-D78C-4C1A-80CA-5440F156029F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7842-6493-4B2A-BE37-718648581CA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F9CA-9D14-496C-9AE5-D0544B3ABD43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1C3-7E98-4751-9342-453BCE88FA4B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C198-D369-42AC-902E-0086A841CD07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844-A1B1-429B-87E8-7E39D771BD67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38C6-51F9-4689-8FEE-CFE1CDCBA218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C3B0-978F-4D7A-9665-3F638C16B6AA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729-5411-437A-80F8-593206F02B23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FDCA-C8AF-4C61-9665-17154512AED4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gym.openai.com/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github.com/stepjam/PyRep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hauby/CoppeliaSimRL" TargetMode="External"/><Relationship Id="rId5" Type="http://schemas.openxmlformats.org/officeDocument/2006/relationships/hyperlink" Target="https://github.com/Space-Robotics-Laboratory/rlstar" TargetMode="Externa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pinningup.openai.com/en/latest/spinningup/rl_intro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18-0102-6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9.13303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Reinforcement Learning</a:t>
            </a:r>
            <a:br>
              <a:rPr lang="en-US" dirty="0"/>
            </a:br>
            <a:r>
              <a:rPr lang="en-US" dirty="0"/>
              <a:t>for</a:t>
            </a:r>
            <a:br>
              <a:rPr lang="en-US" dirty="0"/>
            </a:br>
            <a:r>
              <a:rPr lang="en-US" dirty="0"/>
              <a:t>Robotics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Erwin M. Bakker</a:t>
            </a:r>
          </a:p>
          <a:p>
            <a:r>
              <a:rPr lang="en-US" dirty="0"/>
              <a:t>LIACS Media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I: Pick and Place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8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Task:  </a:t>
            </a:r>
            <a:r>
              <a:rPr lang="en-US" dirty="0"/>
              <a:t>control the motion of a robot arm in a repetitive pick and place task.</a:t>
            </a:r>
          </a:p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fast and smooth movements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Agent: </a:t>
            </a:r>
          </a:p>
          <a:p>
            <a:r>
              <a:rPr lang="en-US" dirty="0"/>
              <a:t>Direct low level control of motors</a:t>
            </a:r>
          </a:p>
          <a:p>
            <a:r>
              <a:rPr lang="en-US" dirty="0"/>
              <a:t>Low-latency information of position and velocities of mechanical links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Actions</a:t>
            </a:r>
          </a:p>
          <a:p>
            <a:r>
              <a:rPr lang="en-US" dirty="0"/>
              <a:t>Voltage applied to each motor at each joint</a:t>
            </a:r>
          </a:p>
          <a:p>
            <a:r>
              <a:rPr lang="en-US" dirty="0"/>
              <a:t>Readings of joint angles and velocities</a:t>
            </a:r>
          </a:p>
          <a:p>
            <a:pPr marL="0" indent="0">
              <a:buNone/>
            </a:pPr>
            <a:r>
              <a:rPr lang="en-US" b="1" dirty="0"/>
              <a:t>Reward</a:t>
            </a:r>
          </a:p>
          <a:p>
            <a:r>
              <a:rPr lang="en-US" dirty="0"/>
              <a:t>+1 for each object that is picked and placed</a:t>
            </a:r>
          </a:p>
          <a:p>
            <a:r>
              <a:rPr lang="en-US" dirty="0"/>
              <a:t>Small negative reward as function of the jerkiness of the motion (per moment).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1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21"/>
            <a:ext cx="10515600" cy="1325563"/>
          </a:xfrm>
        </p:spPr>
        <p:txBody>
          <a:bodyPr/>
          <a:lstStyle/>
          <a:p>
            <a:r>
              <a:rPr lang="en-US" dirty="0"/>
              <a:t>Example II: Recycling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1299"/>
            <a:ext cx="10515600" cy="1760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/>
              <a:t>High level agent decides to search, wait or recharge:</a:t>
            </a:r>
          </a:p>
          <a:p>
            <a:r>
              <a:rPr lang="en-US" sz="3400" dirty="0">
                <a:solidFill>
                  <a:srgbClr val="0070C0"/>
                </a:solidFill>
              </a:rPr>
              <a:t>Environment State space: </a:t>
            </a:r>
            <a:r>
              <a:rPr lang="en-US" sz="3400" dirty="0"/>
              <a:t>two charge levels: high, low</a:t>
            </a:r>
          </a:p>
          <a:p>
            <a:r>
              <a:rPr lang="en-US" sz="3400" dirty="0">
                <a:solidFill>
                  <a:srgbClr val="0070C0"/>
                </a:solidFill>
              </a:rPr>
              <a:t>Robot Action set: </a:t>
            </a:r>
            <a:r>
              <a:rPr lang="en-US" sz="3400" dirty="0"/>
              <a:t> state low -&gt; {search, wait, recharge};     state high -&gt; {search, wait}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400" dirty="0"/>
              <a:t>Environment responds with state s’ and reward r(</a:t>
            </a:r>
            <a:r>
              <a:rPr lang="en-US" sz="3400" dirty="0" err="1"/>
              <a:t>s,a,s</a:t>
            </a:r>
            <a:r>
              <a:rPr lang="en-US" sz="3400" dirty="0"/>
              <a:t>’)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444782"/>
            <a:ext cx="117729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1116" y="1127679"/>
            <a:ext cx="16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 prob.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2986" y="1381212"/>
            <a:ext cx="1640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Transition reward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3503" y="1145082"/>
            <a:ext cx="11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874803"/>
            <a:ext cx="122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State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29180" y="1854405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Action 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567" y="1440369"/>
            <a:ext cx="10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Current 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3524" y="1427379"/>
            <a:ext cx="820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Next state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3169" y="1427379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AC107-1466-6715-D941-B734CABBB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04" y="92300"/>
            <a:ext cx="3404911" cy="12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0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Agent receives after each time step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a reward 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baseline="-25000" dirty="0">
                <a:solidFill>
                  <a:srgbClr val="0070C0"/>
                </a:solidFill>
              </a:rPr>
              <a:t>t+1</a:t>
            </a:r>
          </a:p>
          <a:p>
            <a:r>
              <a:rPr lang="en-US" dirty="0"/>
              <a:t>Goal is to maximize the total amount of received rewards.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maximization of the expected value of the cumulative sum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of a received scalar signal (called reward).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formally (but still a simplification):</a:t>
            </a:r>
          </a:p>
          <a:p>
            <a:pPr marL="0" indent="0">
              <a:buNone/>
            </a:pPr>
            <a:r>
              <a:rPr lang="en-US" dirty="0"/>
              <a:t>Sequence of rewards after time step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baseline="-25000" dirty="0">
                <a:solidFill>
                  <a:srgbClr val="0070C0"/>
                </a:solidFill>
              </a:rPr>
              <a:t>t+1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t+2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t+3</a:t>
            </a:r>
            <a:r>
              <a:rPr lang="en-US" dirty="0">
                <a:solidFill>
                  <a:srgbClr val="0070C0"/>
                </a:solidFill>
              </a:rPr>
              <a:t>, …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final time step, sum of rewards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 = R</a:t>
            </a:r>
            <a:r>
              <a:rPr lang="en-US" baseline="-25000" dirty="0">
                <a:solidFill>
                  <a:srgbClr val="0070C0"/>
                </a:solidFill>
              </a:rPr>
              <a:t>t+1</a:t>
            </a:r>
            <a:r>
              <a:rPr lang="en-US" dirty="0">
                <a:solidFill>
                  <a:srgbClr val="0070C0"/>
                </a:solidFill>
              </a:rPr>
              <a:t> + R</a:t>
            </a:r>
            <a:r>
              <a:rPr lang="en-US" baseline="-25000" dirty="0">
                <a:solidFill>
                  <a:srgbClr val="0070C0"/>
                </a:solidFill>
              </a:rPr>
              <a:t>t+2</a:t>
            </a:r>
            <a:r>
              <a:rPr lang="en-US" dirty="0">
                <a:solidFill>
                  <a:srgbClr val="0070C0"/>
                </a:solidFill>
              </a:rPr>
              <a:t> + R</a:t>
            </a:r>
            <a:r>
              <a:rPr lang="en-US" baseline="-25000" dirty="0">
                <a:solidFill>
                  <a:srgbClr val="0070C0"/>
                </a:solidFill>
              </a:rPr>
              <a:t>t+3 </a:t>
            </a:r>
            <a:r>
              <a:rPr lang="en-US" dirty="0">
                <a:solidFill>
                  <a:srgbClr val="0070C0"/>
                </a:solidFill>
              </a:rPr>
              <a:t>+… + R</a:t>
            </a:r>
            <a:r>
              <a:rPr lang="en-US" baseline="-25000" dirty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</a:p>
              <a:p>
                <a:r>
                  <a:rPr lang="en-US" dirty="0"/>
                  <a:t>Maximize the expected discounted return: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discount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rate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if only the immediate reward matters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future rewards weigh the same as the immediate reward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308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Goal:</a:t>
                </a:r>
              </a:p>
              <a:p>
                <a:r>
                  <a:rPr lang="en-US" dirty="0"/>
                  <a:t>Maximize the expected discounted return: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 rotWithShape="0">
                <a:blip r:embed="rId3"/>
                <a:stretch>
                  <a:fillRect l="-1043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44" y="-16785"/>
            <a:ext cx="5025145" cy="2546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III: Pole-Balancing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34557"/>
                <a:ext cx="11003280" cy="408691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400" b="1" dirty="0"/>
                  <a:t>Objective: </a:t>
                </a:r>
                <a:r>
                  <a:rPr lang="en-US" sz="3400" dirty="0"/>
                  <a:t>Apply forces to the cart such that pole does not fall over.</a:t>
                </a:r>
              </a:p>
              <a:p>
                <a:pPr marL="0" indent="0">
                  <a:buNone/>
                </a:pPr>
                <a:r>
                  <a:rPr lang="en-US" sz="3400" dirty="0"/>
                  <a:t>Failure: If pole falls, or cart runs off the track.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Task of pole-balancing seen as repeated attempts, episodes, during which it is balanced: </a:t>
                </a:r>
              </a:p>
              <a:p>
                <a:pPr marL="0" indent="0">
                  <a:buNone/>
                </a:pPr>
                <a:r>
                  <a:rPr lang="en-US" b="1" dirty="0"/>
                  <a:t>Reward: </a:t>
                </a:r>
                <a:r>
                  <a:rPr lang="en-US" dirty="0">
                    <a:solidFill>
                      <a:srgbClr val="0070C0"/>
                    </a:solidFill>
                  </a:rPr>
                  <a:t>+1 </a:t>
                </a:r>
                <a:r>
                  <a:rPr lang="en-US" dirty="0"/>
                  <a:t>for every time step without failure 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expected return -&gt;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if successful balancing for ever.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Pole-balancing seen as a continuous task:</a:t>
                </a:r>
              </a:p>
              <a:p>
                <a:pPr marL="0" indent="0">
                  <a:buNone/>
                </a:pPr>
                <a:r>
                  <a:rPr lang="en-US" b="1" dirty="0"/>
                  <a:t>Reward: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-1 </a:t>
                </a:r>
                <a:r>
                  <a:rPr lang="en-US" dirty="0"/>
                  <a:t>on each failure, 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otherwise.</a:t>
                </a:r>
              </a:p>
              <a:p>
                <a:pPr marL="0" indent="0">
                  <a:buNone/>
                </a:pPr>
                <a:r>
                  <a:rPr lang="en-US" dirty="0"/>
                  <a:t>=&gt; </a:t>
                </a:r>
                <a:r>
                  <a:rPr lang="en-US" dirty="0">
                    <a:solidFill>
                      <a:srgbClr val="0070C0"/>
                    </a:solidFill>
                  </a:rPr>
                  <a:t>discounted return </a:t>
                </a:r>
                <a:r>
                  <a:rPr lang="en-US" dirty="0"/>
                  <a:t>related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), where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is the number of time steps before failure. 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34557"/>
                <a:ext cx="11003280" cy="4086917"/>
              </a:xfrm>
              <a:blipFill rotWithShape="0">
                <a:blip r:embed="rId4"/>
                <a:stretch>
                  <a:fillRect l="-997" t="-3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656"/>
            <a:ext cx="10515600" cy="1325563"/>
          </a:xfrm>
        </p:spPr>
        <p:txBody>
          <a:bodyPr/>
          <a:lstStyle/>
          <a:p>
            <a:r>
              <a:rPr lang="en-US" dirty="0"/>
              <a:t>Policies and Estimations: Value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18218"/>
                <a:ext cx="11015949" cy="543978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Try to estimate </a:t>
                </a:r>
                <a:r>
                  <a:rPr lang="en-US" b="1" dirty="0">
                    <a:solidFill>
                      <a:srgbClr val="0070C0"/>
                    </a:solidFill>
                  </a:rPr>
                  <a:t>value-functions</a:t>
                </a:r>
                <a:r>
                  <a:rPr lang="en-US" b="1" dirty="0"/>
                  <a:t> (of states, or state-action pairs) that estimate for an agent: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how good it is to be in a state or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how good it is to perform a given action in a given state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arenBoth"/>
                </a:pPr>
                <a:r>
                  <a:rPr lang="en-US" dirty="0"/>
                  <a:t>The </a:t>
                </a:r>
                <a:r>
                  <a:rPr lang="en-US" b="1" dirty="0"/>
                  <a:t>value function </a:t>
                </a:r>
                <a:r>
                  <a:rPr lang="en-US" dirty="0"/>
                  <a:t>of a state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under a policy </a:t>
                </a:r>
                <a:r>
                  <a:rPr lang="el-G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as:</a:t>
                </a:r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𝜠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begChr m:val="|"/>
                            <m:endChr m:val="]"/>
                            <m:ctrlP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3000" dirty="0">
                    <a:solidFill>
                      <a:srgbClr val="0070C0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(2) The </a:t>
                </a:r>
                <a:r>
                  <a:rPr lang="en-US" b="1" dirty="0"/>
                  <a:t>expected return </a:t>
                </a:r>
                <a:r>
                  <a:rPr lang="en-US" dirty="0"/>
                  <a:t>starting from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, taking action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 and further on following policy </a:t>
                </a:r>
                <a:r>
                  <a:rPr lang="el-G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𝜠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18218"/>
                <a:ext cx="11015949" cy="5439781"/>
              </a:xfrm>
              <a:blipFill>
                <a:blip r:embed="rId3"/>
                <a:stretch>
                  <a:fillRect l="-996" t="-2354" r="-27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</a:p>
              <a:p>
                <a:r>
                  <a:rPr lang="en-US" dirty="0"/>
                  <a:t>Learn an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Methods: </a:t>
                </a:r>
              </a:p>
              <a:p>
                <a:r>
                  <a:rPr lang="en-US" dirty="0"/>
                  <a:t>Brute Force, Tabular Methods, Monte Carlo Methods, DNN for RL, Adversarial RL, Sim-to Real Transfer DRL, etc.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[1] L. Pinto, J. Davidson, R. </a:t>
            </a:r>
            <a:r>
              <a:rPr lang="en-US" sz="3600" dirty="0" err="1"/>
              <a:t>Sukthankar</a:t>
            </a:r>
            <a:r>
              <a:rPr lang="en-US" sz="3600" dirty="0"/>
              <a:t>, A. Gupta, </a:t>
            </a:r>
            <a:br>
              <a:rPr lang="en-US" sz="3600" dirty="0"/>
            </a:br>
            <a:r>
              <a:rPr lang="en-US" sz="3600" dirty="0"/>
              <a:t>Robust Adversarial Reinforcement Learning, March 2017.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Deep neural networks successes in the field of Reinforcement Learning:</a:t>
            </a:r>
          </a:p>
          <a:p>
            <a:r>
              <a:rPr lang="en-US" dirty="0"/>
              <a:t>Fast computations</a:t>
            </a:r>
          </a:p>
          <a:p>
            <a:r>
              <a:rPr lang="en-US" dirty="0"/>
              <a:t>Fast Simulations</a:t>
            </a:r>
          </a:p>
          <a:p>
            <a:r>
              <a:rPr lang="en-US" dirty="0"/>
              <a:t>Improved networks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</a:t>
            </a:r>
            <a:r>
              <a:rPr lang="en-US" dirty="0">
                <a:solidFill>
                  <a:srgbClr val="0070C0"/>
                </a:solidFill>
              </a:rPr>
              <a:t>most RL-based approaches </a:t>
            </a:r>
            <a:r>
              <a:rPr lang="en-US" b="1" dirty="0">
                <a:solidFill>
                  <a:srgbClr val="0070C0"/>
                </a:solidFill>
              </a:rPr>
              <a:t>fail to generalize</a:t>
            </a:r>
            <a:r>
              <a:rPr lang="en-US" dirty="0"/>
              <a:t>, because: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gap between simulation and real world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policy learning in real world is hampered by data scarcity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Challenges for Real-world Policy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781" cy="4895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training of the agent’s policy </a:t>
            </a:r>
          </a:p>
          <a:p>
            <a:pPr marL="0" indent="0">
              <a:buNone/>
            </a:pPr>
            <a:r>
              <a:rPr lang="en-US" dirty="0"/>
              <a:t>in the real-world:</a:t>
            </a:r>
          </a:p>
          <a:p>
            <a:r>
              <a:rPr lang="en-US" dirty="0">
                <a:solidFill>
                  <a:srgbClr val="0070C0"/>
                </a:solidFill>
              </a:rPr>
              <a:t>too expensive</a:t>
            </a:r>
          </a:p>
          <a:p>
            <a:r>
              <a:rPr lang="en-US" dirty="0">
                <a:solidFill>
                  <a:srgbClr val="0070C0"/>
                </a:solidFill>
              </a:rPr>
              <a:t>dangerous</a:t>
            </a:r>
          </a:p>
          <a:p>
            <a:r>
              <a:rPr lang="en-US" dirty="0">
                <a:solidFill>
                  <a:srgbClr val="0070C0"/>
                </a:solidFill>
              </a:rPr>
              <a:t>time-intensive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  scarcity of data.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  training often restricted to a limited set of scenarios, causing overfitting.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  If the test scenario is different (e.g., different friction coefficient, different mass),  </a:t>
            </a:r>
          </a:p>
          <a:p>
            <a:pPr marL="0" indent="0">
              <a:buNone/>
            </a:pPr>
            <a:r>
              <a:rPr lang="en-US" dirty="0"/>
              <a:t>      the learned policy fails to generalize.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a learned policy should be robust and generalize well for different scenarios.</a:t>
            </a:r>
          </a:p>
        </p:txBody>
      </p:sp>
      <p:pic>
        <p:nvPicPr>
          <p:cNvPr id="5" name="2017_Boston_Dynamics_Fai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9543" y="1389282"/>
            <a:ext cx="4864257" cy="27326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31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François </a:t>
            </a:r>
            <a:r>
              <a:rPr lang="en-US" sz="2000" dirty="0" err="1"/>
              <a:t>Chollet</a:t>
            </a:r>
            <a:r>
              <a:rPr lang="en-US" sz="2000" dirty="0"/>
              <a:t>, Deep Learning with Python, 2</a:t>
            </a:r>
            <a:r>
              <a:rPr lang="en-US" sz="2000" baseline="30000" dirty="0"/>
              <a:t>nd</a:t>
            </a:r>
            <a:r>
              <a:rPr lang="en-US" sz="2000" dirty="0"/>
              <a:t> Edition. Manning, 2021.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R. Atienza, Advanced Deep Learning with </a:t>
            </a:r>
            <a:r>
              <a:rPr lang="en-US" sz="2000" dirty="0" err="1"/>
              <a:t>Keras</a:t>
            </a:r>
            <a:r>
              <a:rPr lang="en-US" sz="2000" dirty="0"/>
              <a:t>: Apply deep learning techniques, </a:t>
            </a:r>
            <a:r>
              <a:rPr lang="en-US" sz="2000" dirty="0" err="1"/>
              <a:t>autoencoders</a:t>
            </a:r>
            <a:r>
              <a:rPr lang="en-US" sz="2000" dirty="0"/>
              <a:t>, GANs, </a:t>
            </a:r>
            <a:r>
              <a:rPr lang="en-US" sz="2000" dirty="0" err="1"/>
              <a:t>variational</a:t>
            </a:r>
            <a:r>
              <a:rPr lang="en-US" sz="2000" dirty="0"/>
              <a:t> </a:t>
            </a:r>
            <a:r>
              <a:rPr lang="en-US" sz="2000" dirty="0" err="1"/>
              <a:t>autoencoders</a:t>
            </a:r>
            <a:r>
              <a:rPr lang="en-US" sz="2000" dirty="0"/>
              <a:t>, deep reinforcement learning, policy gradients, and more, 2018.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R.S. Sutton, A.G. </a:t>
            </a:r>
            <a:r>
              <a:rPr lang="en-US" sz="2000" dirty="0" err="1"/>
              <a:t>Barto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0C0"/>
                </a:solidFill>
              </a:rPr>
              <a:t>Reinforcement Learning: An Introduction (Adaptive Computation and Machine Learning series) </a:t>
            </a:r>
            <a:r>
              <a:rPr lang="en-US" sz="2000" dirty="0"/>
              <a:t>2nd Edition, 2018.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W. Zhao, J.P. </a:t>
            </a:r>
            <a:r>
              <a:rPr lang="en-US" sz="2000" dirty="0" err="1"/>
              <a:t>Queralta</a:t>
            </a:r>
            <a:r>
              <a:rPr lang="en-US" sz="2000" dirty="0"/>
              <a:t>, T. </a:t>
            </a:r>
            <a:r>
              <a:rPr lang="en-US" sz="2000" dirty="0" err="1"/>
              <a:t>Westerlund</a:t>
            </a:r>
            <a:r>
              <a:rPr lang="en-US" sz="2000" dirty="0"/>
              <a:t>, Sim-to-Real Transfer in Deep Reinforcement Learning for Robotics: a Survey, 2020 IEEE Symposium Series on Computational Intelligence (SSCI),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05"/>
          </a:xfrm>
        </p:spPr>
        <p:txBody>
          <a:bodyPr/>
          <a:lstStyle/>
          <a:p>
            <a:pPr algn="ctr"/>
            <a:r>
              <a:rPr lang="en-US" dirty="0"/>
              <a:t>RL in the Real World: use more robots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1004" y="6363653"/>
            <a:ext cx="3595076" cy="362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From [2] </a:t>
            </a:r>
            <a:r>
              <a:rPr lang="en-US" sz="2000" dirty="0" err="1"/>
              <a:t>Gu</a:t>
            </a:r>
            <a:r>
              <a:rPr lang="en-US" sz="2000" dirty="0"/>
              <a:t> et al. , Nov. 2016.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68" y="1268730"/>
            <a:ext cx="7378429" cy="49390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simulation: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96460" cy="4670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Facing the </a:t>
            </a:r>
            <a:r>
              <a:rPr lang="en-US" b="1" dirty="0"/>
              <a:t>data scarcity </a:t>
            </a:r>
            <a:r>
              <a:rPr lang="en-US" dirty="0"/>
              <a:t>in the real-world by</a:t>
            </a:r>
          </a:p>
          <a:p>
            <a:r>
              <a:rPr lang="en-US" dirty="0">
                <a:solidFill>
                  <a:srgbClr val="0070C0"/>
                </a:solidFill>
              </a:rPr>
              <a:t>Learning a policy in a simulator</a:t>
            </a:r>
          </a:p>
          <a:p>
            <a:r>
              <a:rPr lang="en-US" dirty="0">
                <a:solidFill>
                  <a:srgbClr val="0070C0"/>
                </a:solidFill>
              </a:rPr>
              <a:t>Transfer learned policy to the real world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But: </a:t>
            </a:r>
          </a:p>
          <a:p>
            <a:pPr marL="0" indent="0">
              <a:buNone/>
            </a:pPr>
            <a:r>
              <a:rPr lang="en-US" dirty="0"/>
              <a:t> environment and physics of the simulator are not the same as the real world.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=&gt; Reality Gap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reality gap often results in an unsuccessful transfer, if the learned policy isn’t robust to modeling errors (</a:t>
            </a:r>
            <a:r>
              <a:rPr lang="en-US" dirty="0" err="1"/>
              <a:t>Christiano</a:t>
            </a:r>
            <a:r>
              <a:rPr lang="en-US" dirty="0"/>
              <a:t> et al., 2016; </a:t>
            </a:r>
            <a:r>
              <a:rPr lang="en-US" dirty="0" err="1"/>
              <a:t>Rusu</a:t>
            </a:r>
            <a:r>
              <a:rPr lang="en-US" dirty="0"/>
              <a:t> et al., 2016).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2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 Adversarial Reinforcement Learning (RARL)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838"/>
            <a:ext cx="10515600" cy="470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Training of an agent in the presence of a </a:t>
            </a:r>
            <a:r>
              <a:rPr lang="en-US" b="1" dirty="0"/>
              <a:t>destabilizing adversary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Adversary can employ disturbances to the system </a:t>
            </a:r>
          </a:p>
          <a:p>
            <a:r>
              <a:rPr lang="en-US" dirty="0"/>
              <a:t>Adversary is trained at the same time as the agent</a:t>
            </a:r>
          </a:p>
          <a:p>
            <a:r>
              <a:rPr lang="en-US" dirty="0"/>
              <a:t>Adversary is reinforced: it learns an optimal destabilization policy.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Here policy learning can be formulated as </a:t>
            </a:r>
          </a:p>
          <a:p>
            <a:pPr marL="0" indent="0" algn="ctr">
              <a:buNone/>
            </a:pPr>
            <a:r>
              <a:rPr lang="en-US" dirty="0"/>
              <a:t>a zero-sum, minimax objective function.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13635" y="5330948"/>
            <a:ext cx="7868565" cy="147732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Minimax in zero-sum games: </a:t>
            </a:r>
            <a:r>
              <a:rPr lang="en-US" dirty="0">
                <a:solidFill>
                  <a:srgbClr val="0070C0"/>
                </a:solidFill>
              </a:rPr>
              <a:t>minimizing the opponent's maximum payoff</a:t>
            </a:r>
            <a:r>
              <a:rPr lang="en-US" dirty="0"/>
              <a:t>. </a:t>
            </a:r>
          </a:p>
          <a:p>
            <a:r>
              <a:rPr lang="en-US" dirty="0"/>
              <a:t>Here a zero-sum game is identical to:</a:t>
            </a:r>
          </a:p>
          <a:p>
            <a:pPr marL="285750" indent="-285750">
              <a:buFontTx/>
              <a:buChar char="-"/>
            </a:pPr>
            <a:r>
              <a:rPr lang="en-US" dirty="0"/>
              <a:t>minimizing one's own maximum loss, and to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maximizing one's own minimum gain</a:t>
            </a:r>
          </a:p>
          <a:p>
            <a:r>
              <a:rPr lang="en-US" dirty="0"/>
              <a:t>Zero-sum game: gain and loss cancel each other out.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br>
              <a:rPr lang="en-US" dirty="0"/>
            </a:br>
            <a:r>
              <a:rPr lang="en-US" dirty="0"/>
              <a:t>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InvertedPendulum</a:t>
            </a:r>
            <a:endParaRPr lang="en-US" dirty="0"/>
          </a:p>
          <a:p>
            <a:r>
              <a:rPr lang="en-US" dirty="0" err="1"/>
              <a:t>HalfCheetah</a:t>
            </a:r>
            <a:endParaRPr lang="en-US" dirty="0"/>
          </a:p>
          <a:p>
            <a:r>
              <a:rPr lang="en-US" dirty="0"/>
              <a:t>Swimmer</a:t>
            </a:r>
          </a:p>
          <a:p>
            <a:r>
              <a:rPr lang="en-US" dirty="0"/>
              <a:t>Hopper</a:t>
            </a:r>
          </a:p>
          <a:p>
            <a:r>
              <a:rPr lang="en-US" dirty="0"/>
              <a:t>Walker2d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3507" y="5963483"/>
            <a:ext cx="255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https://gym.openai.com/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61" y="201965"/>
            <a:ext cx="5850528" cy="66560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7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Unconstrained Scenarios: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unconstrained scenarios: </a:t>
            </a:r>
          </a:p>
          <a:p>
            <a:endParaRPr lang="en-US" dirty="0"/>
          </a:p>
          <a:p>
            <a:r>
              <a:rPr lang="en-US" dirty="0"/>
              <a:t>the space of possible disturbances could be larger than the space of possible actions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=&gt; </a:t>
            </a:r>
            <a:r>
              <a:rPr lang="en-US" dirty="0">
                <a:solidFill>
                  <a:srgbClr val="0070C0"/>
                </a:solidFill>
              </a:rPr>
              <a:t>sampled trajectories for learning etc. become even sparser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04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Challenges of unconstrained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Use adversaries for modeling disturbances: </a:t>
            </a:r>
          </a:p>
          <a:p>
            <a:r>
              <a:rPr lang="en-US" dirty="0"/>
              <a:t>we do not want to and can not sample all possible disturbances</a:t>
            </a:r>
          </a:p>
          <a:p>
            <a:r>
              <a:rPr lang="en-US" dirty="0"/>
              <a:t>we jointly train a second agent (</a:t>
            </a:r>
            <a:r>
              <a:rPr lang="en-US" b="1" dirty="0"/>
              <a:t>the adversary</a:t>
            </a:r>
            <a:r>
              <a:rPr lang="en-US" dirty="0"/>
              <a:t>)</a:t>
            </a:r>
          </a:p>
          <a:p>
            <a:r>
              <a:rPr lang="en-US" dirty="0"/>
              <a:t>goal of adversary is to impede the original agent (</a:t>
            </a:r>
            <a:r>
              <a:rPr lang="en-US" b="1" dirty="0"/>
              <a:t>the protagonist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by applying destabilizing forces. </a:t>
            </a:r>
          </a:p>
          <a:p>
            <a:pPr lvl="1"/>
            <a:r>
              <a:rPr lang="en-US" dirty="0"/>
              <a:t>rewarded only for the failure of the protagonist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=&gt; the adversary learns to sample hard examples</a:t>
            </a:r>
            <a:r>
              <a:rPr lang="en-US" dirty="0"/>
              <a:t>, disturbances that make original agent fail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=&gt; the protagonist learns a policy that is robust </a:t>
            </a:r>
            <a:r>
              <a:rPr lang="en-US" dirty="0"/>
              <a:t>to any disturbances created by the adversary.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2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392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Challenges of unconstrained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Use adversaries that incorporate </a:t>
            </a:r>
          </a:p>
          <a:p>
            <a:pPr marL="0" indent="0">
              <a:buNone/>
            </a:pPr>
            <a:r>
              <a:rPr lang="en-US" b="1" dirty="0"/>
              <a:t>domain knowledge: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Naïve: </a:t>
            </a:r>
            <a:r>
              <a:rPr lang="en-US" b="1" dirty="0"/>
              <a:t>give adversary the same action space as the protagonist </a:t>
            </a:r>
          </a:p>
          <a:p>
            <a:pPr lvl="1"/>
            <a:r>
              <a:rPr lang="en-US" sz="2800" dirty="0"/>
              <a:t>Like a driving student and driving instructor fighting for control of a dual-controlled car.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Proposal paper:</a:t>
            </a:r>
          </a:p>
          <a:p>
            <a:r>
              <a:rPr lang="en-US" dirty="0"/>
              <a:t>exploit </a:t>
            </a:r>
            <a:r>
              <a:rPr lang="en-US" b="1" dirty="0"/>
              <a:t>domain knowledge </a:t>
            </a:r>
          </a:p>
          <a:p>
            <a:r>
              <a:rPr lang="en-US" dirty="0"/>
              <a:t>focus on the protagonist’s weak points; </a:t>
            </a:r>
          </a:p>
          <a:p>
            <a:r>
              <a:rPr lang="en-US" dirty="0"/>
              <a:t>give the adversary “super-powers” </a:t>
            </a:r>
          </a:p>
          <a:p>
            <a:pPr marL="0" indent="0">
              <a:buNone/>
            </a:pPr>
            <a:r>
              <a:rPr lang="en-US" dirty="0"/>
              <a:t>  =&gt; </a:t>
            </a:r>
            <a:r>
              <a:rPr lang="en-US" dirty="0">
                <a:solidFill>
                  <a:srgbClr val="0070C0"/>
                </a:solidFill>
              </a:rPr>
              <a:t>it can affect the robot or environment </a:t>
            </a:r>
            <a:r>
              <a:rPr lang="en-US" dirty="0"/>
              <a:t>in ways the protagonist cannot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e.g. sudden changes in frictional coefficient, mass,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01" y="136525"/>
            <a:ext cx="4209969" cy="27202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6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Adversary with Domain Knowledge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911" y="1842963"/>
            <a:ext cx="11735090" cy="359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2640" y="5834743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[1].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Reinforcement Learning (RL)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0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RL for continuous space Markov Decision Processes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(S, A, P, r, </a:t>
            </a: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, s</a:t>
            </a:r>
            <a:r>
              <a:rPr lang="en-US" sz="3200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), </a:t>
            </a:r>
            <a:r>
              <a:rPr lang="en-US" sz="3200" dirty="0">
                <a:sym typeface="Symbol" panose="05050102010706020507" pitchFamily="18" charset="2"/>
              </a:rPr>
              <a:t>where</a:t>
            </a:r>
          </a:p>
          <a:p>
            <a:pPr marL="457200" lvl="1" indent="0">
              <a:buNone/>
            </a:pPr>
            <a:endParaRPr lang="en-US" sz="3200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sz="3200" dirty="0">
                <a:sym typeface="Symbol" panose="05050102010706020507" pitchFamily="18" charset="2"/>
              </a:rPr>
              <a:t> the set of continuous states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r>
              <a:rPr lang="en-US" sz="3200" dirty="0">
                <a:sym typeface="Symbol" panose="05050102010706020507" pitchFamily="18" charset="2"/>
              </a:rPr>
              <a:t> the set of continuous actions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P: S x A x S </a:t>
            </a:r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transition probability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r: A →</a:t>
            </a: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reward function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</a:t>
            </a:r>
            <a:r>
              <a:rPr lang="en-US" sz="3200" dirty="0">
                <a:sym typeface="Symbol" panose="05050102010706020507" pitchFamily="18" charset="2"/>
              </a:rPr>
              <a:t> the discount factor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sz="3200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sz="3200" dirty="0">
                <a:sym typeface="Symbol" panose="05050102010706020507" pitchFamily="18" charset="2"/>
              </a:rPr>
              <a:t> the initial state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Reinforcement Learning (RL)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2669" cy="4351338"/>
          </a:xfrm>
        </p:spPr>
        <p:txBody>
          <a:bodyPr>
            <a:normAutofit/>
          </a:bodyPr>
          <a:lstStyle/>
          <a:p>
            <a:r>
              <a:rPr lang="en-US" dirty="0"/>
              <a:t>RL for </a:t>
            </a:r>
            <a:r>
              <a:rPr lang="en-US" dirty="0">
                <a:solidFill>
                  <a:srgbClr val="0070C0"/>
                </a:solidFill>
              </a:rPr>
              <a:t>continuous</a:t>
            </a:r>
            <a:r>
              <a:rPr lang="en-US" dirty="0"/>
              <a:t> space Markov Decision Processes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(S, A, P, r, 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, s</a:t>
            </a:r>
            <a:r>
              <a:rPr lang="en-US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), </a:t>
            </a:r>
            <a:r>
              <a:rPr lang="en-US" dirty="0">
                <a:sym typeface="Symbol" panose="05050102010706020507" pitchFamily="18" charset="2"/>
              </a:rPr>
              <a:t>where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the set of continuous states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the set of continuous actions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P: S x A x S </a:t>
            </a:r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transition probability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r: S x A →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reward function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</a:t>
            </a:r>
            <a:r>
              <a:rPr lang="en-US" dirty="0">
                <a:sym typeface="Symbol" panose="05050102010706020507" pitchFamily="18" charset="2"/>
              </a:rPr>
              <a:t> the discount factor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 the initial state distribution</a:t>
            </a:r>
          </a:p>
          <a:p>
            <a:pPr marL="457200" lvl="1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511834" y="1690687"/>
                <a:ext cx="5022669" cy="4849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Batch policy algorithms [Williams 1992, </a:t>
                </a:r>
                <a:r>
                  <a:rPr lang="en-US" dirty="0" err="1"/>
                  <a:t>Kakade</a:t>
                </a:r>
                <a:r>
                  <a:rPr lang="en-US" dirty="0"/>
                  <a:t> 2002, Shulman 2015]: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Learning a stochastic policy: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l-GR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S x A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→</a:t>
                </a:r>
                <a:r>
                  <a:rPr 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ℝ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which maximizes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the cumulative discounted reward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el-GR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Θ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the parameters of the policy </a:t>
                </a:r>
                <a:r>
                  <a:rPr lang="el-GR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Policy </a:t>
                </a:r>
                <a:r>
                  <a:rPr lang="el-GR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probability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taking action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given state </a:t>
                </a:r>
                <a:r>
                  <a:rPr lang="en-US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</a:t>
                </a:r>
                <a:r>
                  <a:rPr lang="en-US" baseline="-25000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at time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t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834" y="1690687"/>
                <a:ext cx="5022669" cy="4849449"/>
              </a:xfrm>
              <a:prstGeom prst="rect">
                <a:avLst/>
              </a:prstGeom>
              <a:blipFill>
                <a:blip r:embed="rId3"/>
                <a:stretch>
                  <a:fillRect l="-2184" t="-2513" r="-27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0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0274" y="647156"/>
            <a:ext cx="11257462" cy="5158739"/>
            <a:chOff x="570274" y="647156"/>
            <a:chExt cx="11257462" cy="51587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611" y="647156"/>
              <a:ext cx="4810125" cy="41529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74" y="3634195"/>
              <a:ext cx="1457325" cy="21717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63991" y="658574"/>
              <a:ext cx="144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Agent: Robot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60639" y="2137279"/>
              <a:ext cx="6317006" cy="175861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96001" y="2899072"/>
              <a:ext cx="2203266" cy="410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192982" y="3634195"/>
              <a:ext cx="2106285" cy="16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1761" y="2461023"/>
              <a:ext cx="676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142" y="2091691"/>
              <a:ext cx="141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Environment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0503" y="2688831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Action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0168" y="3686974"/>
              <a:ext cx="910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632" y="3902657"/>
            <a:ext cx="8142515" cy="29053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Agent</a:t>
            </a:r>
            <a:r>
              <a:rPr lang="en-US" dirty="0"/>
              <a:t>: e.g. a Robot</a:t>
            </a:r>
          </a:p>
          <a:p>
            <a:pPr marL="0" indent="0">
              <a:buNone/>
            </a:pPr>
            <a:r>
              <a:rPr lang="en-US" b="1" dirty="0"/>
              <a:t>Environment</a:t>
            </a:r>
            <a:r>
              <a:rPr lang="en-US" dirty="0"/>
              <a:t>: is in a certain state.</a:t>
            </a:r>
          </a:p>
          <a:p>
            <a:pPr marL="0" indent="0">
              <a:buNone/>
            </a:pPr>
            <a:r>
              <a:rPr lang="en-US" b="1" dirty="0"/>
              <a:t>Actions</a:t>
            </a:r>
            <a:r>
              <a:rPr lang="en-US" dirty="0"/>
              <a:t> of the Agent: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Environment transitions to a new state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Agent receives a reward</a:t>
            </a:r>
          </a:p>
          <a:p>
            <a:pPr marL="0" indent="0">
              <a:buNone/>
            </a:pPr>
            <a:r>
              <a:rPr lang="en-US" b="1" dirty="0"/>
              <a:t>Policy</a:t>
            </a:r>
            <a:r>
              <a:rPr lang="en-US" dirty="0"/>
              <a:t>: decides for each given state which action should be taken.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Learn a policy that maximizes the accumulated future rewards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4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42" y="6004194"/>
            <a:ext cx="5738248" cy="717281"/>
          </a:xfrm>
          <a:prstGeom prst="rect">
            <a:avLst/>
          </a:prstGeom>
          <a:effectLst>
            <a:outerShdw blurRad="889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 Player </a:t>
            </a:r>
            <a:r>
              <a:rPr lang="en-US" dirty="0">
                <a:sym typeface="Symbol" panose="05050102010706020507" pitchFamily="18" charset="2"/>
              </a:rPr>
              <a:t> discounted zero-sum Markov Game </a:t>
            </a:r>
            <a:r>
              <a:rPr lang="en-US" sz="3200" dirty="0"/>
              <a:t>(</a:t>
            </a:r>
            <a:r>
              <a:rPr lang="en-US" sz="3200" dirty="0" err="1"/>
              <a:t>Litman</a:t>
            </a:r>
            <a:r>
              <a:rPr lang="en-US" sz="3200" dirty="0"/>
              <a:t> 1994, </a:t>
            </a:r>
            <a:r>
              <a:rPr lang="en-US" sz="3200" dirty="0" err="1"/>
              <a:t>Perolat</a:t>
            </a:r>
            <a:r>
              <a:rPr lang="en-US" sz="3200" dirty="0"/>
              <a:t> 2015)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5946"/>
                <a:ext cx="11197046" cy="526214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2 Player continuous space Markov Decision Processes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</a:rPr>
                  <a:t>(S, A</a:t>
                </a:r>
                <a:r>
                  <a:rPr lang="en-US" sz="31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3100" dirty="0">
                    <a:solidFill>
                      <a:srgbClr val="0070C0"/>
                    </a:solidFill>
                  </a:rPr>
                  <a:t>, A</a:t>
                </a:r>
                <a:r>
                  <a:rPr lang="en-US" sz="3100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sz="3100" dirty="0">
                    <a:solidFill>
                      <a:srgbClr val="0070C0"/>
                    </a:solidFill>
                  </a:rPr>
                  <a:t>, P, r, 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, s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), </a:t>
                </a:r>
                <a:r>
                  <a:rPr lang="en-US" sz="3100" dirty="0">
                    <a:sym typeface="Symbol" panose="05050102010706020507" pitchFamily="18" charset="2"/>
                  </a:rPr>
                  <a:t>where</a:t>
                </a:r>
              </a:p>
              <a:p>
                <a:pPr marL="457200" lvl="1" indent="0">
                  <a:buNone/>
                </a:pPr>
                <a:endParaRPr lang="en-US" sz="31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sz="3100" dirty="0">
                    <a:sym typeface="Symbol" panose="05050102010706020507" pitchFamily="18" charset="2"/>
                  </a:rPr>
                  <a:t> the set of continuous states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sz="3100" dirty="0">
                    <a:sym typeface="Symbol" panose="05050102010706020507" pitchFamily="18" charset="2"/>
                  </a:rPr>
                  <a:t> the set of continuous actions of Player 1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3100" dirty="0">
                    <a:sym typeface="Symbol" panose="05050102010706020507" pitchFamily="18" charset="2"/>
                  </a:rPr>
                  <a:t> the set of continuous actions of Player 2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P: S x A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x A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x S </a:t>
                </a:r>
                <a:r>
                  <a:rPr lang="en-US" sz="31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→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31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ℝ </a:t>
                </a:r>
                <a:r>
                  <a:rPr lang="en-US" sz="31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the transition probability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r: 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S x A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x A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31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→</a:t>
                </a: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31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ℝ </a:t>
                </a:r>
                <a:r>
                  <a:rPr lang="en-US" sz="31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the reward function of both players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</a:t>
                </a:r>
                <a:r>
                  <a:rPr lang="en-US" sz="3100" dirty="0">
                    <a:sym typeface="Symbol" panose="05050102010706020507" pitchFamily="18" charset="2"/>
                  </a:rPr>
                  <a:t> the discount factor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sz="31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sz="3100" dirty="0">
                    <a:sym typeface="Symbol" panose="05050102010706020507" pitchFamily="18" charset="2"/>
                  </a:rPr>
                  <a:t> the initial state distribution</a:t>
                </a:r>
              </a:p>
              <a:p>
                <a:pPr marL="457200" lvl="1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If Player 1 use strategy </a:t>
                </a:r>
                <a:r>
                  <a:rPr lang="el-GR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Player 2 use strategy </a:t>
                </a:r>
                <a:r>
                  <a:rPr lang="el-GR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ϑ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then the reward function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l-GR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ϑ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given by: </a:t>
                </a:r>
              </a:p>
              <a:p>
                <a:pPr marL="0" indent="0" algn="ctr">
                  <a:buNone/>
                </a:pPr>
                <a:r>
                  <a:rPr lang="en-US" sz="3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l-GR" sz="3400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3400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sz="3400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ϑ</a:t>
                </a:r>
                <a:r>
                  <a:rPr lang="en-US" sz="3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~</m:t>
                        </m:r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d>
                          <m:d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.</m:t>
                            </m:r>
                          </m:e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</m:d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 </m:t>
                        </m:r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~</m:t>
                        </m:r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𝜗</m:t>
                        </m:r>
                        <m:d>
                          <m:d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.</m:t>
                            </m:r>
                          </m:e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en-US" sz="3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sz="3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d>
                      <m:dPr>
                        <m:ctrlP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endParaRPr lang="en-US" sz="3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Player 1 tries maximizing while Player 2 minimizes the exp. </a:t>
                </a:r>
                <a:r>
                  <a:rPr lang="en-US" b="1" dirty="0" err="1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cummulative</a:t>
                </a:r>
                <a:r>
                  <a:rPr lang="en-US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 </a:t>
                </a:r>
                <a:r>
                  <a:rPr lang="el-GR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γ</a:t>
                </a:r>
                <a:r>
                  <a:rPr lang="en-US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discounted reward R</a:t>
                </a:r>
                <a:r>
                  <a:rPr lang="en-US" b="1" baseline="30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endParaRPr lang="en-US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(=&gt;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Zero Sum 2 player game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5946"/>
                <a:ext cx="11197046" cy="5262141"/>
              </a:xfrm>
              <a:blipFill>
                <a:blip r:embed="rId4"/>
                <a:stretch>
                  <a:fillRect l="-599" t="-220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16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Adversarial RL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95" y="1766411"/>
            <a:ext cx="11577810" cy="4514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initial parameters for both players’ policies are sampled from a random distribution.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Two phases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 the protagonist’s policy while holding the adversary’s policy fixed.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 the adversary’s policy while protagonist’s policy is held fixed. </a:t>
            </a:r>
          </a:p>
          <a:p>
            <a:pPr marL="0" indent="0">
              <a:buNone/>
            </a:pPr>
            <a:r>
              <a:rPr lang="en-US" dirty="0"/>
              <a:t>Repeat until convergence.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each phase a </a:t>
            </a:r>
            <a:r>
              <a:rPr lang="en-US" i="1" dirty="0">
                <a:solidFill>
                  <a:srgbClr val="0070C0"/>
                </a:solidFill>
              </a:rPr>
              <a:t>roll</a:t>
            </a:r>
            <a:r>
              <a:rPr lang="en-US" dirty="0">
                <a:solidFill>
                  <a:srgbClr val="0070C0"/>
                </a:solidFill>
              </a:rPr>
              <a:t>-function</a:t>
            </a:r>
            <a:r>
              <a:rPr lang="en-US" dirty="0"/>
              <a:t> is used sampling the </a:t>
            </a:r>
            <a:r>
              <a:rPr lang="en-US" i="1" dirty="0" err="1">
                <a:solidFill>
                  <a:srgbClr val="0070C0"/>
                </a:solidFill>
              </a:rPr>
              <a:t>N</a:t>
            </a:r>
            <a:r>
              <a:rPr lang="en-US" i="1" baseline="-25000" dirty="0" err="1">
                <a:solidFill>
                  <a:srgbClr val="0070C0"/>
                </a:solidFill>
              </a:rPr>
              <a:t>traj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trajectories in environment </a:t>
            </a:r>
            <a:r>
              <a:rPr lang="el-GR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ℇ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ℇ</a:t>
            </a:r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contains the transition function </a:t>
            </a:r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and reward functions </a:t>
            </a:r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i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i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1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8755" y="371293"/>
            <a:ext cx="7242628" cy="62037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10600" y="864865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(= </a:t>
            </a:r>
            <a:r>
              <a:rPr lang="el-GR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ϑ</a:t>
            </a:r>
            <a:r>
              <a:rPr lang="en-US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 our notation)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1425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47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Environments built using </a:t>
            </a:r>
            <a:r>
              <a:rPr lang="fr-FR" dirty="0" err="1"/>
              <a:t>OpenAI</a:t>
            </a:r>
            <a:r>
              <a:rPr lang="fr-FR" dirty="0"/>
              <a:t> </a:t>
            </a:r>
            <a:r>
              <a:rPr lang="fr-FR" dirty="0" err="1"/>
              <a:t>gym’s</a:t>
            </a:r>
            <a:r>
              <a:rPr lang="fr-FR" dirty="0"/>
              <a:t> (</a:t>
            </a:r>
            <a:r>
              <a:rPr lang="fr-FR" dirty="0" err="1"/>
              <a:t>Brockman</a:t>
            </a:r>
            <a:r>
              <a:rPr lang="fr-FR" dirty="0"/>
              <a:t> et al., 2016).</a:t>
            </a:r>
          </a:p>
          <a:p>
            <a:r>
              <a:rPr lang="fr-FR" dirty="0"/>
              <a:t>Control of </a:t>
            </a:r>
            <a:r>
              <a:rPr lang="fr-FR" dirty="0" err="1"/>
              <a:t>environments</a:t>
            </a:r>
            <a:r>
              <a:rPr lang="fr-FR" dirty="0"/>
              <a:t> </a:t>
            </a:r>
            <a:r>
              <a:rPr lang="en-US" dirty="0"/>
              <a:t>with the </a:t>
            </a:r>
            <a:r>
              <a:rPr lang="en-US" dirty="0" err="1"/>
              <a:t>MuJoCo</a:t>
            </a:r>
            <a:r>
              <a:rPr lang="en-US" dirty="0"/>
              <a:t> physics simulator (</a:t>
            </a:r>
            <a:r>
              <a:rPr lang="en-US" dirty="0" err="1"/>
              <a:t>Todorov</a:t>
            </a:r>
            <a:r>
              <a:rPr lang="en-US" dirty="0"/>
              <a:t> et al., 2012)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RARL</a:t>
            </a:r>
            <a:r>
              <a:rPr lang="en-US" dirty="0"/>
              <a:t> is built on top of </a:t>
            </a:r>
            <a:r>
              <a:rPr lang="en-US" dirty="0" err="1"/>
              <a:t>rllab</a:t>
            </a:r>
            <a:r>
              <a:rPr lang="en-US" dirty="0"/>
              <a:t> (</a:t>
            </a:r>
            <a:r>
              <a:rPr lang="en-US" dirty="0" err="1"/>
              <a:t>Duan</a:t>
            </a:r>
            <a:r>
              <a:rPr lang="en-US" dirty="0"/>
              <a:t> et al., 2016)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Baseline</a:t>
            </a:r>
            <a:r>
              <a:rPr lang="en-US" dirty="0"/>
              <a:t>: Trust Region Policy Optimization (TRPO) (Schulman et al., 2015)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the tasks and for both the </a:t>
            </a:r>
            <a:r>
              <a:rPr lang="en-US" dirty="0">
                <a:solidFill>
                  <a:srgbClr val="0070C0"/>
                </a:solidFill>
              </a:rPr>
              <a:t>protagonist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adversary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a policy network with two hidden layers with 64 neurons per layer is used.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Robust Adversarial RL </a:t>
            </a:r>
            <a:r>
              <a:rPr lang="en-US" dirty="0"/>
              <a:t>and the </a:t>
            </a:r>
            <a:r>
              <a:rPr lang="en-US" dirty="0">
                <a:solidFill>
                  <a:srgbClr val="0070C0"/>
                </a:solidFill>
              </a:rPr>
              <a:t>baseline</a:t>
            </a:r>
            <a:r>
              <a:rPr lang="en-US" dirty="0"/>
              <a:t> are trained with</a:t>
            </a:r>
          </a:p>
          <a:p>
            <a:r>
              <a:rPr lang="en-US" dirty="0"/>
              <a:t>100 iterations on </a:t>
            </a:r>
            <a:r>
              <a:rPr lang="en-US" dirty="0" err="1"/>
              <a:t>InvertedPendulum</a:t>
            </a:r>
            <a:r>
              <a:rPr lang="en-US" dirty="0"/>
              <a:t> </a:t>
            </a:r>
          </a:p>
          <a:p>
            <a:r>
              <a:rPr lang="en-US" dirty="0"/>
              <a:t>500 iterations on the other environments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Hyper-parameters of Trust Region Police Optimization (</a:t>
            </a:r>
            <a:r>
              <a:rPr lang="en-US" dirty="0">
                <a:solidFill>
                  <a:srgbClr val="0070C0"/>
                </a:solidFill>
              </a:rPr>
              <a:t>TRPO</a:t>
            </a:r>
            <a:r>
              <a:rPr lang="en-US" dirty="0"/>
              <a:t>) are selected by </a:t>
            </a:r>
            <a:r>
              <a:rPr lang="en-US" dirty="0">
                <a:solidFill>
                  <a:srgbClr val="0070C0"/>
                </a:solidFill>
              </a:rPr>
              <a:t>grid search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096" y="3635566"/>
            <a:ext cx="8141465" cy="848299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5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5987" y="2632255"/>
            <a:ext cx="5287392" cy="38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Hopper</a:t>
            </a:r>
          </a:p>
          <a:p>
            <a:r>
              <a:rPr lang="en-US" sz="2000" dirty="0"/>
              <a:t>State space 11D: joint angles and joint velocities, …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Adversary: </a:t>
            </a:r>
            <a:r>
              <a:rPr lang="en-US" sz="2000" dirty="0"/>
              <a:t>2D force on foot</a:t>
            </a:r>
          </a:p>
          <a:p>
            <a:pPr marL="0" indent="0">
              <a:buNone/>
            </a:pPr>
            <a:r>
              <a:rPr lang="en-US" sz="2000" b="1" dirty="0"/>
              <a:t>Walker2d</a:t>
            </a:r>
          </a:p>
          <a:p>
            <a:r>
              <a:rPr lang="en-US" sz="2000" dirty="0"/>
              <a:t>State space 17D: joint angles and joint velocities, …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Adversary: </a:t>
            </a:r>
            <a:r>
              <a:rPr lang="en-US" sz="2000" dirty="0"/>
              <a:t>4D actions with 2D forces on both feet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1" y="200559"/>
            <a:ext cx="10814758" cy="23494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8621" y="2632255"/>
            <a:ext cx="4700125" cy="4057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InvertedPendulum</a:t>
            </a:r>
            <a:endParaRPr lang="en-US" b="1" dirty="0"/>
          </a:p>
          <a:p>
            <a:r>
              <a:rPr lang="en-US" dirty="0"/>
              <a:t>State space 4D: position, velocity</a:t>
            </a:r>
          </a:p>
          <a:p>
            <a:r>
              <a:rPr lang="en-US" dirty="0">
                <a:solidFill>
                  <a:srgbClr val="0070C0"/>
                </a:solidFill>
              </a:rPr>
              <a:t>Protagonist: </a:t>
            </a:r>
            <a:r>
              <a:rPr lang="en-US" dirty="0"/>
              <a:t>1D forces; </a:t>
            </a:r>
            <a:r>
              <a:rPr lang="en-US" dirty="0">
                <a:solidFill>
                  <a:srgbClr val="0070C0"/>
                </a:solidFill>
              </a:rPr>
              <a:t>Adversary: </a:t>
            </a:r>
            <a:r>
              <a:rPr lang="en-US" dirty="0"/>
              <a:t>2D forces on center of pendulum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HalfCheetah</a:t>
            </a:r>
            <a:endParaRPr lang="en-US" b="1" dirty="0"/>
          </a:p>
          <a:p>
            <a:r>
              <a:rPr lang="en-US" dirty="0"/>
              <a:t>State space 17D: joint angles and joint velocities, …</a:t>
            </a:r>
          </a:p>
          <a:p>
            <a:r>
              <a:rPr lang="en-US" dirty="0">
                <a:solidFill>
                  <a:srgbClr val="0070C0"/>
                </a:solidFill>
              </a:rPr>
              <a:t>Adversary: </a:t>
            </a:r>
            <a:r>
              <a:rPr lang="en-US" dirty="0"/>
              <a:t>6D actions with 2D forces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Swimmer</a:t>
            </a:r>
          </a:p>
          <a:p>
            <a:r>
              <a:rPr lang="en-US" dirty="0"/>
              <a:t>State space 8D: joint angles and joint velocities, …</a:t>
            </a:r>
          </a:p>
          <a:p>
            <a:r>
              <a:rPr lang="en-US" dirty="0">
                <a:solidFill>
                  <a:srgbClr val="0070C0"/>
                </a:solidFill>
              </a:rPr>
              <a:t>Adversary: </a:t>
            </a:r>
            <a:r>
              <a:rPr lang="en-US" dirty="0"/>
              <a:t>3D forces to center of swimmer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98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32" y="873227"/>
            <a:ext cx="5496334" cy="5265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761" y="2576172"/>
            <a:ext cx="6492347" cy="357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8849" y="873227"/>
            <a:ext cx="403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Actions of Adversary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0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425" y="159930"/>
            <a:ext cx="4064726" cy="1325563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5" y="5235389"/>
            <a:ext cx="10745289" cy="162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3" y="117405"/>
            <a:ext cx="5730240" cy="4972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16" y="2129245"/>
            <a:ext cx="5040222" cy="11721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81516" y="2597751"/>
            <a:ext cx="5040222" cy="2351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52C96-5BB7-4041-932C-292086FC6093}"/>
              </a:ext>
            </a:extLst>
          </p:cNvPr>
          <p:cNvSpPr txBox="1"/>
          <p:nvPr/>
        </p:nvSpPr>
        <p:spPr>
          <a:xfrm>
            <a:off x="6491301" y="1165665"/>
            <a:ext cx="542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RARL achieves better mean than Baseline.</a:t>
            </a:r>
            <a:endParaRPr lang="en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97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FE2734-5AFD-E713-5537-EF4400760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63842"/>
            <a:ext cx="6905625" cy="607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7690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Results</a:t>
            </a:r>
            <a:br>
              <a:rPr lang="en-US" sz="3600" dirty="0"/>
            </a:br>
            <a:r>
              <a:rPr lang="en-US" sz="3600" dirty="0"/>
              <a:t>Robustness to</a:t>
            </a:r>
            <a:br>
              <a:rPr lang="en-US" sz="3600" dirty="0"/>
            </a:br>
            <a:r>
              <a:rPr lang="en-US" sz="3600" dirty="0"/>
              <a:t>Changing Mass</a:t>
            </a:r>
          </a:p>
        </p:txBody>
      </p:sp>
      <p:sp>
        <p:nvSpPr>
          <p:cNvPr id="5" name="Oval 4"/>
          <p:cNvSpPr/>
          <p:nvPr/>
        </p:nvSpPr>
        <p:spPr>
          <a:xfrm>
            <a:off x="10504170" y="829786"/>
            <a:ext cx="416560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25260" y="3433686"/>
            <a:ext cx="416560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848C3-07A4-BD6F-F656-A15BB5B4E628}"/>
              </a:ext>
            </a:extLst>
          </p:cNvPr>
          <p:cNvSpPr txBox="1"/>
          <p:nvPr/>
        </p:nvSpPr>
        <p:spPr>
          <a:xfrm>
            <a:off x="662940" y="3044579"/>
            <a:ext cx="2949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Inverted Pendulum: </a:t>
            </a:r>
          </a:p>
          <a:p>
            <a:r>
              <a:rPr lang="en-US" dirty="0"/>
              <a:t>- mass of pendulum changed.</a:t>
            </a:r>
          </a:p>
          <a:p>
            <a:endParaRPr lang="en-US" dirty="0"/>
          </a:p>
          <a:p>
            <a:r>
              <a:rPr lang="en-US" dirty="0"/>
              <a:t>For others: </a:t>
            </a:r>
          </a:p>
          <a:p>
            <a:r>
              <a:rPr lang="en-US" dirty="0"/>
              <a:t>- mass of torso changed.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19736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Results Robustness to Changing Friction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2" y="1799746"/>
            <a:ext cx="11879095" cy="41623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32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Experiment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improves training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robust to differences in training/test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outperform the baseline even in the absence of the adversary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6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913549-35D1-BF59-420B-115AAB920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92" y="0"/>
            <a:ext cx="5116968" cy="258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Markov Decision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9699"/>
                <a:ext cx="11139443" cy="52217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Environment</a:t>
                </a:r>
              </a:p>
              <a:p>
                <a:pPr marL="457200" lvl="1" indent="0">
                  <a:buNone/>
                </a:pPr>
                <a:r>
                  <a:rPr lang="en-US" dirty="0"/>
                  <a:t>At time step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the environment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is the state 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start state,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current end state.</a:t>
                </a:r>
              </a:p>
              <a:p>
                <a:pPr marL="0" indent="0">
                  <a:buNone/>
                </a:pPr>
                <a:r>
                  <a:rPr lang="en-US" b="1" dirty="0"/>
                  <a:t>Actions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agent takes actions from the action space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It follows a probabilistic policy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i.e., the probability that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taken given the environment is in state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Reinforcement Learning (RL) methods specify how</a:t>
                </a:r>
              </a:p>
              <a:p>
                <a:pPr marL="0" indent="0">
                  <a:buNone/>
                </a:pPr>
                <a:r>
                  <a:rPr lang="en-US" dirty="0"/>
                  <a:t>an agent changes its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a result of its experience.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Environment: </a:t>
                </a:r>
                <a:r>
                  <a:rPr lang="en-US" dirty="0"/>
                  <a:t>responds using the state transition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Reward: </a:t>
                </a:r>
                <a:r>
                  <a:rPr lang="en-US" dirty="0"/>
                  <a:t>The agent receives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9699"/>
                <a:ext cx="11139443" cy="5221776"/>
              </a:xfrm>
              <a:blipFill rotWithShape="0">
                <a:blip r:embed="rId4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4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38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481"/>
            <a:ext cx="10515600" cy="4351338"/>
          </a:xfrm>
        </p:spPr>
        <p:txBody>
          <a:bodyPr/>
          <a:lstStyle/>
          <a:p>
            <a:r>
              <a:rPr lang="en-US" dirty="0"/>
              <a:t>Results for completely simulated environments: how does it translate to the real world?</a:t>
            </a:r>
          </a:p>
          <a:p>
            <a:r>
              <a:rPr lang="en-US" dirty="0"/>
              <a:t>Adversary can be very easily too powerful. How do you incorporate/ formulate the adversary’s powers in your RARL model?</a:t>
            </a:r>
          </a:p>
          <a:p>
            <a:r>
              <a:rPr lang="en-US" dirty="0"/>
              <a:t>Can you think of a good hybrid setup: part simulator, part the real thing. Have the adversary coming from/to the real world into the simulation…</a:t>
            </a:r>
          </a:p>
          <a:p>
            <a:r>
              <a:rPr lang="en-US" dirty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49" y="4010140"/>
            <a:ext cx="4272534" cy="2572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959" y="4527933"/>
            <a:ext cx="4267649" cy="2054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3007" y="4024184"/>
            <a:ext cx="267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[4] Pinto et al., 2016.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58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T. Blum et al. </a:t>
            </a:r>
            <a:r>
              <a:rPr lang="en-US" sz="2800" b="1" dirty="0"/>
              <a:t>RL </a:t>
            </a:r>
            <a:r>
              <a:rPr lang="en-US" sz="2800" b="1" dirty="0" err="1"/>
              <a:t>STaR</a:t>
            </a:r>
            <a:r>
              <a:rPr lang="en-US" sz="2800" b="1" dirty="0"/>
              <a:t> Platform: Reinforcement Learning for Simulation based Training of Robots, i-SAIRAS2020, Oct. 2020.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726" y="1406842"/>
            <a:ext cx="664845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132" y="4138612"/>
            <a:ext cx="2217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OpenAI’s</a:t>
            </a:r>
            <a:r>
              <a:rPr lang="en-US" dirty="0"/>
              <a:t> </a:t>
            </a:r>
            <a:r>
              <a:rPr lang="en-US" b="1" dirty="0"/>
              <a:t>Baselines</a:t>
            </a:r>
            <a:r>
              <a:rPr lang="en-US" dirty="0"/>
              <a:t>;</a:t>
            </a:r>
          </a:p>
          <a:p>
            <a:r>
              <a:rPr lang="en-US" b="1" dirty="0"/>
              <a:t>Stable Baselines</a:t>
            </a:r>
            <a:r>
              <a:rPr lang="en-US" dirty="0"/>
              <a:t>, </a:t>
            </a:r>
          </a:p>
          <a:p>
            <a:r>
              <a:rPr lang="en-US" b="1" dirty="0" err="1"/>
              <a:t>Tenserflow</a:t>
            </a:r>
            <a:r>
              <a:rPr lang="en-US" b="1" dirty="0"/>
              <a:t> RL Agents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6376" y="1918185"/>
            <a:ext cx="326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CoppeliaSim</a:t>
            </a:r>
            <a:r>
              <a:rPr lang="en-US" dirty="0"/>
              <a:t> (used in alternative </a:t>
            </a:r>
          </a:p>
          <a:p>
            <a:pPr algn="ctr"/>
            <a:r>
              <a:rPr lang="en-US" dirty="0"/>
              <a:t>platforms with </a:t>
            </a:r>
            <a:r>
              <a:rPr lang="en-US" dirty="0" err="1"/>
              <a:t>Pyrep</a:t>
            </a:r>
            <a:r>
              <a:rPr lang="en-US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854" y="2841190"/>
            <a:ext cx="3010991" cy="2853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70" y="6160950"/>
            <a:ext cx="10199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https://github.com/Space-Robotics-Laboratory/rlstar</a:t>
            </a:r>
            <a:r>
              <a:rPr lang="en-US" dirty="0"/>
              <a:t> ; Others: </a:t>
            </a:r>
            <a:r>
              <a:rPr lang="en-US" dirty="0">
                <a:hlinkClick r:id="rId6"/>
              </a:rPr>
              <a:t>https://github.com/chauby/CoppeliaSimRL</a:t>
            </a:r>
            <a:r>
              <a:rPr lang="en-US" dirty="0"/>
              <a:t> ;</a:t>
            </a:r>
          </a:p>
          <a:p>
            <a:r>
              <a:rPr lang="en-US" dirty="0">
                <a:hlinkClick r:id="rId7"/>
              </a:rPr>
              <a:t>https://github.com/stepjam/PyRep</a:t>
            </a:r>
            <a:r>
              <a:rPr lang="en-US" dirty="0"/>
              <a:t>; most used </a:t>
            </a:r>
            <a:r>
              <a:rPr lang="en-US" dirty="0">
                <a:hlinkClick r:id="rId8"/>
              </a:rPr>
              <a:t>https://gym.openai.com/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55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BF23-DBD6-F0BC-D1B5-2416DA4A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W. </a:t>
            </a:r>
            <a:r>
              <a:rPr lang="nl-NL" sz="3600" dirty="0" err="1"/>
              <a:t>Zhao</a:t>
            </a:r>
            <a:r>
              <a:rPr lang="nl-NL" sz="3600" dirty="0"/>
              <a:t>, et al., Sim-</a:t>
            </a:r>
            <a:r>
              <a:rPr lang="nl-NL" sz="3600" dirty="0" err="1"/>
              <a:t>to</a:t>
            </a:r>
            <a:r>
              <a:rPr lang="nl-NL" sz="3600" dirty="0"/>
              <a:t>-Real Transfer in </a:t>
            </a:r>
            <a:r>
              <a:rPr lang="nl-NL" sz="3600" dirty="0" err="1"/>
              <a:t>Deep</a:t>
            </a:r>
            <a:r>
              <a:rPr lang="nl-NL" sz="3600" dirty="0"/>
              <a:t> </a:t>
            </a:r>
            <a:r>
              <a:rPr lang="nl-NL" sz="3600" dirty="0" err="1"/>
              <a:t>Reinforcement</a:t>
            </a:r>
            <a:r>
              <a:rPr lang="nl-NL" sz="3600" dirty="0"/>
              <a:t> Learning </a:t>
            </a:r>
            <a:r>
              <a:rPr lang="nl-NL" sz="3600" dirty="0" err="1"/>
              <a:t>for</a:t>
            </a:r>
            <a:r>
              <a:rPr lang="nl-NL" sz="3600" dirty="0"/>
              <a:t> </a:t>
            </a:r>
            <a:r>
              <a:rPr lang="nl-NL" sz="3600" dirty="0" err="1"/>
              <a:t>Robotics</a:t>
            </a:r>
            <a:r>
              <a:rPr lang="nl-NL" sz="3600" dirty="0"/>
              <a:t>: a Survey, IEEE SSCI, 2020.</a:t>
            </a:r>
            <a:br>
              <a:rPr lang="nl-NL" dirty="0"/>
            </a:b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64D7-86E7-FAC4-3259-79476842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Zero-shot Transfer</a:t>
            </a:r>
          </a:p>
          <a:p>
            <a:r>
              <a:rPr lang="en-US" dirty="0"/>
              <a:t>build a realistic simulator; use extensive simulator time =&gt; direct transfer to real-world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System Identification</a:t>
            </a:r>
          </a:p>
          <a:p>
            <a:r>
              <a:rPr lang="en-US" dirty="0"/>
              <a:t>Use mathematical models and calibrate them to the real environment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Domain Randomization </a:t>
            </a:r>
          </a:p>
          <a:p>
            <a:r>
              <a:rPr lang="en-US" dirty="0"/>
              <a:t>Visual randomization, and/or dynamics randomization of simulator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Domain Adaptation</a:t>
            </a:r>
          </a:p>
          <a:p>
            <a:r>
              <a:rPr lang="en-US" dirty="0"/>
              <a:t>Use data from source domain to further train the model.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Learning with Disturbances</a:t>
            </a:r>
          </a:p>
          <a:p>
            <a:r>
              <a:rPr lang="en-US" dirty="0"/>
              <a:t>Noisy rewards; environmental perturbations (when learning in parallel); etc.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Simulation Environments</a:t>
            </a:r>
          </a:p>
          <a:p>
            <a:r>
              <a:rPr lang="en-US" dirty="0"/>
              <a:t>Gazebo (with ROS), Unity3D, </a:t>
            </a:r>
            <a:r>
              <a:rPr lang="en-US" dirty="0" err="1"/>
              <a:t>PyBullet</a:t>
            </a:r>
            <a:r>
              <a:rPr lang="en-US" dirty="0"/>
              <a:t>, </a:t>
            </a:r>
            <a:r>
              <a:rPr lang="en-US" dirty="0" err="1"/>
              <a:t>MuJuCo</a:t>
            </a:r>
            <a:r>
              <a:rPr lang="en-US" dirty="0"/>
              <a:t> (last 2 good integration with DL and RL)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26C6A-0FB7-F917-963E-E2B0E21B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98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C3DE0-28F0-39E7-9774-2A050985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220C1-8E5F-DFCB-76F7-E0BB444C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40857" y="-1434465"/>
            <a:ext cx="7175356" cy="9726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6DE18-0878-DEBD-A2AE-8577234236B3}"/>
              </a:ext>
            </a:extLst>
          </p:cNvPr>
          <p:cNvSpPr txBox="1"/>
          <p:nvPr/>
        </p:nvSpPr>
        <p:spPr>
          <a:xfrm>
            <a:off x="170146" y="2068830"/>
            <a:ext cx="2347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the original </a:t>
            </a:r>
          </a:p>
          <a:p>
            <a:r>
              <a:rPr lang="en-US" dirty="0"/>
              <a:t>paper by Zhao et al. [8]</a:t>
            </a:r>
          </a:p>
          <a:p>
            <a:r>
              <a:rPr lang="en-US" dirty="0"/>
              <a:t>for a more careful look</a:t>
            </a:r>
          </a:p>
          <a:p>
            <a:r>
              <a:rPr lang="en-US" dirty="0"/>
              <a:t>at this table.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53407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nice primer for RL to have a look 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https://spinningup.openai.com/en/latest/spinningup/rl_intro.html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MuJoCo</a:t>
            </a:r>
            <a:r>
              <a:rPr lang="en-US" dirty="0"/>
              <a:t> is a proprietary software that requires a license, </a:t>
            </a:r>
          </a:p>
          <a:p>
            <a:r>
              <a:rPr lang="en-US" dirty="0"/>
              <a:t>There is a free trial and above that it is free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7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180"/>
            <a:ext cx="10515600" cy="4916169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L. Pinto, J. Davidson, R. </a:t>
            </a:r>
            <a:r>
              <a:rPr lang="en-US" sz="2000" dirty="0" err="1"/>
              <a:t>Sukthankar</a:t>
            </a:r>
            <a:r>
              <a:rPr lang="en-US" sz="2000" dirty="0"/>
              <a:t>, A. Gupta, Robust Adversarial Reinforcement Learning, </a:t>
            </a:r>
            <a:r>
              <a:rPr lang="en-US" sz="2000" i="1" dirty="0"/>
              <a:t>Proceedings of the 34th International Conference on Machine Learning</a:t>
            </a:r>
            <a:r>
              <a:rPr lang="en-US" sz="2000" dirty="0"/>
              <a:t>, PMLR 70:2817-2826, 2017.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S. </a:t>
            </a:r>
            <a:r>
              <a:rPr lang="en-US" sz="2000" dirty="0" err="1"/>
              <a:t>Gu</a:t>
            </a:r>
            <a:r>
              <a:rPr lang="en-US" sz="2000" dirty="0"/>
              <a:t>, E. Holly, T. </a:t>
            </a:r>
            <a:r>
              <a:rPr lang="en-US" sz="2000" dirty="0" err="1"/>
              <a:t>Lillicrap</a:t>
            </a:r>
            <a:r>
              <a:rPr lang="en-US" sz="2000" dirty="0"/>
              <a:t>, S. Levine, Deep Reinforcement Learning for Robotic Manipulation with Asynchronous Off-Policy Updates, arXiv:1610.00633v2 [cs.RO], October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C. Finn, S. Levine, Deep Visual </a:t>
            </a:r>
            <a:r>
              <a:rPr lang="en-US" sz="2000" dirty="0" err="1"/>
              <a:t>Forsight</a:t>
            </a:r>
            <a:r>
              <a:rPr lang="en-US" sz="2000" dirty="0"/>
              <a:t> for Planning Robot Motion, arXiv:1610.00696, ICRA 2017, October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L. Pinto, J. Davidson, A. Gupta, Supervision via Competition: Robot Adversaries for Learning Tasks, arXiv:1610.01685, ICRA 2017, October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K. </a:t>
            </a:r>
            <a:r>
              <a:rPr lang="en-US" sz="2000" dirty="0" err="1"/>
              <a:t>Bousmalis</a:t>
            </a:r>
            <a:r>
              <a:rPr lang="en-US" sz="2000" dirty="0"/>
              <a:t>, N. Silberman, D. Dohan, D. </a:t>
            </a:r>
            <a:r>
              <a:rPr lang="en-US" sz="2000" dirty="0" err="1"/>
              <a:t>Erhan</a:t>
            </a:r>
            <a:r>
              <a:rPr lang="en-US" sz="2000" dirty="0"/>
              <a:t>, D. Krishnan, Unsupervised Pixel–Level Domain Adaptation with Generative Adversarial Networks, arXiv:1612.05424, CVPR 2017, December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A. </a:t>
            </a:r>
            <a:r>
              <a:rPr lang="en-US" sz="2000" dirty="0" err="1"/>
              <a:t>Banino</a:t>
            </a:r>
            <a:r>
              <a:rPr lang="en-US" sz="2000" dirty="0"/>
              <a:t> et al., Vector-based navigation using grid-like representations in artificial agents, </a:t>
            </a:r>
            <a:r>
              <a:rPr lang="en-US" sz="2000" dirty="0">
                <a:hlinkClick r:id="rId3"/>
              </a:rPr>
              <a:t>https://doi.org/10.1038/s41586-018-0102-6</a:t>
            </a:r>
            <a:r>
              <a:rPr lang="en-US" sz="2000" dirty="0"/>
              <a:t>, Research Letter, Nature, 2018.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R. Borst, Robust self-balancing robot mimicking, Bachelor Thesis, August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W. Zhao, J.P. </a:t>
            </a:r>
            <a:r>
              <a:rPr lang="en-US" sz="2000" dirty="0" err="1">
                <a:hlinkClick r:id="rId4"/>
              </a:rPr>
              <a:t>Queralta</a:t>
            </a:r>
            <a:r>
              <a:rPr lang="en-US" sz="2000" dirty="0">
                <a:hlinkClick r:id="rId4"/>
              </a:rPr>
              <a:t>, T. </a:t>
            </a:r>
            <a:r>
              <a:rPr lang="en-US" sz="2000" dirty="0" err="1">
                <a:hlinkClick r:id="rId4"/>
              </a:rPr>
              <a:t>Westerlund</a:t>
            </a:r>
            <a:r>
              <a:rPr lang="en-US" sz="2000" dirty="0">
                <a:hlinkClick r:id="rId4"/>
              </a:rPr>
              <a:t>, Sim-to-Real Transfer in Deep Reinforcement Learning for Robotics: a Survey, 2020 IEEE Symposium Series on Computational Intelligence (SSCI), 2020.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2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7" y="914400"/>
            <a:ext cx="11636440" cy="50261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6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8BA67-5434-4EBB-8E8B-52682A85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47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50D8B0-0669-BA39-3455-48D09179958E}"/>
              </a:ext>
            </a:extLst>
          </p:cNvPr>
          <p:cNvGrpSpPr/>
          <p:nvPr/>
        </p:nvGrpSpPr>
        <p:grpSpPr>
          <a:xfrm>
            <a:off x="3288951" y="481826"/>
            <a:ext cx="8573075" cy="4295370"/>
            <a:chOff x="3288951" y="481826"/>
            <a:chExt cx="8573075" cy="42953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3FA114-EC9C-9FE7-2A25-F3E74132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1901" y="624296"/>
              <a:ext cx="4810125" cy="4152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1CB260-233E-CB03-227C-316B9F46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8951" y="2343150"/>
              <a:ext cx="1457325" cy="2171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742D7B-760E-C018-DAC9-469C1F8AAD44}"/>
                </a:ext>
              </a:extLst>
            </p:cNvPr>
            <p:cNvSpPr txBox="1"/>
            <p:nvPr/>
          </p:nvSpPr>
          <p:spPr>
            <a:xfrm>
              <a:off x="8747460" y="481826"/>
              <a:ext cx="21428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Agent: Robot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1E849D4-CB94-14E7-9115-5B7ADE9E9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4830" y="2114419"/>
              <a:ext cx="3377105" cy="92088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81172D-C652-728E-D4AF-024228AC073C}"/>
                </a:ext>
              </a:extLst>
            </p:cNvPr>
            <p:cNvCxnSpPr/>
            <p:nvPr/>
          </p:nvCxnSpPr>
          <p:spPr>
            <a:xfrm flipH="1">
              <a:off x="6130291" y="2876212"/>
              <a:ext cx="2203266" cy="4101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B3CD6D-065A-36B2-6AF2-5090D14488E1}"/>
                </a:ext>
              </a:extLst>
            </p:cNvPr>
            <p:cNvCxnSpPr/>
            <p:nvPr/>
          </p:nvCxnSpPr>
          <p:spPr>
            <a:xfrm>
              <a:off x="6227272" y="3611335"/>
              <a:ext cx="2106285" cy="163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1D2413-9269-7096-7E60-925F6A0A4B99}"/>
                </a:ext>
              </a:extLst>
            </p:cNvPr>
            <p:cNvSpPr txBox="1"/>
            <p:nvPr/>
          </p:nvSpPr>
          <p:spPr>
            <a:xfrm>
              <a:off x="4834830" y="2114419"/>
              <a:ext cx="9525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B3BF05-0B6E-57D0-8D1D-61E028B54C73}"/>
                </a:ext>
              </a:extLst>
            </p:cNvPr>
            <p:cNvSpPr txBox="1"/>
            <p:nvPr/>
          </p:nvSpPr>
          <p:spPr>
            <a:xfrm>
              <a:off x="3365976" y="743436"/>
              <a:ext cx="21003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Environment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755A0A-EB3F-1084-97EB-B9DDA9CA8825}"/>
                </a:ext>
              </a:extLst>
            </p:cNvPr>
            <p:cNvSpPr txBox="1"/>
            <p:nvPr/>
          </p:nvSpPr>
          <p:spPr>
            <a:xfrm>
              <a:off x="6867033" y="2608937"/>
              <a:ext cx="101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C1BE0-487E-ACE6-8739-18E13557E465}"/>
                </a:ext>
              </a:extLst>
            </p:cNvPr>
            <p:cNvSpPr txBox="1"/>
            <p:nvPr/>
          </p:nvSpPr>
          <p:spPr>
            <a:xfrm>
              <a:off x="6713528" y="3708111"/>
              <a:ext cx="1318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Reward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92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Agent-Environment Interaction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34" y="1690688"/>
            <a:ext cx="9182227" cy="3424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3610" y="5576936"/>
            <a:ext cx="504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Markov Decision Process and Agent give rise to </a:t>
            </a:r>
          </a:p>
          <a:p>
            <a:r>
              <a:rPr lang="en-US" dirty="0"/>
              <a:t>a </a:t>
            </a:r>
            <a:r>
              <a:rPr lang="en-US" b="1" dirty="0"/>
              <a:t>trajectory</a:t>
            </a:r>
            <a:r>
              <a:rPr lang="en-US" dirty="0"/>
              <a:t>: </a:t>
            </a:r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, A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A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A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 S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,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6C3B80-44E1-22DC-479B-1C18D326A480}"/>
              </a:ext>
            </a:extLst>
          </p:cNvPr>
          <p:cNvCxnSpPr/>
          <p:nvPr/>
        </p:nvCxnSpPr>
        <p:spPr>
          <a:xfrm>
            <a:off x="582930" y="3314700"/>
            <a:ext cx="10401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9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Markov Decision Process (MDP)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Environment at time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Action: 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following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Result:	- Environment state transition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	- Agent’s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Note: </a:t>
                </a:r>
              </a:p>
              <a:p>
                <a:r>
                  <a:rPr lang="en-US" dirty="0"/>
                  <a:t>Functions</a:t>
                </a:r>
                <a:r>
                  <a:rPr lang="en-US" dirty="0">
                    <a:solidFill>
                      <a:srgbClr val="0070C0"/>
                    </a:solidFill>
                  </a:rPr>
                  <a:t> T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may or may not be known to the agent.</a:t>
                </a:r>
              </a:p>
              <a:p>
                <a:r>
                  <a:rPr lang="en-US" dirty="0"/>
                  <a:t>Future rewards can be discounted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a future time step.</a:t>
                </a:r>
              </a:p>
              <a:p>
                <a:r>
                  <a:rPr lang="en-US" dirty="0"/>
                  <a:t>Process can have episodes =&gt; a horizon </a:t>
                </a:r>
                <a:r>
                  <a:rPr lang="en-US" dirty="0">
                    <a:solidFill>
                      <a:srgbClr val="0070C0"/>
                    </a:solidFill>
                  </a:rPr>
                  <a:t>H </a:t>
                </a:r>
                <a:r>
                  <a:rPr lang="en-US" dirty="0"/>
                  <a:t>is used, with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the number of time steps to complete one episode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 …, etc.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  <a:blipFill>
                <a:blip r:embed="rId3"/>
                <a:stretch>
                  <a:fillRect l="-1217" t="-1998" b="-249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AEF40-C8A2-16AE-723E-FBABF5F74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68" y="240031"/>
            <a:ext cx="5327604" cy="26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Reinforcement Learning (RL)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95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Environment</a:t>
            </a:r>
          </a:p>
          <a:p>
            <a:r>
              <a:rPr lang="en-US" dirty="0"/>
              <a:t>Can be fully or Partially Observable (=&gt; PO-MDP)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</a:t>
            </a:r>
          </a:p>
          <a:p>
            <a:r>
              <a:rPr lang="en-US" dirty="0"/>
              <a:t>The decision process sometimes takes past observations into account. </a:t>
            </a:r>
          </a:p>
          <a:p>
            <a:r>
              <a:rPr lang="en-US" dirty="0"/>
              <a:t>Obeying the </a:t>
            </a:r>
            <a:r>
              <a:rPr lang="en-US" b="1" dirty="0"/>
              <a:t>Markov-property</a:t>
            </a:r>
            <a:r>
              <a:rPr lang="en-US" dirty="0"/>
              <a:t>: all information should be maintained in the current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Our robot agent: </a:t>
            </a:r>
          </a:p>
          <a:p>
            <a:r>
              <a:rPr lang="en-US" b="1" dirty="0"/>
              <a:t>State</a:t>
            </a:r>
            <a:r>
              <a:rPr lang="en-US" dirty="0"/>
              <a:t> can be a camera estimate of the 3D position of the soda can with respect to the gripper.</a:t>
            </a:r>
          </a:p>
          <a:p>
            <a:r>
              <a:rPr lang="en-US" b="1" dirty="0"/>
              <a:t>Reward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+1, if the robot gets closer to the soda can.</a:t>
            </a:r>
          </a:p>
          <a:p>
            <a:pPr lvl="1"/>
            <a:r>
              <a:rPr lang="en-US" dirty="0"/>
              <a:t>-1, if the robot gets farther away from the soda can.</a:t>
            </a:r>
          </a:p>
          <a:p>
            <a:pPr lvl="1"/>
            <a:r>
              <a:rPr lang="en-US" dirty="0"/>
              <a:t>+100 when it successfully picks up the soda can.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9DDE4-6187-EB51-EC04-870A0184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156" y="345516"/>
            <a:ext cx="5327934" cy="26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(MDP)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Time</a:t>
            </a:r>
            <a:r>
              <a:rPr lang="en-US" b="1" dirty="0"/>
              <a:t> </a:t>
            </a:r>
          </a:p>
          <a:p>
            <a:r>
              <a:rPr lang="en-US" dirty="0"/>
              <a:t>can be abstract, stages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Actions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low-level: </a:t>
            </a:r>
            <a:r>
              <a:rPr lang="en-US" dirty="0"/>
              <a:t>voltages applied to a motor in a robot arm, …</a:t>
            </a:r>
          </a:p>
          <a:p>
            <a:r>
              <a:rPr lang="en-US" dirty="0">
                <a:solidFill>
                  <a:srgbClr val="0070C0"/>
                </a:solidFill>
              </a:rPr>
              <a:t>high level: </a:t>
            </a:r>
            <a:r>
              <a:rPr lang="en-US" dirty="0"/>
              <a:t>grab lunch, grab can, recharge, …</a:t>
            </a:r>
          </a:p>
          <a:p>
            <a:r>
              <a:rPr lang="en-US" dirty="0">
                <a:solidFill>
                  <a:srgbClr val="0070C0"/>
                </a:solidFill>
              </a:rPr>
              <a:t>abstract: </a:t>
            </a:r>
            <a:r>
              <a:rPr lang="en-US" dirty="0"/>
              <a:t>internal actions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Environment and States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low-level: </a:t>
            </a:r>
            <a:r>
              <a:rPr lang="en-US" dirty="0"/>
              <a:t>sensor readings, … </a:t>
            </a:r>
          </a:p>
          <a:p>
            <a:r>
              <a:rPr lang="en-US" dirty="0">
                <a:solidFill>
                  <a:srgbClr val="0070C0"/>
                </a:solidFill>
              </a:rPr>
              <a:t>high level: </a:t>
            </a:r>
            <a:r>
              <a:rPr lang="en-US" dirty="0"/>
              <a:t>symbolic descriptions of objects, … </a:t>
            </a:r>
          </a:p>
          <a:p>
            <a:r>
              <a:rPr lang="en-US" dirty="0">
                <a:solidFill>
                  <a:srgbClr val="0070C0"/>
                </a:solidFill>
              </a:rPr>
              <a:t>abstract: </a:t>
            </a:r>
            <a:r>
              <a:rPr lang="en-US" dirty="0"/>
              <a:t>past sensations, subjective,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(MDP)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58" y="1734344"/>
            <a:ext cx="4724400" cy="4533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57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Boundary between Environment and Agent: </a:t>
            </a:r>
          </a:p>
          <a:p>
            <a:r>
              <a:rPr lang="en-US" dirty="0"/>
              <a:t>motors, links, and sensors are part of environment </a:t>
            </a:r>
          </a:p>
          <a:p>
            <a:r>
              <a:rPr lang="en-US" dirty="0"/>
              <a:t>Represents the limit of the agent’s absolute control, not of it’s knowledge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An Agent may know everything about how it’s environment works, but still it would be a challenging reinforcement learning task.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13006</TotalTime>
  <Words>3919</Words>
  <Application>Microsoft Office PowerPoint</Application>
  <PresentationFormat>Widescreen</PresentationFormat>
  <Paragraphs>554</Paragraphs>
  <Slides>47</Slides>
  <Notes>44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Reinforcement Learning for Robotics</vt:lpstr>
      <vt:lpstr>Reinforcement Learning</vt:lpstr>
      <vt:lpstr>Reinforcement Learning</vt:lpstr>
      <vt:lpstr>Markov Decision Process</vt:lpstr>
      <vt:lpstr>Agent-Environment Interaction</vt:lpstr>
      <vt:lpstr>Markov Decision Process (MDP)</vt:lpstr>
      <vt:lpstr>Reinforcement Learning (RL)</vt:lpstr>
      <vt:lpstr>Markov Decision Process (MDP) Framework</vt:lpstr>
      <vt:lpstr>Markov Decision Process (MDP) Framework</vt:lpstr>
      <vt:lpstr>Example I: Pick and Place Robot</vt:lpstr>
      <vt:lpstr>Example II: Recycling Robot</vt:lpstr>
      <vt:lpstr>Goals and Rewards</vt:lpstr>
      <vt:lpstr>Reinforcement Learning (RL)</vt:lpstr>
      <vt:lpstr>Reinforcement Learning (RL)</vt:lpstr>
      <vt:lpstr>Example III: Pole-Balancing</vt:lpstr>
      <vt:lpstr>Policies and Estimations: Value Functions</vt:lpstr>
      <vt:lpstr>Reinforcement Learning (RL)</vt:lpstr>
      <vt:lpstr>[1] L. Pinto, J. Davidson, R. Sukthankar, A. Gupta,  Robust Adversarial Reinforcement Learning, March 2017.</vt:lpstr>
      <vt:lpstr>RL Challenges for Real-world Policy Learning </vt:lpstr>
      <vt:lpstr>RL in the Real World: use more robots</vt:lpstr>
      <vt:lpstr>Reinforcement Learning in simulation: </vt:lpstr>
      <vt:lpstr>Robust Adversarial Reinforcement Learning (RARL) </vt:lpstr>
      <vt:lpstr>Experimental  Environments</vt:lpstr>
      <vt:lpstr>Unconstrained Scenarios: Challenges</vt:lpstr>
      <vt:lpstr>Challenges of unconstrained scenarios</vt:lpstr>
      <vt:lpstr>Challenges of unconstrained scenarios</vt:lpstr>
      <vt:lpstr>Adversary with Domain Knowledge</vt:lpstr>
      <vt:lpstr>Standard Reinforcement Learning (RL)</vt:lpstr>
      <vt:lpstr>Standard Reinforcement Learning (RL)</vt:lpstr>
      <vt:lpstr>2 Player  discounted zero-sum Markov Game (Litman 1994, Perolat 2015)</vt:lpstr>
      <vt:lpstr>Robust Adversarial RL Algorithm</vt:lpstr>
      <vt:lpstr>PowerPoint Presentation</vt:lpstr>
      <vt:lpstr>Experimental Setup</vt:lpstr>
      <vt:lpstr>Experiments</vt:lpstr>
      <vt:lpstr>PowerPoint Presentation</vt:lpstr>
      <vt:lpstr>Results</vt:lpstr>
      <vt:lpstr>Results Robustness to Changing Mass</vt:lpstr>
      <vt:lpstr>Results Robustness to Changing Friction</vt:lpstr>
      <vt:lpstr>Conclusions Experiment Results</vt:lpstr>
      <vt:lpstr>Discussion</vt:lpstr>
      <vt:lpstr>T. Blum et al. RL STaR Platform: Reinforcement Learning for Simulation based Training of Robots, i-SAIRAS2020, Oct. 2020.</vt:lpstr>
      <vt:lpstr>W. Zhao, et al., Sim-to-Real Transfer in Deep Reinforcement Learning for Robotics: a Survey, IEEE SSCI, 2020. </vt:lpstr>
      <vt:lpstr>PowerPoint Presentation</vt:lpstr>
      <vt:lpstr>Very nice primer for RL to have a look at: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for Robotics</dc:title>
  <dc:creator>admin</dc:creator>
  <cp:lastModifiedBy>admin</cp:lastModifiedBy>
  <cp:revision>214</cp:revision>
  <cp:lastPrinted>2018-05-27T22:23:29Z</cp:lastPrinted>
  <dcterms:created xsi:type="dcterms:W3CDTF">2018-05-25T14:10:38Z</dcterms:created>
  <dcterms:modified xsi:type="dcterms:W3CDTF">2023-04-17T10:33:58Z</dcterms:modified>
</cp:coreProperties>
</file>