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0" r:id="rId3"/>
    <p:sldId id="291" r:id="rId4"/>
    <p:sldId id="292" r:id="rId5"/>
    <p:sldId id="296" r:id="rId6"/>
    <p:sldId id="295" r:id="rId7"/>
    <p:sldId id="293" r:id="rId8"/>
    <p:sldId id="297" r:id="rId9"/>
    <p:sldId id="298" r:id="rId10"/>
    <p:sldId id="299" r:id="rId11"/>
    <p:sldId id="300" r:id="rId12"/>
    <p:sldId id="301" r:id="rId13"/>
    <p:sldId id="294" r:id="rId14"/>
    <p:sldId id="303" r:id="rId15"/>
    <p:sldId id="304" r:id="rId16"/>
    <p:sldId id="305" r:id="rId17"/>
    <p:sldId id="302" r:id="rId18"/>
    <p:sldId id="264" r:id="rId19"/>
    <p:sldId id="263" r:id="rId20"/>
    <p:sldId id="289" r:id="rId21"/>
    <p:sldId id="267" r:id="rId22"/>
    <p:sldId id="258" r:id="rId23"/>
    <p:sldId id="260" r:id="rId24"/>
    <p:sldId id="266" r:id="rId25"/>
    <p:sldId id="268" r:id="rId26"/>
    <p:sldId id="269" r:id="rId27"/>
    <p:sldId id="271" r:id="rId28"/>
    <p:sldId id="272" r:id="rId29"/>
    <p:sldId id="273" r:id="rId30"/>
    <p:sldId id="274" r:id="rId31"/>
    <p:sldId id="276" r:id="rId32"/>
    <p:sldId id="275" r:id="rId33"/>
    <p:sldId id="285" r:id="rId34"/>
    <p:sldId id="277" r:id="rId35"/>
    <p:sldId id="284" r:id="rId36"/>
    <p:sldId id="270" r:id="rId37"/>
    <p:sldId id="278" r:id="rId38"/>
    <p:sldId id="279" r:id="rId39"/>
    <p:sldId id="286" r:id="rId40"/>
    <p:sldId id="288" r:id="rId41"/>
    <p:sldId id="257" r:id="rId42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CEBC-4662-4304-957D-713EED475A55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40A3-5727-44CC-AC71-7DF6D1741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0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B270-C0F3-4616-8ECC-8FF834F2B8A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5225D-03F3-41C8-A461-BE220321A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225D-03F3-41C8-A461-BE220321AA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0AC7-7784-496B-9463-DA3362FCCEC6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F4FE-35FE-4BCB-80B3-7BE334200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s41586-018-0102-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Reinforcement Learning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Erwin M. Bakker</a:t>
            </a:r>
          </a:p>
          <a:p>
            <a:r>
              <a:rPr lang="en-US" dirty="0" smtClean="0"/>
              <a:t>LIACS Media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Pick and Place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914"/>
            <a:ext cx="10515600" cy="482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Task: </a:t>
            </a:r>
          </a:p>
          <a:p>
            <a:r>
              <a:rPr lang="en-US" dirty="0" smtClean="0"/>
              <a:t>Reinforcement Learning to control the motion of a robot arm in a repetitive pick and place task.</a:t>
            </a:r>
          </a:p>
          <a:p>
            <a:pPr marL="0" indent="0">
              <a:buNone/>
            </a:pPr>
            <a:r>
              <a:rPr lang="en-US" b="1" dirty="0" smtClean="0"/>
              <a:t>Goal: </a:t>
            </a:r>
            <a:r>
              <a:rPr lang="en-US" dirty="0" smtClean="0"/>
              <a:t>fast and smooth movements</a:t>
            </a:r>
          </a:p>
          <a:p>
            <a:pPr marL="0" indent="0">
              <a:buNone/>
            </a:pPr>
            <a:r>
              <a:rPr lang="en-US" b="1" dirty="0" smtClean="0"/>
              <a:t>Agent needs: </a:t>
            </a:r>
          </a:p>
          <a:p>
            <a:r>
              <a:rPr lang="en-US" dirty="0" smtClean="0"/>
              <a:t>Direct low level control of motors</a:t>
            </a:r>
          </a:p>
          <a:p>
            <a:r>
              <a:rPr lang="en-US" dirty="0" smtClean="0"/>
              <a:t>Low-latency information of position and velocities of mechanical links</a:t>
            </a:r>
          </a:p>
          <a:p>
            <a:pPr marL="0" indent="0">
              <a:buNone/>
            </a:pPr>
            <a:r>
              <a:rPr lang="en-US" b="1" dirty="0" smtClean="0"/>
              <a:t>Actions</a:t>
            </a:r>
          </a:p>
          <a:p>
            <a:r>
              <a:rPr lang="en-US" dirty="0" smtClean="0"/>
              <a:t>Voltage applied to each motor at each </a:t>
            </a:r>
            <a:r>
              <a:rPr lang="en-US" dirty="0" err="1" smtClean="0"/>
              <a:t>oint</a:t>
            </a:r>
            <a:endParaRPr lang="en-US" dirty="0" smtClean="0"/>
          </a:p>
          <a:p>
            <a:r>
              <a:rPr lang="en-US" dirty="0" smtClean="0"/>
              <a:t>Readings of joint angles and velocities</a:t>
            </a:r>
          </a:p>
          <a:p>
            <a:pPr marL="0" indent="0">
              <a:buNone/>
            </a:pPr>
            <a:r>
              <a:rPr lang="en-US" b="1" dirty="0" smtClean="0"/>
              <a:t>Reward</a:t>
            </a:r>
          </a:p>
          <a:p>
            <a:r>
              <a:rPr lang="en-US" dirty="0" smtClean="0"/>
              <a:t>+1 for each object that is picked and placed</a:t>
            </a:r>
          </a:p>
          <a:p>
            <a:r>
              <a:rPr lang="en-US" dirty="0" smtClean="0"/>
              <a:t>Small negative reward as function of the jerkiness of the motion (per moment).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48"/>
            <a:ext cx="10515600" cy="1325563"/>
          </a:xfrm>
        </p:spPr>
        <p:txBody>
          <a:bodyPr/>
          <a:lstStyle/>
          <a:p>
            <a:r>
              <a:rPr lang="en-US" dirty="0" smtClean="0"/>
              <a:t>Example: Recycling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61299"/>
            <a:ext cx="10515600" cy="164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High level agent decides to search, wait or recharge: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Two charge levels: </a:t>
            </a:r>
            <a:r>
              <a:rPr lang="en-US" dirty="0" smtClean="0"/>
              <a:t>high, low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Action set: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/>
              <a:t>(high)={search, wait}, </a:t>
            </a:r>
            <a:r>
              <a:rPr lang="el-GR" dirty="0"/>
              <a:t>π</a:t>
            </a:r>
            <a:r>
              <a:rPr lang="en-US" dirty="0" smtClean="0"/>
              <a:t>(low) = {search, wait, recharge}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444782"/>
            <a:ext cx="117729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9783" y="1218549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ction prob.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1711" y="1218549"/>
            <a:ext cx="84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reward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9790" y="1218549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874803"/>
            <a:ext cx="122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State Node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9180" y="1854405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Action Node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Agent receives at each time step a reward </a:t>
            </a:r>
            <a:r>
              <a:rPr lang="en-US" dirty="0" err="1" smtClean="0">
                <a:solidFill>
                  <a:srgbClr val="0070C0"/>
                </a:solidFill>
              </a:rPr>
              <a:t>R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endParaRPr lang="en-US" baseline="-250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Goal is to maximize the total amount of received rewards.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maximization of the expected value of the cumulative sum of a received scalar signal (called reward).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formally:</a:t>
            </a:r>
          </a:p>
          <a:p>
            <a:pPr marL="0" indent="0">
              <a:buNone/>
            </a:pPr>
            <a:r>
              <a:rPr lang="en-US" dirty="0" smtClean="0"/>
              <a:t>Sequence of rewards after time step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baseline="-25000" dirty="0" smtClean="0">
                <a:solidFill>
                  <a:srgbClr val="0070C0"/>
                </a:solidFill>
              </a:rPr>
              <a:t>t+1</a:t>
            </a:r>
            <a:r>
              <a:rPr lang="en-US" dirty="0" smtClean="0">
                <a:solidFill>
                  <a:srgbClr val="0070C0"/>
                </a:solidFill>
              </a:rPr>
              <a:t>, R</a:t>
            </a:r>
            <a:r>
              <a:rPr lang="en-US" baseline="-25000" dirty="0" smtClean="0">
                <a:solidFill>
                  <a:srgbClr val="0070C0"/>
                </a:solidFill>
              </a:rPr>
              <a:t>t+2</a:t>
            </a:r>
            <a:r>
              <a:rPr lang="en-US" dirty="0" smtClean="0">
                <a:solidFill>
                  <a:srgbClr val="0070C0"/>
                </a:solidFill>
              </a:rPr>
              <a:t>, R</a:t>
            </a:r>
            <a:r>
              <a:rPr lang="en-US" baseline="-25000" dirty="0" smtClean="0">
                <a:solidFill>
                  <a:srgbClr val="0070C0"/>
                </a:solidFill>
              </a:rPr>
              <a:t>t+3</a:t>
            </a:r>
            <a:r>
              <a:rPr lang="en-US" dirty="0" smtClean="0">
                <a:solidFill>
                  <a:srgbClr val="0070C0"/>
                </a:solidFill>
              </a:rPr>
              <a:t>, …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 final time step, sum of rewards </a:t>
            </a:r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= R</a:t>
            </a:r>
            <a:r>
              <a:rPr lang="en-US" baseline="-25000" dirty="0" smtClean="0">
                <a:solidFill>
                  <a:srgbClr val="0070C0"/>
                </a:solidFill>
              </a:rPr>
              <a:t>t+1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+ R</a:t>
            </a:r>
            <a:r>
              <a:rPr lang="en-US" baseline="-25000" dirty="0" smtClean="0">
                <a:solidFill>
                  <a:srgbClr val="0070C0"/>
                </a:solidFill>
              </a:rPr>
              <a:t>t+2</a:t>
            </a:r>
            <a:r>
              <a:rPr lang="en-US" dirty="0" smtClean="0">
                <a:solidFill>
                  <a:srgbClr val="0070C0"/>
                </a:solidFill>
              </a:rPr>
              <a:t> + R</a:t>
            </a:r>
            <a:r>
              <a:rPr lang="en-US" baseline="-25000" dirty="0" smtClean="0">
                <a:solidFill>
                  <a:srgbClr val="0070C0"/>
                </a:solidFill>
              </a:rPr>
              <a:t>t+3 </a:t>
            </a:r>
            <a:r>
              <a:rPr lang="en-US" dirty="0" smtClean="0">
                <a:solidFill>
                  <a:srgbClr val="0070C0"/>
                </a:solidFill>
              </a:rPr>
              <a:t>+… + R</a:t>
            </a:r>
            <a:r>
              <a:rPr lang="en-US" baseline="-25000" dirty="0" smtClean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4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(RL)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Goal:</a:t>
                </a:r>
              </a:p>
              <a:p>
                <a:r>
                  <a:rPr lang="en-US" dirty="0" smtClean="0"/>
                  <a:t>Maximize the expected discounted return: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discount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rate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if the immediate reward matters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</a:t>
                </a:r>
                <a:r>
                  <a:rPr lang="en-US" dirty="0" smtClean="0"/>
                  <a:t>future rewards weigh the same as the immediate reward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3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(RL)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Goal:</a:t>
                </a:r>
              </a:p>
              <a:p>
                <a:r>
                  <a:rPr lang="en-US" dirty="0" smtClean="0"/>
                  <a:t>Maximize the expected discounted return: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 rotWithShape="0">
                <a:blip r:embed="rId2"/>
                <a:stretch>
                  <a:fillRect l="-1043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2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44" y="-16785"/>
            <a:ext cx="5025145" cy="2546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Pole-Balancing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34558"/>
                <a:ext cx="10515600" cy="354240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Objective: </a:t>
                </a:r>
                <a:r>
                  <a:rPr lang="en-US" dirty="0" smtClean="0"/>
                  <a:t>Apply forces to the cart such that pole does not fall over.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Failure: If pole falls, or cart runs off the track.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Task of pole-balancing seen as repeated attempts, episodes, during which it is balanced: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Reward: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+1 </a:t>
                </a:r>
                <a:r>
                  <a:rPr lang="en-US" dirty="0" smtClean="0"/>
                  <a:t>for every time step without failure 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reward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if successful balancing for ever.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Pole-balancing seen as a continuous task: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Reward: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-1 </a:t>
                </a:r>
                <a:r>
                  <a:rPr lang="en-US" dirty="0" smtClean="0"/>
                  <a:t>on each failure,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otherwise.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=&gt; reward related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is the number of time steps before failure. 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34558"/>
                <a:ext cx="10515600" cy="3542405"/>
              </a:xfrm>
              <a:blipFill rotWithShape="0">
                <a:blip r:embed="rId3"/>
                <a:stretch>
                  <a:fillRect l="-638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Value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8219"/>
                <a:ext cx="10098386" cy="51636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Try to estimate value-functions (of states, or state-action pairs) that estimate for an agent: </a:t>
                </a:r>
              </a:p>
              <a:p>
                <a:r>
                  <a:rPr lang="en-US" dirty="0"/>
                  <a:t>how good it is </a:t>
                </a:r>
                <a:r>
                  <a:rPr lang="en-US" dirty="0" smtClean="0"/>
                  <a:t>to be in a state or </a:t>
                </a:r>
              </a:p>
              <a:p>
                <a:r>
                  <a:rPr lang="en-US" dirty="0" smtClean="0"/>
                  <a:t>how good it is to perform a given action in given state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value function of a state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under a policy </a:t>
                </a:r>
                <a:r>
                  <a:rPr lang="el-GR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𝜠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begChr m:val="|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expected return starting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taking action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and further on following policy </a:t>
                </a:r>
                <a:r>
                  <a:rPr lang="el-GR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𝜠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8219"/>
                <a:ext cx="10098386" cy="5163650"/>
              </a:xfrm>
              <a:blipFill rotWithShape="0">
                <a:blip r:embed="rId2"/>
                <a:stretch>
                  <a:fillRect l="-1087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5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(RL)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Goal:</a:t>
                </a:r>
              </a:p>
              <a:p>
                <a:r>
                  <a:rPr lang="en-US" dirty="0" smtClean="0"/>
                  <a:t>Learn an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Methods</a:t>
                </a:r>
                <a:r>
                  <a:rPr lang="en-US" b="1" dirty="0" smtClean="0"/>
                  <a:t>: </a:t>
                </a:r>
              </a:p>
              <a:p>
                <a:r>
                  <a:rPr lang="en-US" dirty="0" smtClean="0"/>
                  <a:t>Brute Force, Tabular Methods, Monte Carlo Methods, DNN for RL, Adversarial RL.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[1] L. Pinto, J. Davidson, R. </a:t>
            </a:r>
            <a:r>
              <a:rPr lang="en-US" sz="3600" dirty="0" err="1" smtClean="0"/>
              <a:t>Sukthankar</a:t>
            </a:r>
            <a:r>
              <a:rPr lang="en-US" sz="3600" dirty="0" smtClean="0"/>
              <a:t>, A. Gupta, </a:t>
            </a:r>
            <a:br>
              <a:rPr lang="en-US" sz="3600" dirty="0" smtClean="0"/>
            </a:br>
            <a:r>
              <a:rPr lang="en-US" sz="3600" dirty="0" smtClean="0"/>
              <a:t>Robust Adversarial Reinforcement Learning, March 2017.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Deep neural networks success in the field of Reinforcement Learning:</a:t>
            </a:r>
          </a:p>
          <a:p>
            <a:r>
              <a:rPr lang="en-US" dirty="0" smtClean="0"/>
              <a:t>Fast computations</a:t>
            </a:r>
          </a:p>
          <a:p>
            <a:r>
              <a:rPr lang="en-US" dirty="0" smtClean="0"/>
              <a:t>Fast Simulations</a:t>
            </a:r>
          </a:p>
          <a:p>
            <a:r>
              <a:rPr lang="en-US" dirty="0" smtClean="0"/>
              <a:t>Improved networks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But, most RL-based approaches fail to generalize, because: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gap between simulation and real world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policy learning in real world is hampered by data scarcity</a:t>
            </a:r>
          </a:p>
        </p:txBody>
      </p:sp>
    </p:spTree>
    <p:extLst>
      <p:ext uri="{BB962C8B-B14F-4D97-AF65-F5344CB8AC3E}">
        <p14:creationId xmlns:p14="http://schemas.microsoft.com/office/powerpoint/2010/main" val="37474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 Challenges for Real-world Policy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2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training of the agent’s policy </a:t>
            </a:r>
          </a:p>
          <a:p>
            <a:pPr marL="0" indent="0">
              <a:buNone/>
            </a:pPr>
            <a:r>
              <a:rPr lang="en-US" dirty="0" smtClean="0"/>
              <a:t>in the real-world:</a:t>
            </a:r>
          </a:p>
          <a:p>
            <a:r>
              <a:rPr lang="en-US" dirty="0" smtClean="0"/>
              <a:t>too expensive</a:t>
            </a:r>
          </a:p>
          <a:p>
            <a:r>
              <a:rPr lang="en-US" dirty="0"/>
              <a:t>d</a:t>
            </a:r>
            <a:r>
              <a:rPr lang="en-US" dirty="0" smtClean="0"/>
              <a:t>angerous</a:t>
            </a:r>
          </a:p>
          <a:p>
            <a:r>
              <a:rPr lang="en-US" dirty="0" smtClean="0"/>
              <a:t>time-intensive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scarcity of data. </a:t>
            </a:r>
          </a:p>
          <a:p>
            <a:pPr marL="0" indent="0">
              <a:buNone/>
            </a:pPr>
            <a:r>
              <a:rPr lang="en-US" dirty="0" smtClean="0"/>
              <a:t>=&gt; training often restricted to a limited set of scenarios, causing overfitting. </a:t>
            </a:r>
          </a:p>
          <a:p>
            <a:pPr marL="0" indent="0">
              <a:buNone/>
            </a:pPr>
            <a:r>
              <a:rPr lang="en-US" dirty="0" smtClean="0"/>
              <a:t>=&gt; If the test scenario is different (e.g., different friction coefficient, different mass), the learned policy fails to generalize.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a learned policy should be robust and generalize well for different scenarios.</a:t>
            </a:r>
          </a:p>
        </p:txBody>
      </p:sp>
      <p:pic>
        <p:nvPicPr>
          <p:cNvPr id="5" name="2017_Boston_Dynamics_Fai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89543" y="1389282"/>
            <a:ext cx="4864257" cy="27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 err="1" smtClean="0"/>
              <a:t>Charniak</a:t>
            </a:r>
            <a:r>
              <a:rPr lang="en-US" dirty="0" smtClean="0"/>
              <a:t>, </a:t>
            </a:r>
            <a:r>
              <a:rPr lang="en-US" dirty="0"/>
              <a:t>Introduction to Deep </a:t>
            </a:r>
            <a:r>
              <a:rPr lang="en-US" dirty="0" smtClean="0"/>
              <a:t>Learning. </a:t>
            </a:r>
            <a:r>
              <a:rPr lang="en-US" dirty="0"/>
              <a:t>The MIT </a:t>
            </a:r>
            <a:r>
              <a:rPr lang="en-US" dirty="0" smtClean="0"/>
              <a:t>Press, 2018.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R. Atienza, Advanced </a:t>
            </a:r>
            <a:r>
              <a:rPr lang="en-US" dirty="0"/>
              <a:t>Deep Learning with </a:t>
            </a:r>
            <a:r>
              <a:rPr lang="en-US" dirty="0" err="1"/>
              <a:t>Keras</a:t>
            </a:r>
            <a:r>
              <a:rPr lang="en-US" dirty="0"/>
              <a:t>: Apply deep learning techniques, </a:t>
            </a:r>
            <a:r>
              <a:rPr lang="en-US" dirty="0" err="1"/>
              <a:t>autoencoders</a:t>
            </a:r>
            <a:r>
              <a:rPr lang="en-US" dirty="0"/>
              <a:t>, GANs, </a:t>
            </a:r>
            <a:r>
              <a:rPr lang="en-US" dirty="0" err="1"/>
              <a:t>variational</a:t>
            </a:r>
            <a:r>
              <a:rPr lang="en-US" dirty="0"/>
              <a:t> </a:t>
            </a:r>
            <a:r>
              <a:rPr lang="en-US" dirty="0" err="1"/>
              <a:t>autoencoders</a:t>
            </a:r>
            <a:r>
              <a:rPr lang="en-US" dirty="0"/>
              <a:t>, deep reinforcement learning, policy gradients, and </a:t>
            </a:r>
            <a:r>
              <a:rPr lang="en-US" dirty="0" smtClean="0"/>
              <a:t>more, 2018.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R.S</a:t>
            </a:r>
            <a:r>
              <a:rPr lang="en-US" dirty="0"/>
              <a:t>. Sutton, A.G. </a:t>
            </a:r>
            <a:r>
              <a:rPr lang="en-US" dirty="0" err="1" smtClean="0"/>
              <a:t>Barto</a:t>
            </a:r>
            <a:r>
              <a:rPr lang="en-US" dirty="0" smtClean="0"/>
              <a:t>, Reinforcement </a:t>
            </a:r>
            <a:r>
              <a:rPr lang="en-US" dirty="0"/>
              <a:t>Learning: An Introduction (Adaptive Computation and Machine Learning series) 2nd Edition,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 in the Real World: use more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1004" y="6363653"/>
            <a:ext cx="3595076" cy="362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From [2] </a:t>
            </a:r>
            <a:r>
              <a:rPr lang="en-US" sz="2000" dirty="0" err="1" smtClean="0"/>
              <a:t>Gu</a:t>
            </a:r>
            <a:r>
              <a:rPr lang="en-US" sz="2000" dirty="0" smtClean="0"/>
              <a:t> et al. , Nov. 2016.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68" y="1268730"/>
            <a:ext cx="7378429" cy="49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in simulation: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Facing the </a:t>
            </a:r>
            <a:r>
              <a:rPr lang="en-US" b="1" dirty="0" smtClean="0"/>
              <a:t>data scarcity </a:t>
            </a:r>
            <a:r>
              <a:rPr lang="en-US" dirty="0" smtClean="0"/>
              <a:t>in the real-world by</a:t>
            </a:r>
          </a:p>
          <a:p>
            <a:r>
              <a:rPr lang="en-US" dirty="0" smtClean="0"/>
              <a:t>Learning a policy in a simulator</a:t>
            </a:r>
          </a:p>
          <a:p>
            <a:r>
              <a:rPr lang="en-US" dirty="0" smtClean="0"/>
              <a:t>Transfer learned policy to the real world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the environment and physics of the simulator </a:t>
            </a:r>
          </a:p>
          <a:p>
            <a:pPr marL="0" indent="0">
              <a:buNone/>
            </a:pPr>
            <a:r>
              <a:rPr lang="en-US" dirty="0" smtClean="0"/>
              <a:t>are not the same as the real world.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=&gt; Reality Gap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reality gap often results in unsuccessful transfer if the learned policy isn’t robust to modeling errors (</a:t>
            </a:r>
            <a:r>
              <a:rPr lang="en-US" dirty="0" err="1" smtClean="0"/>
              <a:t>Christiano</a:t>
            </a:r>
            <a:r>
              <a:rPr lang="en-US" dirty="0" smtClean="0"/>
              <a:t> et al., 2016; </a:t>
            </a:r>
            <a:r>
              <a:rPr lang="en-US" dirty="0" err="1" smtClean="0"/>
              <a:t>Rusu</a:t>
            </a:r>
            <a:r>
              <a:rPr lang="en-US" dirty="0" smtClean="0"/>
              <a:t> et al., 2016).</a:t>
            </a:r>
          </a:p>
        </p:txBody>
      </p:sp>
    </p:spTree>
    <p:extLst>
      <p:ext uri="{BB962C8B-B14F-4D97-AF65-F5344CB8AC3E}">
        <p14:creationId xmlns:p14="http://schemas.microsoft.com/office/powerpoint/2010/main" val="37541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Robust Adversarial </a:t>
            </a:r>
            <a:r>
              <a:rPr lang="en-US" dirty="0"/>
              <a:t>R</a:t>
            </a:r>
            <a:r>
              <a:rPr lang="en-US" dirty="0" smtClean="0"/>
              <a:t>einforcement </a:t>
            </a:r>
            <a:r>
              <a:rPr lang="en-US" dirty="0"/>
              <a:t>L</a:t>
            </a:r>
            <a:r>
              <a:rPr lang="en-US" dirty="0" smtClean="0"/>
              <a:t>earning (RARL)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715"/>
            <a:ext cx="10515600" cy="470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Training of an agent in the presence of a </a:t>
            </a:r>
            <a:r>
              <a:rPr lang="en-US" b="1" dirty="0" smtClean="0"/>
              <a:t>destabilizing adversary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Adversary can employ disturbances to the system </a:t>
            </a:r>
          </a:p>
          <a:p>
            <a:r>
              <a:rPr lang="en-US" dirty="0" smtClean="0"/>
              <a:t>Adversary is trained at the same time as the agent</a:t>
            </a:r>
          </a:p>
          <a:p>
            <a:r>
              <a:rPr lang="en-US" dirty="0"/>
              <a:t>A</a:t>
            </a:r>
            <a:r>
              <a:rPr lang="en-US" dirty="0" smtClean="0"/>
              <a:t>dversary is reinforced: it learns an optimal destabilization policy.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Here policy learning can be formulated as a zero-sum, minimax objective function.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65956" y="5004086"/>
            <a:ext cx="5139350" cy="175432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Minimax </a:t>
            </a:r>
            <a:r>
              <a:rPr lang="en-US" dirty="0" smtClean="0"/>
              <a:t>in </a:t>
            </a:r>
            <a:r>
              <a:rPr lang="en-US" dirty="0"/>
              <a:t>zero-sum games </a:t>
            </a:r>
            <a:r>
              <a:rPr lang="en-US" dirty="0" smtClean="0"/>
              <a:t>denotes </a:t>
            </a:r>
            <a:r>
              <a:rPr lang="en-US" dirty="0"/>
              <a:t>minimizing the opponent's maximum payoff.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zero-sum game, this is identical </a:t>
            </a:r>
            <a:r>
              <a:rPr lang="en-US" dirty="0" smtClean="0"/>
              <a:t>to: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minimizing </a:t>
            </a:r>
            <a:r>
              <a:rPr lang="en-US" dirty="0"/>
              <a:t>one's own maximum loss, and to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maximizing </a:t>
            </a:r>
            <a:r>
              <a:rPr lang="en-US" dirty="0"/>
              <a:t>one's own minimum </a:t>
            </a:r>
            <a:r>
              <a:rPr lang="en-US" dirty="0" smtClean="0"/>
              <a:t>gain</a:t>
            </a:r>
          </a:p>
          <a:p>
            <a:r>
              <a:rPr lang="en-US" dirty="0" smtClean="0"/>
              <a:t>Zero-sum game: gain and loss cancel each other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br>
              <a:rPr lang="en-US" dirty="0" smtClean="0"/>
            </a:br>
            <a:r>
              <a:rPr lang="en-US" dirty="0" smtClean="0"/>
              <a:t>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InvertedPendulum</a:t>
            </a:r>
            <a:endParaRPr lang="en-US" dirty="0" smtClean="0"/>
          </a:p>
          <a:p>
            <a:r>
              <a:rPr lang="en-US" dirty="0" err="1" smtClean="0"/>
              <a:t>HalfCheetah</a:t>
            </a:r>
            <a:endParaRPr lang="en-US" dirty="0" smtClean="0"/>
          </a:p>
          <a:p>
            <a:r>
              <a:rPr lang="en-US" dirty="0" smtClean="0"/>
              <a:t>Swimmer</a:t>
            </a:r>
          </a:p>
          <a:p>
            <a:r>
              <a:rPr lang="en-US" dirty="0" smtClean="0"/>
              <a:t>Hopper</a:t>
            </a:r>
          </a:p>
          <a:p>
            <a:r>
              <a:rPr lang="en-US" dirty="0" smtClean="0"/>
              <a:t>Walker2d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3507" y="5963483"/>
            <a:ext cx="255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https://gym.openai.com/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61" y="201965"/>
            <a:ext cx="5850528" cy="66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Unconstrained Scenarios: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unconstrained scenarios: </a:t>
            </a:r>
          </a:p>
          <a:p>
            <a:endParaRPr lang="en-US" dirty="0" smtClean="0"/>
          </a:p>
          <a:p>
            <a:r>
              <a:rPr lang="en-US" dirty="0" smtClean="0"/>
              <a:t>the space of possible disturbances could be larger than the space of possible actions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sampled trajectories for learning etc. even sparser</a:t>
            </a:r>
          </a:p>
        </p:txBody>
      </p:sp>
    </p:spTree>
    <p:extLst>
      <p:ext uri="{BB962C8B-B14F-4D97-AF65-F5344CB8AC3E}">
        <p14:creationId xmlns:p14="http://schemas.microsoft.com/office/powerpoint/2010/main" val="4125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unconstrained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Use adversaries for modeling disturbances: </a:t>
            </a:r>
          </a:p>
          <a:p>
            <a:r>
              <a:rPr lang="en-US" dirty="0"/>
              <a:t>w</a:t>
            </a:r>
            <a:r>
              <a:rPr lang="en-US" dirty="0" smtClean="0"/>
              <a:t>e do not want to and can not sample all possible disturbances</a:t>
            </a:r>
          </a:p>
          <a:p>
            <a:r>
              <a:rPr lang="en-US" dirty="0" smtClean="0"/>
              <a:t>we jointly train a second agent (</a:t>
            </a:r>
            <a:r>
              <a:rPr lang="en-US" b="1" dirty="0" smtClean="0"/>
              <a:t>the adversary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goal of adversary is to impede the original agent (</a:t>
            </a:r>
            <a:r>
              <a:rPr lang="en-US" b="1" dirty="0" smtClean="0"/>
              <a:t>the protagonist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by applying destabilizing forces. </a:t>
            </a:r>
            <a:endParaRPr lang="en-US" dirty="0"/>
          </a:p>
          <a:p>
            <a:pPr lvl="1"/>
            <a:r>
              <a:rPr lang="en-US" dirty="0" smtClean="0"/>
              <a:t>rewarded only for the failure of the protagonist</a:t>
            </a:r>
          </a:p>
          <a:p>
            <a:pPr marL="457200" lvl="1" indent="0">
              <a:buNone/>
            </a:pPr>
            <a:r>
              <a:rPr lang="en-US" dirty="0" smtClean="0"/>
              <a:t>=&gt; the adversary</a:t>
            </a:r>
            <a:r>
              <a:rPr lang="en-US" dirty="0"/>
              <a:t> </a:t>
            </a:r>
            <a:r>
              <a:rPr lang="en-US" dirty="0" smtClean="0"/>
              <a:t>learns to sample hard examples, disturbances that make original agent fail</a:t>
            </a:r>
          </a:p>
          <a:p>
            <a:pPr lvl="1"/>
            <a:r>
              <a:rPr lang="en-US" dirty="0" smtClean="0"/>
              <a:t>the protagonist learns a policy that is robust to any disturbances created by the adversary.</a:t>
            </a:r>
          </a:p>
        </p:txBody>
      </p:sp>
    </p:spTree>
    <p:extLst>
      <p:ext uri="{BB962C8B-B14F-4D97-AF65-F5344CB8AC3E}">
        <p14:creationId xmlns:p14="http://schemas.microsoft.com/office/powerpoint/2010/main" val="2594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unconstrained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4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Use adversaries that incorporate </a:t>
            </a:r>
          </a:p>
          <a:p>
            <a:pPr marL="0" indent="0">
              <a:buNone/>
            </a:pPr>
            <a:r>
              <a:rPr lang="en-US" b="1" dirty="0" smtClean="0"/>
              <a:t>domain knowledge: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Naïve: </a:t>
            </a:r>
            <a:r>
              <a:rPr lang="en-US" b="1" dirty="0" smtClean="0"/>
              <a:t>give adversary the same action space as the protagonist </a:t>
            </a:r>
          </a:p>
          <a:p>
            <a:pPr lvl="1"/>
            <a:r>
              <a:rPr lang="en-US" dirty="0" smtClean="0"/>
              <a:t>Like a driving student and driving instructor fighting for control of a dual-control car.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Proposal paper:</a:t>
            </a:r>
          </a:p>
          <a:p>
            <a:r>
              <a:rPr lang="en-US" dirty="0" smtClean="0"/>
              <a:t>exploit </a:t>
            </a:r>
            <a:r>
              <a:rPr lang="en-US" b="1" dirty="0" smtClean="0"/>
              <a:t>domain knowledge </a:t>
            </a:r>
          </a:p>
          <a:p>
            <a:r>
              <a:rPr lang="en-US" dirty="0" smtClean="0"/>
              <a:t>focus on the protagonist’s weak points; </a:t>
            </a:r>
          </a:p>
          <a:p>
            <a:r>
              <a:rPr lang="en-US" dirty="0" smtClean="0"/>
              <a:t>give the adversary “super-powers” – the ability to affect the robot or environment in ways the protagonist cannot                                                  (e.g. suddenly change frictional coefficient or mass).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46" y="148046"/>
            <a:ext cx="4209969" cy="27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with </a:t>
            </a:r>
            <a:r>
              <a:rPr lang="en-US" dirty="0"/>
              <a:t>D</a:t>
            </a:r>
            <a:r>
              <a:rPr lang="en-US" dirty="0" smtClean="0"/>
              <a:t>omain </a:t>
            </a:r>
            <a:r>
              <a:rPr lang="en-US" dirty="0"/>
              <a:t>K</a:t>
            </a:r>
            <a:r>
              <a:rPr lang="en-US" dirty="0" smtClean="0"/>
              <a:t>nowledge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406" y="1903304"/>
            <a:ext cx="10515600" cy="3220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2640" y="5834743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[1].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Reinforcement Learning (RL)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RL for continuous space Markov Decision Processes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(S, A, P, r, </a:t>
            </a: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, s</a:t>
            </a:r>
            <a:r>
              <a:rPr lang="en-US" sz="3200" baseline="-25000" dirty="0" smtClean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), </a:t>
            </a:r>
            <a:r>
              <a:rPr lang="en-US" sz="3200" dirty="0" smtClean="0">
                <a:sym typeface="Symbol" panose="05050102010706020507" pitchFamily="18" charset="2"/>
              </a:rPr>
              <a:t>where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sz="3200" dirty="0" smtClean="0">
                <a:sym typeface="Symbol" panose="05050102010706020507" pitchFamily="18" charset="2"/>
              </a:rPr>
              <a:t> the set of continuous states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A</a:t>
            </a:r>
            <a:r>
              <a:rPr lang="en-US" sz="3200" dirty="0" smtClean="0">
                <a:sym typeface="Symbol" panose="05050102010706020507" pitchFamily="18" charset="2"/>
              </a:rPr>
              <a:t> the set of continuous actions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P: S x A x S </a:t>
            </a:r>
            <a:r>
              <a:rPr lang="en-US" sz="3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→</a:t>
            </a: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the transition probability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r: A →</a:t>
            </a: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the reward function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</a:t>
            </a:r>
            <a:r>
              <a:rPr lang="en-US" sz="3200" dirty="0" smtClean="0">
                <a:sym typeface="Symbol" panose="05050102010706020507" pitchFamily="18" charset="2"/>
              </a:rPr>
              <a:t> the discount factor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sz="3200" baseline="-25000" dirty="0" smtClean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sz="3200" dirty="0" smtClean="0">
                <a:sym typeface="Symbol" panose="05050102010706020507" pitchFamily="18" charset="2"/>
              </a:rPr>
              <a:t> the initial state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084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Reinforcement Learning (RL)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266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RL for continuous space Markov Decision Processes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(S, A, P, r, 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, s</a:t>
            </a:r>
            <a:r>
              <a:rPr lang="en-US" baseline="-25000" dirty="0" smtClean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), </a:t>
            </a:r>
            <a:r>
              <a:rPr lang="en-US" dirty="0" smtClean="0">
                <a:sym typeface="Symbol" panose="05050102010706020507" pitchFamily="18" charset="2"/>
              </a:rPr>
              <a:t>where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dirty="0" smtClean="0">
                <a:sym typeface="Symbol" panose="05050102010706020507" pitchFamily="18" charset="2"/>
              </a:rPr>
              <a:t> the set of continuous states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A</a:t>
            </a:r>
            <a:r>
              <a:rPr lang="en-US" dirty="0" smtClean="0">
                <a:sym typeface="Symbol" panose="05050102010706020507" pitchFamily="18" charset="2"/>
              </a:rPr>
              <a:t> the set of continuous actions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P: S x A x S 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→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the transition probability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r: S x A →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the reward function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</a:t>
            </a:r>
            <a:r>
              <a:rPr lang="en-US" dirty="0" smtClean="0">
                <a:sym typeface="Symbol" panose="05050102010706020507" pitchFamily="18" charset="2"/>
              </a:rPr>
              <a:t> the discount factor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the initial state distribution</a:t>
            </a:r>
          </a:p>
          <a:p>
            <a:pPr marL="457200" lvl="1" indent="0"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511834" y="1690687"/>
                <a:ext cx="5022669" cy="4849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Batch policy algorithms [Williams 1992, </a:t>
                </a:r>
                <a:r>
                  <a:rPr lang="en-US" dirty="0" err="1" smtClean="0"/>
                  <a:t>Kakade</a:t>
                </a:r>
                <a:r>
                  <a:rPr lang="en-US" dirty="0" smtClean="0"/>
                  <a:t> 2002, Shulman 2015]: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Learning a stochastic policy: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l-GR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baseline="-25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S x A </a:t>
                </a: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→</a:t>
                </a:r>
                <a:r>
                  <a:rPr lang="en-US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ℝ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which maximizes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the cumulative discounted reward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el-GR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Θ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the parameters of the policy </a:t>
                </a:r>
                <a:r>
                  <a:rPr lang="el-GR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Policy </a:t>
                </a:r>
                <a:r>
                  <a:rPr lang="el-GR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takes action </a:t>
                </a: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baseline="-25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given state </a:t>
                </a:r>
                <a:r>
                  <a:rPr lang="en-US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s</a:t>
                </a:r>
                <a:r>
                  <a:rPr lang="en-US" baseline="-2500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at time</a:t>
                </a: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t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834" y="1690687"/>
                <a:ext cx="5022669" cy="4849449"/>
              </a:xfrm>
              <a:prstGeom prst="rect">
                <a:avLst/>
              </a:prstGeom>
              <a:blipFill rotWithShape="0">
                <a:blip r:embed="rId2"/>
                <a:stretch>
                  <a:fillRect l="-2184" t="-2513" r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6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0274" y="647156"/>
            <a:ext cx="11257462" cy="5158739"/>
            <a:chOff x="570274" y="647156"/>
            <a:chExt cx="11257462" cy="51587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7611" y="647156"/>
              <a:ext cx="4810125" cy="41529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274" y="3634195"/>
              <a:ext cx="1457325" cy="21717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23863" y="1767430"/>
              <a:ext cx="1415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Agent: Robot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860639" y="2136762"/>
              <a:ext cx="5156972" cy="17591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96000" y="2723606"/>
              <a:ext cx="2738845" cy="5856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062649" y="3650532"/>
              <a:ext cx="12366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040777" y="2569330"/>
              <a:ext cx="66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88" y="1825756"/>
              <a:ext cx="1388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Environment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86460" y="2580126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Action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5003" y="3281200"/>
              <a:ext cx="891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Reward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410" y="3561938"/>
            <a:ext cx="8142515" cy="31088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Agent</a:t>
            </a:r>
            <a:r>
              <a:rPr lang="en-US" dirty="0" smtClean="0"/>
              <a:t>: e.g. a Robot</a:t>
            </a:r>
          </a:p>
          <a:p>
            <a:pPr marL="0" indent="0">
              <a:buNone/>
            </a:pPr>
            <a:r>
              <a:rPr lang="en-US" b="1" dirty="0" smtClean="0"/>
              <a:t>Environment</a:t>
            </a:r>
            <a:r>
              <a:rPr lang="en-US" dirty="0" smtClean="0"/>
              <a:t>: is in a certain state.</a:t>
            </a:r>
          </a:p>
          <a:p>
            <a:pPr marL="0" indent="0">
              <a:buNone/>
            </a:pPr>
            <a:r>
              <a:rPr lang="en-US" b="1" dirty="0" smtClean="0"/>
              <a:t>Actions</a:t>
            </a:r>
            <a:r>
              <a:rPr lang="en-US" dirty="0" smtClean="0"/>
              <a:t> of the Agent :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Environment transitions to a new state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Agent receives a reward</a:t>
            </a:r>
          </a:p>
          <a:p>
            <a:pPr marL="0" indent="0">
              <a:buNone/>
            </a:pPr>
            <a:r>
              <a:rPr lang="en-US" b="1" dirty="0" smtClean="0"/>
              <a:t>Policy</a:t>
            </a:r>
            <a:r>
              <a:rPr lang="en-US" dirty="0" smtClean="0"/>
              <a:t>: decides for each given state which action should be taken.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Learn a policy that maximizes the accumulated future rewards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 Player </a:t>
            </a:r>
            <a:r>
              <a:rPr lang="en-US" dirty="0" smtClean="0">
                <a:sym typeface="Symbol" panose="05050102010706020507" pitchFamily="18" charset="2"/>
              </a:rPr>
              <a:t> discounted zero-sum Markov Game </a:t>
            </a:r>
            <a:r>
              <a:rPr lang="en-US" sz="3200" dirty="0" smtClean="0"/>
              <a:t>(</a:t>
            </a:r>
            <a:r>
              <a:rPr lang="en-US" sz="3200" dirty="0" err="1" smtClean="0"/>
              <a:t>Litman</a:t>
            </a:r>
            <a:r>
              <a:rPr lang="en-US" sz="3200" dirty="0" smtClean="0"/>
              <a:t> 1994, </a:t>
            </a:r>
            <a:r>
              <a:rPr lang="en-US" sz="3200" dirty="0" err="1" smtClean="0"/>
              <a:t>Perolat</a:t>
            </a:r>
            <a:r>
              <a:rPr lang="en-US" sz="3200" dirty="0" smtClean="0"/>
              <a:t> 2015)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197046" cy="47275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2 Player continuous space Markov Decision Processes</a:t>
                </a:r>
              </a:p>
              <a:p>
                <a:pPr marL="457200" lvl="1" indent="0">
                  <a:buNone/>
                </a:pPr>
                <a:r>
                  <a:rPr lang="en-US" sz="3100" dirty="0" smtClean="0">
                    <a:solidFill>
                      <a:srgbClr val="0070C0"/>
                    </a:solidFill>
                  </a:rPr>
                  <a:t>(S, A</a:t>
                </a:r>
                <a:r>
                  <a:rPr lang="en-US" sz="3100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, A</a:t>
                </a:r>
                <a:r>
                  <a:rPr lang="en-US" sz="3100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, P, r, </a:t>
                </a: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, s</a:t>
                </a:r>
                <a:r>
                  <a:rPr lang="en-US" sz="3100" baseline="-250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), </a:t>
                </a:r>
                <a:r>
                  <a:rPr lang="en-US" sz="3100" dirty="0" smtClean="0">
                    <a:sym typeface="Symbol" panose="05050102010706020507" pitchFamily="18" charset="2"/>
                  </a:rPr>
                  <a:t>where</a:t>
                </a:r>
              </a:p>
              <a:p>
                <a:pPr marL="457200" lvl="1" indent="0">
                  <a:buNone/>
                </a:pP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sz="3100" dirty="0" smtClean="0">
                    <a:sym typeface="Symbol" panose="05050102010706020507" pitchFamily="18" charset="2"/>
                  </a:rPr>
                  <a:t> the set of continuous states</a:t>
                </a:r>
              </a:p>
              <a:p>
                <a:pPr marL="457200" lvl="1" indent="0">
                  <a:buNone/>
                </a:pP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A</a:t>
                </a:r>
                <a:r>
                  <a:rPr lang="en-US" sz="3100" dirty="0" smtClean="0">
                    <a:sym typeface="Symbol" panose="05050102010706020507" pitchFamily="18" charset="2"/>
                  </a:rPr>
                  <a:t> the set of continuous actions</a:t>
                </a:r>
              </a:p>
              <a:p>
                <a:pPr marL="457200" lvl="1" indent="0">
                  <a:buNone/>
                </a:pP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P: S x A</a:t>
                </a:r>
                <a:r>
                  <a:rPr lang="en-US" sz="3100" baseline="-250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x A</a:t>
                </a:r>
                <a:r>
                  <a:rPr lang="en-US" sz="3100" baseline="-250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x S </a:t>
                </a:r>
                <a:r>
                  <a:rPr lang="en-US" sz="31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→</a:t>
                </a: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31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ℝ </a:t>
                </a:r>
                <a:r>
                  <a:rPr lang="en-US" sz="31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the transition probability</a:t>
                </a:r>
              </a:p>
              <a:p>
                <a:pPr marL="457200" lvl="1" indent="0">
                  <a:buNone/>
                </a:pPr>
                <a:r>
                  <a:rPr lang="en-US" sz="31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r: </a:t>
                </a: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S x A</a:t>
                </a:r>
                <a:r>
                  <a:rPr lang="en-US" sz="3100" baseline="-250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x A</a:t>
                </a:r>
                <a:r>
                  <a:rPr lang="en-US" sz="3100" baseline="-250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sz="31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→</a:t>
                </a: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31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ℝ </a:t>
                </a:r>
                <a:r>
                  <a:rPr lang="en-US" sz="31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the reward function of both players</a:t>
                </a:r>
              </a:p>
              <a:p>
                <a:pPr marL="457200" lvl="1" indent="0">
                  <a:buNone/>
                </a:pPr>
                <a:r>
                  <a:rPr lang="en-US" sz="31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</a:t>
                </a:r>
                <a:r>
                  <a:rPr lang="en-US" sz="3100" dirty="0" smtClean="0">
                    <a:sym typeface="Symbol" panose="05050102010706020507" pitchFamily="18" charset="2"/>
                  </a:rPr>
                  <a:t> the discount factor</a:t>
                </a:r>
              </a:p>
              <a:p>
                <a:pPr marL="457200" lvl="1" indent="0">
                  <a:buNone/>
                </a:pPr>
                <a:r>
                  <a:rPr lang="en-US" sz="31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s</a:t>
                </a:r>
                <a:r>
                  <a:rPr lang="en-US" sz="3100" baseline="-250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sz="3100" dirty="0" smtClean="0">
                    <a:sym typeface="Symbol" panose="05050102010706020507" pitchFamily="18" charset="2"/>
                  </a:rPr>
                  <a:t> the initial state distribution</a:t>
                </a:r>
              </a:p>
              <a:p>
                <a:pPr marL="457200" lvl="1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Let Player 1 use strategy </a:t>
                </a:r>
                <a:r>
                  <a:rPr lang="el-GR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Player 2 use strategy </a:t>
                </a:r>
                <a:r>
                  <a:rPr lang="el-GR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ϑ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then the reward function is given by: </a:t>
                </a:r>
              </a:p>
              <a:p>
                <a:pPr marL="0" indent="0" algn="ctr">
                  <a:buNone/>
                </a:pPr>
                <a:r>
                  <a:rPr lang="en-US" sz="34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l-GR" sz="3400" baseline="-25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3400" baseline="-25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sz="3400" baseline="-25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ϑ</a:t>
                </a:r>
                <a:r>
                  <a:rPr lang="en-US" sz="34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~</m:t>
                        </m:r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d>
                          <m:d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.</m:t>
                            </m:r>
                          </m:e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</m:d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 </m:t>
                        </m:r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~</m:t>
                        </m:r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𝜗</m:t>
                        </m:r>
                        <m:d>
                          <m:d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.</m:t>
                            </m:r>
                          </m:e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en-US" sz="3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sz="3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d>
                      <m:dPr>
                        <m:ctrlP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sz="3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endParaRPr lang="en-US" sz="3400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Player 1 will be maximizing while Player 2 minimizes the </a:t>
                </a:r>
                <a:r>
                  <a:rPr lang="el-GR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γ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discounted reward.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(=&gt; Zero Sum 2 player game)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197046" cy="4727576"/>
              </a:xfrm>
              <a:blipFill rotWithShape="0">
                <a:blip r:embed="rId2"/>
                <a:stretch>
                  <a:fillRect l="-708" t="-2577" b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4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initial parameters for both players’ policies are sampled from a random distribution.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Two phases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the protagonist’s policy while holding the adversary’s policy fixed.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protagonist’s policy is held constant and the adversary’s policy is learned. </a:t>
            </a:r>
          </a:p>
          <a:p>
            <a:pPr marL="0" indent="0">
              <a:buNone/>
            </a:pPr>
            <a:r>
              <a:rPr lang="en-US" dirty="0" smtClean="0"/>
              <a:t>Repeat until convergence.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each phase a </a:t>
            </a:r>
            <a:r>
              <a:rPr lang="en-US" i="1" dirty="0" smtClean="0">
                <a:solidFill>
                  <a:srgbClr val="0070C0"/>
                </a:solidFill>
              </a:rPr>
              <a:t>roll</a:t>
            </a:r>
            <a:r>
              <a:rPr lang="en-US" dirty="0" smtClean="0">
                <a:solidFill>
                  <a:srgbClr val="0070C0"/>
                </a:solidFill>
              </a:rPr>
              <a:t>-function</a:t>
            </a:r>
            <a:r>
              <a:rPr lang="en-US" dirty="0" smtClean="0"/>
              <a:t> is used sampling the </a:t>
            </a:r>
            <a:r>
              <a:rPr lang="en-US" i="1" dirty="0" err="1" smtClean="0">
                <a:solidFill>
                  <a:srgbClr val="0070C0"/>
                </a:solidFill>
              </a:rPr>
              <a:t>N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traj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trajectories in environment </a:t>
            </a:r>
            <a:r>
              <a:rPr lang="el-GR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ℇ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ℇ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contains the transition function </a:t>
            </a:r>
            <a:r>
              <a:rPr lang="en-US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reward functions </a:t>
            </a:r>
            <a:r>
              <a:rPr lang="en-US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i="1" baseline="30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i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i="1" baseline="30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755" y="371293"/>
            <a:ext cx="7242628" cy="62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8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nvironments built using </a:t>
            </a:r>
            <a:r>
              <a:rPr lang="fr-FR" dirty="0" err="1" smtClean="0"/>
              <a:t>OpenAI</a:t>
            </a:r>
            <a:r>
              <a:rPr lang="fr-FR" dirty="0" smtClean="0"/>
              <a:t> </a:t>
            </a:r>
            <a:r>
              <a:rPr lang="fr-FR" dirty="0" err="1"/>
              <a:t>gym’s</a:t>
            </a:r>
            <a:r>
              <a:rPr lang="fr-FR" dirty="0"/>
              <a:t> (</a:t>
            </a:r>
            <a:r>
              <a:rPr lang="fr-FR" dirty="0" err="1"/>
              <a:t>Brockman</a:t>
            </a:r>
            <a:r>
              <a:rPr lang="fr-FR" dirty="0"/>
              <a:t> et al., 2016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r>
              <a:rPr lang="fr-FR" dirty="0"/>
              <a:t>C</a:t>
            </a:r>
            <a:r>
              <a:rPr lang="fr-FR" dirty="0" smtClean="0"/>
              <a:t>ontrol of </a:t>
            </a:r>
            <a:r>
              <a:rPr lang="fr-FR" dirty="0" err="1" smtClean="0"/>
              <a:t>environments</a:t>
            </a:r>
            <a:r>
              <a:rPr lang="fr-F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err="1"/>
              <a:t>MuJoCo</a:t>
            </a:r>
            <a:r>
              <a:rPr lang="en-US" dirty="0"/>
              <a:t> </a:t>
            </a:r>
            <a:r>
              <a:rPr lang="en-US" dirty="0" smtClean="0"/>
              <a:t>physics simulator (</a:t>
            </a:r>
            <a:r>
              <a:rPr lang="en-US" dirty="0" err="1" smtClean="0"/>
              <a:t>Todorov</a:t>
            </a:r>
            <a:r>
              <a:rPr lang="en-US" dirty="0" smtClean="0"/>
              <a:t> et al., 2012) 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RARL is built on top of </a:t>
            </a:r>
            <a:r>
              <a:rPr lang="en-US" dirty="0" err="1" smtClean="0"/>
              <a:t>rllab</a:t>
            </a:r>
            <a:r>
              <a:rPr lang="en-US" dirty="0" smtClean="0"/>
              <a:t> (</a:t>
            </a:r>
            <a:r>
              <a:rPr lang="en-US" dirty="0" err="1" smtClean="0"/>
              <a:t>Duan</a:t>
            </a:r>
            <a:r>
              <a:rPr lang="en-US" dirty="0"/>
              <a:t> </a:t>
            </a:r>
            <a:r>
              <a:rPr lang="en-US" dirty="0" smtClean="0"/>
              <a:t>et al., 2016) </a:t>
            </a:r>
          </a:p>
          <a:p>
            <a:pPr marL="0" indent="0">
              <a:buNone/>
            </a:pPr>
            <a:r>
              <a:rPr lang="en-US" dirty="0" smtClean="0"/>
              <a:t>Baseline: </a:t>
            </a:r>
            <a:r>
              <a:rPr lang="en-US" dirty="0" smtClean="0"/>
              <a:t>Trust Region Policy Optimization (TRPO) (Schulman et al., 2015)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all the tasks and for both the protagonist and adversary,</a:t>
            </a:r>
          </a:p>
          <a:p>
            <a:pPr marL="0" indent="0">
              <a:buNone/>
            </a:pPr>
            <a:r>
              <a:rPr lang="en-US" dirty="0" smtClean="0"/>
              <a:t>a policy network with two hidden layers with 64 neurons per layer is used.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RARL and the baseline are trained with</a:t>
            </a:r>
          </a:p>
          <a:p>
            <a:r>
              <a:rPr lang="en-US" dirty="0" smtClean="0"/>
              <a:t>100 iterations on </a:t>
            </a:r>
            <a:r>
              <a:rPr lang="en-US" dirty="0" err="1" smtClean="0"/>
              <a:t>InvertedPendulum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500 iterations on the other environments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Hyperparameters</a:t>
            </a:r>
            <a:r>
              <a:rPr lang="en-US" dirty="0" smtClean="0"/>
              <a:t> of TRPO are selected by grid search.</a:t>
            </a:r>
          </a:p>
        </p:txBody>
      </p:sp>
    </p:spTree>
    <p:extLst>
      <p:ext uri="{BB962C8B-B14F-4D97-AF65-F5344CB8AC3E}">
        <p14:creationId xmlns:p14="http://schemas.microsoft.com/office/powerpoint/2010/main" val="5826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5987" y="2632255"/>
            <a:ext cx="5287392" cy="389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Hopper</a:t>
            </a:r>
          </a:p>
          <a:p>
            <a:r>
              <a:rPr lang="en-US" sz="2000" dirty="0" smtClean="0"/>
              <a:t>State space 11D: joint angles and joint velocities, …</a:t>
            </a:r>
          </a:p>
          <a:p>
            <a:r>
              <a:rPr lang="en-US" sz="2000" dirty="0" smtClean="0"/>
              <a:t>Adversary: 2D force on foot</a:t>
            </a:r>
          </a:p>
          <a:p>
            <a:pPr marL="0" indent="0">
              <a:buNone/>
            </a:pPr>
            <a:r>
              <a:rPr lang="en-US" sz="2000" b="1" dirty="0" smtClean="0"/>
              <a:t>Walker2d</a:t>
            </a:r>
          </a:p>
          <a:p>
            <a:r>
              <a:rPr lang="en-US" sz="2000" dirty="0" smtClean="0"/>
              <a:t>State space 17D: joint angles and joint velocities, …</a:t>
            </a:r>
          </a:p>
          <a:p>
            <a:r>
              <a:rPr lang="en-US" sz="2000" dirty="0" smtClean="0"/>
              <a:t>Adversary: 4D actions with 2D forces on both feet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1" y="200559"/>
            <a:ext cx="10814758" cy="234941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8621" y="2632255"/>
            <a:ext cx="4700125" cy="4057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/>
              <a:t>InvertedPendulum</a:t>
            </a:r>
            <a:endParaRPr lang="en-US" b="1" dirty="0" smtClean="0"/>
          </a:p>
          <a:p>
            <a:r>
              <a:rPr lang="en-US" dirty="0" smtClean="0"/>
              <a:t>State space 4D: position, velocity</a:t>
            </a:r>
          </a:p>
          <a:p>
            <a:r>
              <a:rPr lang="en-US" dirty="0" smtClean="0"/>
              <a:t>Protagonist: 1D forces; Adversary: 2D forces on center of pendulum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/>
              <a:t>HalfCheetah</a:t>
            </a:r>
            <a:endParaRPr lang="en-US" b="1" dirty="0" smtClean="0"/>
          </a:p>
          <a:p>
            <a:r>
              <a:rPr lang="en-US" dirty="0" smtClean="0"/>
              <a:t>State space 17D: joint angles and joint velocities, …</a:t>
            </a:r>
          </a:p>
          <a:p>
            <a:r>
              <a:rPr lang="en-US" dirty="0" smtClean="0"/>
              <a:t>Adversary: 6D actions with 2D forces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Swimmer</a:t>
            </a:r>
          </a:p>
          <a:p>
            <a:r>
              <a:rPr lang="en-US" dirty="0" smtClean="0"/>
              <a:t>State space 8D: joint angles and joint velocities, …</a:t>
            </a:r>
          </a:p>
          <a:p>
            <a:r>
              <a:rPr lang="en-US" dirty="0" smtClean="0"/>
              <a:t>Adversary: 3D forces to center of swimmer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2" y="873227"/>
            <a:ext cx="5496334" cy="5265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61" y="2576172"/>
            <a:ext cx="6492347" cy="3572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8849" y="873227"/>
            <a:ext cx="403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Actions of Adversary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09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425" y="159930"/>
            <a:ext cx="4064726" cy="1325563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5" y="5235389"/>
            <a:ext cx="10745289" cy="1622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3" y="117405"/>
            <a:ext cx="5730240" cy="4972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517" y="1558224"/>
            <a:ext cx="5040222" cy="11721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81517" y="2011680"/>
            <a:ext cx="5040222" cy="2351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Results</a:t>
            </a:r>
            <a:br>
              <a:rPr lang="en-US" sz="3600" dirty="0" smtClean="0"/>
            </a:br>
            <a:r>
              <a:rPr lang="en-US" sz="3600" dirty="0" smtClean="0"/>
              <a:t>Robustness to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Changing Mass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322" y="0"/>
            <a:ext cx="5887403" cy="67421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52560" y="660400"/>
            <a:ext cx="416560" cy="39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79440" y="2783840"/>
            <a:ext cx="416560" cy="39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 </a:t>
            </a:r>
            <a:r>
              <a:rPr lang="en-US" sz="3600" dirty="0" smtClean="0"/>
              <a:t>Robustness to Changing </a:t>
            </a:r>
            <a:r>
              <a:rPr lang="en-US" sz="3600" dirty="0" smtClean="0"/>
              <a:t>Friction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2" y="2142646"/>
            <a:ext cx="11879095" cy="41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Experiment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improves training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robust to differences in training/test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outperform the baseline even in the absence of the adversary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Markov Decision </a:t>
            </a:r>
            <a:r>
              <a:rPr lang="en-US" b="1" dirty="0" smtClean="0"/>
              <a:t>Process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9699"/>
                <a:ext cx="11139443" cy="48799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Environment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At time step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/>
                  <a:t> the environment is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where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is the state space,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start state,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 smtClean="0"/>
                  <a:t>end</a:t>
                </a:r>
                <a:r>
                  <a:rPr lang="en-US" dirty="0" smtClean="0"/>
                  <a:t> </a:t>
                </a:r>
                <a:r>
                  <a:rPr lang="en-US" dirty="0" smtClean="0"/>
                  <a:t>state.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Actions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The agent takes actions from the action space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, following a policy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i.e., when the agent finds the environment in state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it follows policy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and takes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(can be deterministic, or probabilistic)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environment uses the state transition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agent receives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9699"/>
                <a:ext cx="11139443" cy="4879975"/>
              </a:xfrm>
              <a:blipFill rotWithShape="0">
                <a:blip r:embed="rId3"/>
                <a:stretch>
                  <a:fillRect l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390" y="15794"/>
            <a:ext cx="4900253" cy="22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for completely simulated environments: how does it translate to the real world?</a:t>
            </a:r>
          </a:p>
          <a:p>
            <a:r>
              <a:rPr lang="en-US" dirty="0" smtClean="0"/>
              <a:t>Adversary can be very easily too powerful. How do you incorporate/ formulate the adversary’s powers in your RARL model?</a:t>
            </a:r>
          </a:p>
          <a:p>
            <a:r>
              <a:rPr lang="en-US" dirty="0" smtClean="0"/>
              <a:t>Can you think of a good hybrid setup: part simulator, part the real thing. Have the adversary coming from/to the real world into the simulation…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057" y="4420552"/>
            <a:ext cx="359092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4849177"/>
            <a:ext cx="3600450" cy="173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5120" y="4479845"/>
            <a:ext cx="267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[4] Pinto et al.,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L. Pinto, J. Davidson, R. </a:t>
            </a:r>
            <a:r>
              <a:rPr lang="en-US" sz="2000" dirty="0" err="1" smtClean="0"/>
              <a:t>Sukthankar</a:t>
            </a:r>
            <a:r>
              <a:rPr lang="en-US" sz="2000" dirty="0" smtClean="0"/>
              <a:t>, A. Gupta, Robust Adversarial Reinforcement Learning, arXiv:1703.02702, March 2017.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S. </a:t>
            </a:r>
            <a:r>
              <a:rPr lang="en-US" sz="2000" dirty="0" err="1" smtClean="0"/>
              <a:t>Gu</a:t>
            </a:r>
            <a:r>
              <a:rPr lang="en-US" sz="2000" dirty="0" smtClean="0"/>
              <a:t>, E. Holly, T. </a:t>
            </a:r>
            <a:r>
              <a:rPr lang="en-US" sz="2000" dirty="0" err="1" smtClean="0"/>
              <a:t>Lillicrap</a:t>
            </a:r>
            <a:r>
              <a:rPr lang="en-US" sz="2000" dirty="0" smtClean="0"/>
              <a:t>, S. Levine, Deep </a:t>
            </a:r>
            <a:r>
              <a:rPr lang="en-US" sz="2000" dirty="0"/>
              <a:t>Reinforcement Learning </a:t>
            </a:r>
            <a:r>
              <a:rPr lang="en-US" sz="2000" dirty="0" smtClean="0"/>
              <a:t>for Robotic </a:t>
            </a:r>
            <a:r>
              <a:rPr lang="en-US" sz="2000" dirty="0"/>
              <a:t>Manipulation </a:t>
            </a:r>
            <a:r>
              <a:rPr lang="en-US" sz="2000" dirty="0" smtClean="0"/>
              <a:t>with Asynchronous </a:t>
            </a:r>
            <a:r>
              <a:rPr lang="en-US" sz="2000" dirty="0"/>
              <a:t>Off-Policy </a:t>
            </a:r>
            <a:r>
              <a:rPr lang="en-US" sz="2000" dirty="0" smtClean="0"/>
              <a:t>Updates, arXiv:1610.00633v2 [cs.RO], October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C. Finn, S. Levine, Deep Visual </a:t>
            </a:r>
            <a:r>
              <a:rPr lang="en-US" sz="2000" dirty="0" err="1" smtClean="0"/>
              <a:t>Forsight</a:t>
            </a:r>
            <a:r>
              <a:rPr lang="en-US" sz="2000" dirty="0" smtClean="0"/>
              <a:t> for Planning Robot Motion, arXiv:1610.00696, ICRA 2017, October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L. Pinto, J. Davidson, A. Gupta, Supervision </a:t>
            </a:r>
            <a:r>
              <a:rPr lang="en-US" sz="2000" dirty="0"/>
              <a:t>via Competition: Robot Adversaries for Learning </a:t>
            </a:r>
            <a:r>
              <a:rPr lang="en-US" sz="2000" dirty="0" smtClean="0"/>
              <a:t>Tasks, arXiv:1610.01685, ICRA 2017, October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K. </a:t>
            </a:r>
            <a:r>
              <a:rPr lang="en-US" sz="2000" dirty="0" err="1" smtClean="0"/>
              <a:t>Bousmalis</a:t>
            </a:r>
            <a:r>
              <a:rPr lang="en-US" sz="2000" dirty="0" smtClean="0"/>
              <a:t>, N. Silberman, D. Dohan, D. </a:t>
            </a:r>
            <a:r>
              <a:rPr lang="en-US" sz="2000" dirty="0" err="1" smtClean="0"/>
              <a:t>Erhan</a:t>
            </a:r>
            <a:r>
              <a:rPr lang="en-US" sz="2000" dirty="0" smtClean="0"/>
              <a:t>, D. Krishnan, Unsupervised Pixel–Level Domain Adaptation with Generative Adversarial Networks, arXiv:1612.05424, CVPR 2017, December 2016.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A. </a:t>
            </a:r>
            <a:r>
              <a:rPr lang="en-US" sz="2000" dirty="0" err="1" smtClean="0"/>
              <a:t>Banino</a:t>
            </a:r>
            <a:r>
              <a:rPr lang="en-US" sz="2000" dirty="0" smtClean="0"/>
              <a:t> et al., Vector-based navigation using grid-like representations in artificial agents, </a:t>
            </a:r>
            <a:r>
              <a:rPr lang="en-US" sz="2000" dirty="0" smtClean="0">
                <a:hlinkClick r:id="rId2"/>
              </a:rPr>
              <a:t>https://doi.org/10.1038/s41586-018-0102-6</a:t>
            </a:r>
            <a:r>
              <a:rPr lang="en-US" sz="2000" dirty="0" smtClean="0"/>
              <a:t>, Research Letter, Nature, 2018.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R. </a:t>
            </a:r>
            <a:r>
              <a:rPr lang="en-US" sz="2000" dirty="0" err="1" smtClean="0"/>
              <a:t>Borst</a:t>
            </a:r>
            <a:r>
              <a:rPr lang="en-US" sz="2000" dirty="0" smtClean="0"/>
              <a:t>, Robust self-balancing robot mimicking, Bachelor Thesis, August 2017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424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Agent-Environment Interaction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01" y="2028070"/>
            <a:ext cx="8277598" cy="308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4668" y="5911914"/>
            <a:ext cx="762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MDP and Agent give rise to a </a:t>
            </a:r>
            <a:r>
              <a:rPr lang="en-US" b="1" dirty="0" smtClean="0"/>
              <a:t>trajectory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, A</a:t>
            </a:r>
            <a:r>
              <a:rPr lang="en-US" baseline="-25000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, R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 S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 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, R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, S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, A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, R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, S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, …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Markov Decision Process (MDP)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Environment at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Action: 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following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Result:	- Environment state transition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- Agent’s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dirty="0" smtClean="0"/>
                  <a:t> may or may not be known to the agent.</a:t>
                </a:r>
              </a:p>
              <a:p>
                <a:r>
                  <a:rPr lang="en-US" dirty="0" smtClean="0"/>
                  <a:t>Future rewards can be discounted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a future time step.</a:t>
                </a:r>
              </a:p>
              <a:p>
                <a:r>
                  <a:rPr lang="en-US" dirty="0" smtClean="0"/>
                  <a:t>Process can be episodic: then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</a:t>
                </a:r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dirty="0" smtClean="0"/>
                  <a:t> horizon is used,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/>
                  <a:t> the number of time steps to complete one episode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  <a:blipFill rotWithShape="0">
                <a:blip r:embed="rId2"/>
                <a:stretch>
                  <a:fillRect l="-1217" t="-1998" b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90" y="15794"/>
            <a:ext cx="4900253" cy="22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(RL)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Environment</a:t>
            </a:r>
          </a:p>
          <a:p>
            <a:r>
              <a:rPr lang="en-US" dirty="0" smtClean="0"/>
              <a:t>Can be fully or partially observable (POMDP)</a:t>
            </a:r>
          </a:p>
          <a:p>
            <a:r>
              <a:rPr lang="en-US" dirty="0" smtClean="0"/>
              <a:t>For the decision process sometimes past observations are also taken into account. </a:t>
            </a:r>
          </a:p>
          <a:p>
            <a:pPr lvl="1"/>
            <a:r>
              <a:rPr lang="en-US" dirty="0" smtClean="0"/>
              <a:t>For obeying the </a:t>
            </a:r>
            <a:r>
              <a:rPr lang="en-US" b="1" dirty="0" smtClean="0"/>
              <a:t>Markov-property</a:t>
            </a:r>
            <a:r>
              <a:rPr lang="en-US" dirty="0" smtClean="0"/>
              <a:t>, </a:t>
            </a:r>
            <a:r>
              <a:rPr lang="en-US" dirty="0" smtClean="0"/>
              <a:t>all</a:t>
            </a:r>
            <a:r>
              <a:rPr lang="en-US" dirty="0" smtClean="0"/>
              <a:t> </a:t>
            </a:r>
            <a:r>
              <a:rPr lang="en-US" dirty="0" smtClean="0"/>
              <a:t>information should be maintained in the </a:t>
            </a:r>
            <a:r>
              <a:rPr lang="en-US" dirty="0" smtClean="0"/>
              <a:t>current state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Our robot agent: </a:t>
            </a:r>
          </a:p>
          <a:p>
            <a:r>
              <a:rPr lang="en-US" b="1" dirty="0"/>
              <a:t>S</a:t>
            </a:r>
            <a:r>
              <a:rPr lang="en-US" b="1" dirty="0" smtClean="0"/>
              <a:t>tate</a:t>
            </a:r>
            <a:r>
              <a:rPr lang="en-US" dirty="0" smtClean="0"/>
              <a:t> can be a camera estimate of the 3D position of the soda can with respect to the gripper.</a:t>
            </a:r>
          </a:p>
          <a:p>
            <a:r>
              <a:rPr lang="en-US" b="1" dirty="0" smtClean="0"/>
              <a:t>Reward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+1, if the robot gets closer to the soda can.</a:t>
            </a:r>
          </a:p>
          <a:p>
            <a:pPr lvl="1"/>
            <a:r>
              <a:rPr lang="en-US" dirty="0" smtClean="0"/>
              <a:t>-1</a:t>
            </a:r>
            <a:r>
              <a:rPr lang="en-US" dirty="0"/>
              <a:t>, if the robot gets </a:t>
            </a:r>
            <a:r>
              <a:rPr lang="en-US" dirty="0" smtClean="0"/>
              <a:t>farther away from </a:t>
            </a:r>
            <a:r>
              <a:rPr lang="en-US" dirty="0"/>
              <a:t>the soda can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+100 when it successfully picks up the soda can.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Decision Process (MDP)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3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Time </a:t>
            </a:r>
          </a:p>
          <a:p>
            <a:r>
              <a:rPr lang="en-US" dirty="0" smtClean="0"/>
              <a:t>can be abstract, stages</a:t>
            </a:r>
          </a:p>
          <a:p>
            <a:pPr marL="0" indent="0">
              <a:buNone/>
            </a:pPr>
            <a:r>
              <a:rPr lang="en-US" b="1" dirty="0" smtClean="0"/>
              <a:t>Actions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 be low-level (voltages applied to a motor in a robot arm) or </a:t>
            </a:r>
          </a:p>
          <a:p>
            <a:r>
              <a:rPr lang="en-US" dirty="0" smtClean="0"/>
              <a:t>high level (grab lunch, grab can, recharge, etc.)</a:t>
            </a:r>
          </a:p>
          <a:p>
            <a:r>
              <a:rPr lang="en-US" dirty="0" smtClean="0"/>
              <a:t>Abstract internal</a:t>
            </a:r>
          </a:p>
          <a:p>
            <a:pPr marL="0" indent="0">
              <a:buNone/>
            </a:pPr>
            <a:r>
              <a:rPr lang="en-US" b="1" dirty="0" smtClean="0"/>
              <a:t>Environment and States </a:t>
            </a:r>
          </a:p>
          <a:p>
            <a:r>
              <a:rPr lang="en-US" dirty="0" smtClean="0"/>
              <a:t>can be low-level (sensor readings) or </a:t>
            </a:r>
          </a:p>
          <a:p>
            <a:r>
              <a:rPr lang="en-US" dirty="0" smtClean="0"/>
              <a:t>high level (symbolic descriptions of objects), </a:t>
            </a:r>
          </a:p>
          <a:p>
            <a:r>
              <a:rPr lang="en-US" dirty="0" smtClean="0"/>
              <a:t>past sensations, subjective, etc.</a:t>
            </a:r>
          </a:p>
        </p:txBody>
      </p:sp>
    </p:spTree>
    <p:extLst>
      <p:ext uri="{BB962C8B-B14F-4D97-AF65-F5344CB8AC3E}">
        <p14:creationId xmlns:p14="http://schemas.microsoft.com/office/powerpoint/2010/main" val="35447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Decision Process (MDP) Framework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758" y="1734344"/>
            <a:ext cx="4724400" cy="4533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757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Boundary between Environment and Agent: </a:t>
            </a:r>
          </a:p>
          <a:p>
            <a:r>
              <a:rPr lang="en-US" dirty="0" smtClean="0"/>
              <a:t>motors, links, and sensors part of environment </a:t>
            </a:r>
          </a:p>
          <a:p>
            <a:r>
              <a:rPr lang="en-US" dirty="0" smtClean="0"/>
              <a:t>Represents the limit of the agent’s absolute control, not of it’s knowledge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Note: </a:t>
            </a:r>
            <a:r>
              <a:rPr lang="en-US" dirty="0" smtClean="0"/>
              <a:t>An Agent may know everything about how it’s environment works, but still it would be a challenging reinforcement learning task.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2285</Words>
  <Application>Microsoft Office PowerPoint</Application>
  <PresentationFormat>Widescreen</PresentationFormat>
  <Paragraphs>343</Paragraphs>
  <Slides>41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Reinforcement Learning for Robotics</vt:lpstr>
      <vt:lpstr>Reinforcement Learning</vt:lpstr>
      <vt:lpstr>Reinforcement Learning</vt:lpstr>
      <vt:lpstr>Markov Decision Process</vt:lpstr>
      <vt:lpstr>Agent-Environment Interaction</vt:lpstr>
      <vt:lpstr>Markov Decision Process (MDP)</vt:lpstr>
      <vt:lpstr>Reinforcement Learning (RL)</vt:lpstr>
      <vt:lpstr>Markov Decision Process (MDP) Framework</vt:lpstr>
      <vt:lpstr>Markov Decision Process (MDP) Framework</vt:lpstr>
      <vt:lpstr>Example: Pick and Place Robot</vt:lpstr>
      <vt:lpstr>Example: Recycling Robot</vt:lpstr>
      <vt:lpstr>Goals and Rewards</vt:lpstr>
      <vt:lpstr>Reinforcement Learning (RL)</vt:lpstr>
      <vt:lpstr>Reinforcement Learning (RL)</vt:lpstr>
      <vt:lpstr>Example: Pole-Balancing</vt:lpstr>
      <vt:lpstr>Policies and Value Functions</vt:lpstr>
      <vt:lpstr>Reinforcement Learning (RL)</vt:lpstr>
      <vt:lpstr>[1] L. Pinto, J. Davidson, R. Sukthankar, A. Gupta,  Robust Adversarial Reinforcement Learning, March 2017.</vt:lpstr>
      <vt:lpstr>RL Challenges for Real-world Policy Learning </vt:lpstr>
      <vt:lpstr>RL in the Real World: use more robots</vt:lpstr>
      <vt:lpstr>Reinforcement Learning in simulation: </vt:lpstr>
      <vt:lpstr>Robust Adversarial Reinforcement Learning (RARL) </vt:lpstr>
      <vt:lpstr>Experimental  Environments</vt:lpstr>
      <vt:lpstr>Unconstrained Scenarios: Challenges</vt:lpstr>
      <vt:lpstr>Challenges of unconstrained scenarios</vt:lpstr>
      <vt:lpstr>Challenges of unconstrained scenarios</vt:lpstr>
      <vt:lpstr>Adversary with Domain Knowledge</vt:lpstr>
      <vt:lpstr>Standard Reinforcement Learning (RL)</vt:lpstr>
      <vt:lpstr>Standard Reinforcement Learning (RL)</vt:lpstr>
      <vt:lpstr>2 Player  discounted zero-sum Markov Game (Litman 1994, Perolat 2015)</vt:lpstr>
      <vt:lpstr>RALR Algorithm</vt:lpstr>
      <vt:lpstr>PowerPoint Presentation</vt:lpstr>
      <vt:lpstr>Experimental Setup</vt:lpstr>
      <vt:lpstr>Experiments</vt:lpstr>
      <vt:lpstr>PowerPoint Presentation</vt:lpstr>
      <vt:lpstr>Results</vt:lpstr>
      <vt:lpstr>Results Robustness to Changing Mass</vt:lpstr>
      <vt:lpstr>Results Robustness to Changing Friction</vt:lpstr>
      <vt:lpstr>Conclusions Experiment Results</vt:lpstr>
      <vt:lpstr>Discussion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for Robotics</dc:title>
  <dc:creator>admin</dc:creator>
  <cp:lastModifiedBy>Erwin M. Bakker</cp:lastModifiedBy>
  <cp:revision>122</cp:revision>
  <cp:lastPrinted>2018-05-27T22:23:29Z</cp:lastPrinted>
  <dcterms:created xsi:type="dcterms:W3CDTF">2018-05-25T14:10:38Z</dcterms:created>
  <dcterms:modified xsi:type="dcterms:W3CDTF">2019-04-26T04:49:48Z</dcterms:modified>
</cp:coreProperties>
</file>