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4"/>
  </p:notesMasterIdLst>
  <p:sldIdLst>
    <p:sldId id="256" r:id="rId3"/>
    <p:sldId id="257" r:id="rId4"/>
    <p:sldId id="294" r:id="rId5"/>
    <p:sldId id="291" r:id="rId6"/>
    <p:sldId id="292" r:id="rId7"/>
    <p:sldId id="293" r:id="rId8"/>
    <p:sldId id="258" r:id="rId9"/>
    <p:sldId id="286" r:id="rId10"/>
    <p:sldId id="289" r:id="rId11"/>
    <p:sldId id="290" r:id="rId12"/>
    <p:sldId id="288" r:id="rId13"/>
    <p:sldId id="287" r:id="rId14"/>
    <p:sldId id="259" r:id="rId15"/>
    <p:sldId id="274" r:id="rId16"/>
    <p:sldId id="275" r:id="rId17"/>
    <p:sldId id="281" r:id="rId18"/>
    <p:sldId id="277" r:id="rId19"/>
    <p:sldId id="278" r:id="rId20"/>
    <p:sldId id="280" r:id="rId21"/>
    <p:sldId id="276" r:id="rId22"/>
    <p:sldId id="282" r:id="rId23"/>
    <p:sldId id="283" r:id="rId24"/>
    <p:sldId id="284" r:id="rId25"/>
    <p:sldId id="301" r:id="rId26"/>
    <p:sldId id="302" r:id="rId27"/>
    <p:sldId id="263" r:id="rId28"/>
    <p:sldId id="270" r:id="rId29"/>
    <p:sldId id="271" r:id="rId30"/>
    <p:sldId id="272" r:id="rId31"/>
    <p:sldId id="273" r:id="rId32"/>
    <p:sldId id="266" r:id="rId33"/>
    <p:sldId id="267" r:id="rId34"/>
    <p:sldId id="268" r:id="rId35"/>
    <p:sldId id="269" r:id="rId36"/>
    <p:sldId id="260" r:id="rId37"/>
    <p:sldId id="296" r:id="rId38"/>
    <p:sldId id="297" r:id="rId39"/>
    <p:sldId id="298" r:id="rId40"/>
    <p:sldId id="299" r:id="rId41"/>
    <p:sldId id="262" r:id="rId42"/>
    <p:sldId id="30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1993"/>
    <a:srgbClr val="C351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199" autoAdjust="0"/>
  </p:normalViewPr>
  <p:slideViewPr>
    <p:cSldViewPr snapToGrid="0" showGuides="1">
      <p:cViewPr varScale="1">
        <p:scale>
          <a:sx n="93" d="100"/>
          <a:sy n="93" d="100"/>
        </p:scale>
        <p:origin x="115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086F88-E0C1-4078-9F04-FC1108E35C17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F88A6D-016F-4514-86C8-4FBC4B050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58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/build/bin/release/ </a:t>
            </a:r>
            <a:r>
              <a:rPr lang="en-US" dirty="0" err="1" smtClean="0"/>
              <a:t>facedetect</a:t>
            </a:r>
            <a:r>
              <a:rPr lang="en-US" dirty="0" smtClean="0"/>
              <a:t>, </a:t>
            </a:r>
            <a:r>
              <a:rPr lang="en-US" dirty="0" err="1" smtClean="0"/>
              <a:t>lkdemo</a:t>
            </a:r>
            <a:r>
              <a:rPr lang="en-US" dirty="0" smtClean="0"/>
              <a:t>, edge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88A6D-016F-4514-86C8-4FBC4B0502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957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Max pooling sample based discretization method: down sampling,</a:t>
            </a:r>
            <a:r>
              <a:rPr lang="en-US" baseline="0" dirty="0" smtClean="0"/>
              <a:t> dimensionality reduction, etc.</a:t>
            </a:r>
          </a:p>
          <a:p>
            <a:r>
              <a:rPr lang="en-US" baseline="0" dirty="0" smtClean="0"/>
              <a:t>Stride of 4, is an extra area around the image to make the convolutional operations faster.</a:t>
            </a:r>
          </a:p>
          <a:p>
            <a:r>
              <a:rPr lang="en-US" baseline="0" dirty="0" smtClean="0"/>
              <a:t>2x 48 = 96 results of the 96 convolutional filters (no pooling)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88A6D-016F-4514-86C8-4FBC4B0502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70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architecture of the proposed twofold SA-Siam network. A-Net indicates the appearance network. The network and data</a:t>
            </a:r>
          </a:p>
          <a:p>
            <a:r>
              <a:rPr lang="en-US" dirty="0" smtClean="0"/>
              <a:t>structures connected with dotted lines are exactly the same as </a:t>
            </a:r>
            <a:r>
              <a:rPr lang="en-US" dirty="0" err="1" smtClean="0"/>
              <a:t>SiamFC</a:t>
            </a:r>
            <a:r>
              <a:rPr lang="en-US" dirty="0" smtClean="0"/>
              <a:t> [3]. S-Net indicates the semantic network. Features from the last</a:t>
            </a:r>
          </a:p>
          <a:p>
            <a:r>
              <a:rPr lang="en-US" dirty="0" smtClean="0"/>
              <a:t>two convolution layers are extracted. The channel attention module determines the weight for each feature channel based on both target</a:t>
            </a:r>
          </a:p>
          <a:p>
            <a:r>
              <a:rPr lang="en-US" dirty="0" smtClean="0"/>
              <a:t>and context information. The appearance branch and the semantic branch are separately trained and not combined until testing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88A6D-016F-4514-86C8-4FBC4B0502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75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6D = Location and Orientation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88A6D-016F-4514-86C8-4FBC4B0502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989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88A6D-016F-4514-86C8-4FBC4B05029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98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88A6D-016F-4514-86C8-4FBC4B05029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324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pipeline of the proposed tiny face detector system.</a:t>
            </a:r>
          </a:p>
          <a:p>
            <a:r>
              <a:rPr lang="en-US" dirty="0" smtClean="0"/>
              <a:t> (A) The images are fed into the network;</a:t>
            </a:r>
          </a:p>
          <a:p>
            <a:r>
              <a:rPr lang="en-US" dirty="0" smtClean="0"/>
              <a:t> (B) MB-FCN detector is our</a:t>
            </a:r>
          </a:p>
          <a:p>
            <a:r>
              <a:rPr lang="en-US" dirty="0" smtClean="0"/>
              <a:t>baseline, it crops the positive data (i.e. faces) and negative data (i.e. non-faces) from the input images for training the generator network</a:t>
            </a:r>
          </a:p>
          <a:p>
            <a:r>
              <a:rPr lang="en-US" dirty="0" smtClean="0"/>
              <a:t>and the discriminator network, or generates the regions of interest (ROIs) for testing. </a:t>
            </a:r>
          </a:p>
          <a:p>
            <a:r>
              <a:rPr lang="en-US" dirty="0" smtClean="0"/>
              <a:t>(C) The positive data and negative data (or ROIs)</a:t>
            </a:r>
          </a:p>
          <a:p>
            <a:r>
              <a:rPr lang="en-US" dirty="0" smtClean="0"/>
              <a:t>are generated by the MB-FCN detector.</a:t>
            </a:r>
          </a:p>
          <a:p>
            <a:r>
              <a:rPr lang="en-US" dirty="0" smtClean="0"/>
              <a:t> (D) The generator network is trained to reconstruct a clear super-resolution image (4× upscaling)</a:t>
            </a:r>
          </a:p>
          <a:p>
            <a:r>
              <a:rPr lang="en-US" dirty="0" smtClean="0"/>
              <a:t>from the low-resolution input image, which includes the </a:t>
            </a:r>
            <a:r>
              <a:rPr lang="en-US" dirty="0" err="1" smtClean="0"/>
              <a:t>upsample</a:t>
            </a:r>
            <a:r>
              <a:rPr lang="en-US" dirty="0" smtClean="0"/>
              <a:t> sub-network and the refinement sub-network. </a:t>
            </a:r>
          </a:p>
          <a:p>
            <a:r>
              <a:rPr lang="en-US" dirty="0" smtClean="0"/>
              <a:t>(D) The discriminator</a:t>
            </a:r>
          </a:p>
          <a:p>
            <a:r>
              <a:rPr lang="en-US" dirty="0" smtClean="0"/>
              <a:t>network is the vgg19 architecture with two parallel fc layers, and the first fc layer is to distinguish the natural real images or the generated</a:t>
            </a:r>
          </a:p>
          <a:p>
            <a:r>
              <a:rPr lang="en-US" dirty="0" smtClean="0"/>
              <a:t>super-resolution images and the second one is to classify faces or non-faces.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88A6D-016F-4514-86C8-4FBC4B05029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724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• Attack 1: One person hold his/her flat face photo</a:t>
            </a:r>
            <a:r>
              <a:rPr lang="en-US" baseline="0" dirty="0" smtClean="0"/>
              <a:t> </a:t>
            </a:r>
            <a:r>
              <a:rPr lang="en-US" dirty="0" smtClean="0"/>
              <a:t>where eye regions are cut from the printed face.</a:t>
            </a:r>
          </a:p>
          <a:p>
            <a:r>
              <a:rPr lang="en-US" dirty="0" smtClean="0"/>
              <a:t>• Attack 2: One person hold his/her curved face photo</a:t>
            </a:r>
            <a:r>
              <a:rPr lang="en-US" baseline="0" dirty="0" smtClean="0"/>
              <a:t> </a:t>
            </a:r>
            <a:r>
              <a:rPr lang="en-US" dirty="0" smtClean="0"/>
              <a:t>where eye regions are cut from the printed face.</a:t>
            </a:r>
          </a:p>
          <a:p>
            <a:r>
              <a:rPr lang="en-US" dirty="0" smtClean="0"/>
              <a:t>• Attack 3: One person hold his/her flat face photo</a:t>
            </a:r>
            <a:r>
              <a:rPr lang="en-US" baseline="0" dirty="0" smtClean="0"/>
              <a:t> </a:t>
            </a:r>
            <a:r>
              <a:rPr lang="en-US" dirty="0" smtClean="0"/>
              <a:t>where eyes and nose regions are cut from the printed</a:t>
            </a:r>
            <a:r>
              <a:rPr lang="en-US" baseline="0" dirty="0" smtClean="0"/>
              <a:t> </a:t>
            </a:r>
            <a:r>
              <a:rPr lang="en-US" dirty="0" smtClean="0"/>
              <a:t>face.</a:t>
            </a:r>
          </a:p>
          <a:p>
            <a:r>
              <a:rPr lang="en-US" dirty="0" smtClean="0"/>
              <a:t>• Attack 4: One person hold his/her curved face photo</a:t>
            </a:r>
            <a:r>
              <a:rPr lang="en-US" baseline="0" dirty="0" smtClean="0"/>
              <a:t> </a:t>
            </a:r>
            <a:r>
              <a:rPr lang="en-US" dirty="0" smtClean="0"/>
              <a:t>where eyes and nose regions are cut from the printed</a:t>
            </a:r>
            <a:r>
              <a:rPr lang="en-US" baseline="0" dirty="0" smtClean="0"/>
              <a:t> </a:t>
            </a:r>
            <a:r>
              <a:rPr lang="en-US" dirty="0" smtClean="0"/>
              <a:t>face.</a:t>
            </a:r>
          </a:p>
          <a:p>
            <a:r>
              <a:rPr lang="en-US" dirty="0" smtClean="0"/>
              <a:t>• Attack 5: One person hold his/her flat face photo</a:t>
            </a:r>
            <a:r>
              <a:rPr lang="en-US" baseline="0" dirty="0" smtClean="0"/>
              <a:t> </a:t>
            </a:r>
            <a:r>
              <a:rPr lang="en-US" dirty="0" smtClean="0"/>
              <a:t>where eyes, nose and mouth regions are cut from the</a:t>
            </a:r>
            <a:r>
              <a:rPr lang="en-US" baseline="0" dirty="0" smtClean="0"/>
              <a:t> </a:t>
            </a:r>
            <a:r>
              <a:rPr lang="en-US" dirty="0" smtClean="0"/>
              <a:t>printed face.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Attack 6: One person hold his/her curved face photo where eyes, nose and mouth regions are cut from the printed face.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88A6D-016F-4514-86C8-4FBC4B05029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22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Instead, we propose to perform unsupervised and continuous online adaptation of a deep stereo</a:t>
            </a:r>
          </a:p>
          <a:p>
            <a:r>
              <a:rPr lang="en-US" dirty="0" smtClean="0"/>
              <a:t>network, which allows for preserving its accuracy in any environment. However, this strategy is extremely computation-</a:t>
            </a:r>
          </a:p>
          <a:p>
            <a:r>
              <a:rPr lang="en-US" dirty="0" smtClean="0"/>
              <a:t>ally demanding and thus prevents real-time inference. We</a:t>
            </a:r>
            <a:r>
              <a:rPr lang="en-US" baseline="0" dirty="0" smtClean="0"/>
              <a:t> </a:t>
            </a:r>
            <a:r>
              <a:rPr lang="en-US" dirty="0" smtClean="0"/>
              <a:t>address this issue introducing a new lightweight, yet </a:t>
            </a:r>
            <a:r>
              <a:rPr lang="en-US" dirty="0" err="1" smtClean="0"/>
              <a:t>effec</a:t>
            </a:r>
            <a:r>
              <a:rPr lang="en-US" dirty="0" smtClean="0"/>
              <a:t>-</a:t>
            </a:r>
          </a:p>
          <a:p>
            <a:r>
              <a:rPr lang="en-US" dirty="0" err="1" smtClean="0"/>
              <a:t>tive</a:t>
            </a:r>
            <a:r>
              <a:rPr lang="en-US" dirty="0" smtClean="0"/>
              <a:t>, deep stereo architecture, Modularly </a:t>
            </a:r>
            <a:r>
              <a:rPr lang="en-US" dirty="0" err="1" smtClean="0"/>
              <a:t>ADaptive</a:t>
            </a:r>
            <a:r>
              <a:rPr lang="en-US" dirty="0" smtClean="0"/>
              <a:t> Network</a:t>
            </a:r>
            <a:r>
              <a:rPr lang="en-US" baseline="0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MADNet</a:t>
            </a:r>
            <a:r>
              <a:rPr lang="en-US" dirty="0" smtClean="0"/>
              <a:t>), and developing a Modular </a:t>
            </a:r>
            <a:r>
              <a:rPr lang="en-US" dirty="0" err="1" smtClean="0"/>
              <a:t>ADaptation</a:t>
            </a:r>
            <a:r>
              <a:rPr lang="en-US" dirty="0" smtClean="0"/>
              <a:t> (MAD)</a:t>
            </a:r>
          </a:p>
          <a:p>
            <a:r>
              <a:rPr lang="en-US" dirty="0" smtClean="0"/>
              <a:t>algorithm, which independently trains sub-portions of</a:t>
            </a:r>
            <a:r>
              <a:rPr lang="en-US" baseline="0" dirty="0" smtClean="0"/>
              <a:t> </a:t>
            </a:r>
            <a:r>
              <a:rPr lang="en-US" dirty="0" smtClean="0"/>
              <a:t>the network.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88A6D-016F-4514-86C8-4FBC4B05029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82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F3BE6-4353-4A46-9434-CFE7A11FE4EB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1FF25-BDED-4AD4-B47C-ABA402B1D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44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F3BE6-4353-4A46-9434-CFE7A11FE4EB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1FF25-BDED-4AD4-B47C-ABA402B1D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88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F3BE6-4353-4A46-9434-CFE7A11FE4EB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1FF25-BDED-4AD4-B47C-ABA402B1D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06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C462-1EC4-477D-B4EE-DA92403615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1917-95A3-453D-8880-29E5643265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569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C462-1EC4-477D-B4EE-DA92403615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1917-95A3-453D-8880-29E5643265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743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C462-1EC4-477D-B4EE-DA92403615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1917-95A3-453D-8880-29E5643265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682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C462-1EC4-477D-B4EE-DA92403615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1917-95A3-453D-8880-29E5643265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762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C462-1EC4-477D-B4EE-DA92403615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1917-95A3-453D-8880-29E5643265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141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C462-1EC4-477D-B4EE-DA92403615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1917-95A3-453D-8880-29E5643265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650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C462-1EC4-477D-B4EE-DA92403615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1917-95A3-453D-8880-29E5643265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9308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C462-1EC4-477D-B4EE-DA92403615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1917-95A3-453D-8880-29E5643265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436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F3BE6-4353-4A46-9434-CFE7A11FE4EB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1FF25-BDED-4AD4-B47C-ABA402B1D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187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C462-1EC4-477D-B4EE-DA92403615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1917-95A3-453D-8880-29E5643265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933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C462-1EC4-477D-B4EE-DA92403615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1917-95A3-453D-8880-29E5643265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270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C462-1EC4-477D-B4EE-DA92403615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1917-95A3-453D-8880-29E5643265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656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F3BE6-4353-4A46-9434-CFE7A11FE4EB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1FF25-BDED-4AD4-B47C-ABA402B1D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890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F3BE6-4353-4A46-9434-CFE7A11FE4EB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1FF25-BDED-4AD4-B47C-ABA402B1D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71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F3BE6-4353-4A46-9434-CFE7A11FE4EB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1FF25-BDED-4AD4-B47C-ABA402B1D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744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F3BE6-4353-4A46-9434-CFE7A11FE4EB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1FF25-BDED-4AD4-B47C-ABA402B1D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00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F3BE6-4353-4A46-9434-CFE7A11FE4EB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1FF25-BDED-4AD4-B47C-ABA402B1D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874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F3BE6-4353-4A46-9434-CFE7A11FE4EB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1FF25-BDED-4AD4-B47C-ABA402B1D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221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F3BE6-4353-4A46-9434-CFE7A11FE4EB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1FF25-BDED-4AD4-B47C-ABA402B1D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648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F3BE6-4353-4A46-9434-CFE7A11FE4EB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1FF25-BDED-4AD4-B47C-ABA402B1D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60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3C462-1EC4-477D-B4EE-DA92403615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81917-95A3-453D-8880-29E5643265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89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openaccess.thecvf.com/CVPR2018.py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openaccess.thecvf.com/CVPR2019.py" TargetMode="External"/><Relationship Id="rId2" Type="http://schemas.openxmlformats.org/officeDocument/2006/relationships/hyperlink" Target="http://openaccess.thecvf.com/CVPR2018.py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Robotic Vision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E.M. Bakker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14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473" y="4626322"/>
            <a:ext cx="10827327" cy="201462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A-Net is </a:t>
            </a:r>
            <a:r>
              <a:rPr lang="en-US" dirty="0" smtClean="0"/>
              <a:t>an appearance </a:t>
            </a:r>
            <a:r>
              <a:rPr lang="en-US" dirty="0" smtClean="0"/>
              <a:t>network. </a:t>
            </a:r>
            <a:endParaRPr lang="en-US" dirty="0" smtClean="0"/>
          </a:p>
          <a:p>
            <a:r>
              <a:rPr lang="en-US" dirty="0" smtClean="0"/>
              <a:t>The d</a:t>
            </a:r>
            <a:r>
              <a:rPr lang="en-US" dirty="0" smtClean="0"/>
              <a:t>otted </a:t>
            </a:r>
            <a:r>
              <a:rPr lang="en-US" dirty="0" smtClean="0"/>
              <a:t>lines </a:t>
            </a:r>
            <a:r>
              <a:rPr lang="en-US" dirty="0" smtClean="0"/>
              <a:t>is a </a:t>
            </a:r>
            <a:r>
              <a:rPr lang="en-US" dirty="0" err="1" smtClean="0"/>
              <a:t>SiamFC</a:t>
            </a:r>
            <a:r>
              <a:rPr lang="en-US" dirty="0" smtClean="0"/>
              <a:t> (Fully Convolutional Siamese Network </a:t>
            </a:r>
            <a:r>
              <a:rPr lang="en-US" dirty="0" err="1" smtClean="0"/>
              <a:t>Bertinetto</a:t>
            </a:r>
            <a:r>
              <a:rPr lang="en-US" dirty="0" smtClean="0"/>
              <a:t> et al. 2016.)</a:t>
            </a:r>
            <a:endParaRPr lang="en-US" dirty="0" smtClean="0"/>
          </a:p>
          <a:p>
            <a:r>
              <a:rPr lang="en-US" dirty="0" smtClean="0"/>
              <a:t>S-Net is </a:t>
            </a:r>
            <a:r>
              <a:rPr lang="en-US" dirty="0" smtClean="0"/>
              <a:t>a semantic </a:t>
            </a:r>
            <a:r>
              <a:rPr lang="en-US" dirty="0" smtClean="0"/>
              <a:t>network.</a:t>
            </a:r>
          </a:p>
          <a:p>
            <a:r>
              <a:rPr lang="en-US" dirty="0">
                <a:solidFill>
                  <a:srgbClr val="0070C0"/>
                </a:solidFill>
              </a:rPr>
              <a:t>The channel attention module determines the weight for each feature channel based on both </a:t>
            </a:r>
            <a:r>
              <a:rPr lang="en-US" dirty="0" smtClean="0">
                <a:solidFill>
                  <a:srgbClr val="0070C0"/>
                </a:solidFill>
              </a:rPr>
              <a:t>target and </a:t>
            </a:r>
            <a:r>
              <a:rPr lang="en-US" dirty="0">
                <a:solidFill>
                  <a:srgbClr val="0070C0"/>
                </a:solidFill>
              </a:rPr>
              <a:t>context information.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/>
              <a:t>Appearance branch and Semantic branch are t</a:t>
            </a:r>
            <a:r>
              <a:rPr lang="en-US" dirty="0" smtClean="0"/>
              <a:t>rained </a:t>
            </a:r>
            <a:r>
              <a:rPr lang="en-US" dirty="0" smtClean="0"/>
              <a:t>separately.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46" y="166256"/>
            <a:ext cx="11849907" cy="409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9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74" y="365125"/>
            <a:ext cx="10991851" cy="685077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B. Yang et al. PIXOR: Real-Time 3D Object Detection From Point </a:t>
            </a:r>
            <a:r>
              <a:rPr lang="en-US" sz="2400" dirty="0" smtClean="0"/>
              <a:t>Clouds (CVPR2018)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879695" y="4427827"/>
            <a:ext cx="104326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PIXOR, a proposal-free, single-stage detector that outputs oriented 3D object estimates decoded from pixel-wise neural network predictions.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real-time 3D object detection from point clouds in the context of autonomous driving.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3D data by representing the scene from the </a:t>
            </a:r>
            <a:r>
              <a:rPr lang="en-US" dirty="0" smtClean="0">
                <a:solidFill>
                  <a:srgbClr val="0070C0"/>
                </a:solidFill>
              </a:rPr>
              <a:t>Bird’s Eye View (BEV)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Evaluation 10fps state-of-the-art</a:t>
            </a:r>
            <a:r>
              <a:rPr lang="en-US" dirty="0" smtClean="0"/>
              <a:t>: using the KITTI BEV object detection benchmark, and a large-scale 3D vehicle detection benchmark.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1115415"/>
            <a:ext cx="1099185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2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04007"/>
          </a:xfrm>
        </p:spPr>
        <p:txBody>
          <a:bodyPr>
            <a:noAutofit/>
          </a:bodyPr>
          <a:lstStyle/>
          <a:p>
            <a:pPr algn="ctr"/>
            <a:r>
              <a:rPr lang="en-US" sz="2800" dirty="0" err="1" smtClean="0"/>
              <a:t>Tekin</a:t>
            </a:r>
            <a:r>
              <a:rPr lang="en-US" sz="2800" dirty="0" smtClean="0"/>
              <a:t> et al., Real-Time Seamless Single Shot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6D </a:t>
            </a:r>
            <a:r>
              <a:rPr lang="en-US" sz="2800" dirty="0" smtClean="0"/>
              <a:t>Object Pose </a:t>
            </a:r>
            <a:r>
              <a:rPr lang="en-US" sz="2800" dirty="0" smtClean="0"/>
              <a:t>Prediction (CVPR2018)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723" y="1122480"/>
            <a:ext cx="10149077" cy="544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6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Robot Interaction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Face Recognition</a:t>
            </a:r>
          </a:p>
          <a:p>
            <a:r>
              <a:rPr lang="en-US" dirty="0" smtClean="0"/>
              <a:t>Pose Recognition</a:t>
            </a:r>
          </a:p>
          <a:p>
            <a:r>
              <a:rPr lang="en-US" dirty="0" smtClean="0"/>
              <a:t>Hand Tracking</a:t>
            </a:r>
          </a:p>
          <a:p>
            <a:r>
              <a:rPr lang="en-US" dirty="0" smtClean="0"/>
              <a:t>Person Tracking</a:t>
            </a:r>
          </a:p>
          <a:p>
            <a:r>
              <a:rPr lang="en-US" dirty="0" smtClean="0"/>
              <a:t>Emotion Recognition</a:t>
            </a:r>
          </a:p>
          <a:p>
            <a:r>
              <a:rPr lang="en-US" dirty="0" smtClean="0"/>
              <a:t>Action </a:t>
            </a:r>
            <a:r>
              <a:rPr lang="en-US" dirty="0" smtClean="0"/>
              <a:t>Recognition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464" y="1690688"/>
            <a:ext cx="4679699" cy="310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30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Yancheng</a:t>
            </a:r>
            <a:r>
              <a:rPr lang="en-US" dirty="0" smtClean="0"/>
              <a:t> Bai, et al., Finding Tiny Faces in the Wild With Generative Adversarial Network, CVPR, 2018.</a:t>
            </a:r>
          </a:p>
          <a:p>
            <a:r>
              <a:rPr lang="en-US" dirty="0" err="1" smtClean="0"/>
              <a:t>Xuanyi</a:t>
            </a:r>
            <a:r>
              <a:rPr lang="en-US" dirty="0" smtClean="0"/>
              <a:t> Dong, et al., Aggregated Network for Facial Landmark Detection, CVPR, 2018.</a:t>
            </a:r>
          </a:p>
          <a:p>
            <a:r>
              <a:rPr lang="en-US" dirty="0" err="1" smtClean="0"/>
              <a:t>Yaojie</a:t>
            </a:r>
            <a:r>
              <a:rPr lang="en-US" dirty="0" smtClean="0"/>
              <a:t> Liu, et al., Learning </a:t>
            </a:r>
            <a:r>
              <a:rPr lang="en-US" dirty="0"/>
              <a:t>Deep Models for Face Anti-Spoofing: Binary or Auxiliary </a:t>
            </a:r>
            <a:r>
              <a:rPr lang="en-US" dirty="0" smtClean="0"/>
              <a:t>Supervision, CVPR, 2018.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CVPR2018 58 papers on Face </a:t>
            </a:r>
            <a:r>
              <a:rPr lang="en-US" dirty="0" smtClean="0"/>
              <a:t>Recognition</a:t>
            </a:r>
          </a:p>
          <a:p>
            <a:r>
              <a:rPr lang="en-US" dirty="0" smtClean="0"/>
              <a:t>CVPR2019 similar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88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Yancheng</a:t>
            </a:r>
            <a:r>
              <a:rPr lang="en-US" dirty="0" smtClean="0"/>
              <a:t> Bai, et al., Finding Tiny Faces in the Wild With Generative Adversarial Network, CVPR, 2018.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762" y="1706532"/>
            <a:ext cx="9134475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7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3110"/>
            <a:ext cx="10515600" cy="49495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>Generative Adversarial Network.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41" y="794394"/>
            <a:ext cx="11653118" cy="3406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8393" y="4307137"/>
            <a:ext cx="8155213" cy="239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1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63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Some Qualitative Results</a:t>
            </a:r>
            <a:br>
              <a:rPr lang="en-US" sz="4000" dirty="0" smtClean="0"/>
            </a:br>
            <a:r>
              <a:rPr lang="en-US" sz="3600" dirty="0" smtClean="0">
                <a:solidFill>
                  <a:srgbClr val="00B050"/>
                </a:solidFill>
              </a:rPr>
              <a:t>Green</a:t>
            </a:r>
            <a:r>
              <a:rPr lang="en-US" sz="3600" dirty="0" smtClean="0"/>
              <a:t> ground truth, </a:t>
            </a:r>
            <a:r>
              <a:rPr lang="en-US" sz="3600" dirty="0" smtClean="0">
                <a:solidFill>
                  <a:srgbClr val="FF0000"/>
                </a:solidFill>
              </a:rPr>
              <a:t>red</a:t>
            </a:r>
            <a:r>
              <a:rPr lang="en-US" sz="3600" dirty="0" smtClean="0"/>
              <a:t> selected by the network.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431" y="1286826"/>
            <a:ext cx="8163161" cy="550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7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014" y="1543380"/>
            <a:ext cx="7267575" cy="503872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663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Some Qualitative Results</a:t>
            </a:r>
            <a:br>
              <a:rPr lang="en-US" sz="4000" dirty="0" smtClean="0"/>
            </a:br>
            <a:r>
              <a:rPr lang="en-US" sz="3600" dirty="0" smtClean="0">
                <a:solidFill>
                  <a:srgbClr val="00B050"/>
                </a:solidFill>
              </a:rPr>
              <a:t>Green</a:t>
            </a:r>
            <a:r>
              <a:rPr lang="en-US" sz="3600" dirty="0" smtClean="0"/>
              <a:t> ground truth, </a:t>
            </a:r>
            <a:r>
              <a:rPr lang="en-US" sz="3600" dirty="0" smtClean="0">
                <a:solidFill>
                  <a:srgbClr val="FF0000"/>
                </a:solidFill>
              </a:rPr>
              <a:t>red</a:t>
            </a:r>
            <a:r>
              <a:rPr lang="en-US" sz="3600" dirty="0" smtClean="0"/>
              <a:t> selected by the network.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8815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954" y="1419979"/>
            <a:ext cx="9134475" cy="508635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663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Some Qualitative Results</a:t>
            </a:r>
            <a:br>
              <a:rPr lang="en-US" sz="4000" dirty="0" smtClean="0"/>
            </a:br>
            <a:r>
              <a:rPr lang="en-US" sz="3600" dirty="0" smtClean="0">
                <a:solidFill>
                  <a:srgbClr val="00B050"/>
                </a:solidFill>
              </a:rPr>
              <a:t>Green</a:t>
            </a:r>
            <a:r>
              <a:rPr lang="en-US" sz="3600" dirty="0" smtClean="0"/>
              <a:t> ground truth, </a:t>
            </a:r>
            <a:r>
              <a:rPr lang="en-US" sz="3600" dirty="0" smtClean="0">
                <a:solidFill>
                  <a:srgbClr val="FF0000"/>
                </a:solidFill>
              </a:rPr>
              <a:t>red</a:t>
            </a:r>
            <a:r>
              <a:rPr lang="en-US" sz="3600" dirty="0" smtClean="0"/>
              <a:t> selected by the network.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4742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OpenCV</a:t>
            </a:r>
            <a:endParaRPr lang="en-US" dirty="0" smtClean="0"/>
          </a:p>
          <a:p>
            <a:r>
              <a:rPr lang="en-US" dirty="0" smtClean="0"/>
              <a:t>Some Neural Networks and </a:t>
            </a:r>
            <a:r>
              <a:rPr lang="en-US" dirty="0" err="1" smtClean="0"/>
              <a:t>AlexNet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Computer Vision and Pattern Recognition (CVPR)</a:t>
            </a:r>
          </a:p>
          <a:p>
            <a:r>
              <a:rPr lang="en-US" dirty="0" smtClean="0"/>
              <a:t>Object </a:t>
            </a:r>
            <a:r>
              <a:rPr lang="en-US" dirty="0" smtClean="0"/>
              <a:t>Tracking</a:t>
            </a:r>
          </a:p>
          <a:p>
            <a:r>
              <a:rPr lang="en-US" dirty="0" smtClean="0"/>
              <a:t>Human Robot Interaction</a:t>
            </a:r>
          </a:p>
          <a:p>
            <a:r>
              <a:rPr lang="en-US" dirty="0" smtClean="0"/>
              <a:t>Some problems with Neural </a:t>
            </a:r>
            <a:r>
              <a:rPr lang="en-US" dirty="0" smtClean="0"/>
              <a:t>Networks</a:t>
            </a:r>
          </a:p>
          <a:p>
            <a:r>
              <a:rPr lang="en-US" dirty="0" smtClean="0"/>
              <a:t>…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7888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 smtClean="0"/>
              <a:t>Xuanyi</a:t>
            </a:r>
            <a:r>
              <a:rPr lang="en-US" dirty="0" smtClean="0"/>
              <a:t> Dong, et al., Aggregated Network for Facial Landmark Detection, </a:t>
            </a:r>
            <a:r>
              <a:rPr lang="en-US" dirty="0" smtClean="0"/>
              <a:t>CVPR2018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183517" y="4658857"/>
            <a:ext cx="57580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Landmark detection robust to ‘style’ changes: dark, light, color, gray. (300-W data set.)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42" y="2043774"/>
            <a:ext cx="5238750" cy="34575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517" y="2217250"/>
            <a:ext cx="533400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1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2574"/>
            <a:ext cx="10515600" cy="89330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err="1" smtClean="0"/>
              <a:t>Xuanyi</a:t>
            </a:r>
            <a:r>
              <a:rPr lang="en-US" sz="3200" dirty="0" smtClean="0"/>
              <a:t> Dong, et al., Aggregated Network for Facial Landmark Detection, CVPR, 2018.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2117379" y="6097921"/>
            <a:ext cx="90263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Landmark detection robust to ‘style’ changes: dark, light, color, gray. (300-W data set.) Network uses a GAN for generated aggregated styles (green lines).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681" y="995881"/>
            <a:ext cx="9734361" cy="50004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04515" y="5069941"/>
            <a:ext cx="1508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From VGG-16.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8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err="1" smtClean="0"/>
              <a:t>Yaojie</a:t>
            </a:r>
            <a:r>
              <a:rPr lang="en-US" sz="3200" dirty="0" smtClean="0"/>
              <a:t> Liu, et al., Learning Deep Models for Face Anti-Spoofing: Binary or Auxiliary Supervision, </a:t>
            </a:r>
            <a:r>
              <a:rPr lang="en-US" sz="3200" dirty="0" smtClean="0"/>
              <a:t>CVPR2018</a:t>
            </a:r>
            <a:r>
              <a:rPr lang="en-US" sz="3200" dirty="0" smtClean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443335" y="5858133"/>
            <a:ext cx="57580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Use extra, live information for face recognition in order to make spoofing more difficult.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537" y="1690688"/>
            <a:ext cx="6705600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4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93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 smtClean="0"/>
              <a:t>Yaojie</a:t>
            </a:r>
            <a:r>
              <a:rPr lang="en-US" sz="3200" dirty="0" smtClean="0"/>
              <a:t> Liu, et al., Learning Deep Models for Face Anti-Spoofing: Binary or Auxiliary Supervision, CVPR, 2018.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568" y="1462062"/>
            <a:ext cx="9520467" cy="452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0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137" y="180189"/>
            <a:ext cx="4760630" cy="346713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S. Zhang et al. </a:t>
            </a:r>
            <a:br>
              <a:rPr lang="en-US" sz="3200" dirty="0" smtClean="0"/>
            </a:br>
            <a:r>
              <a:rPr lang="en-US" sz="3200" dirty="0" smtClean="0"/>
              <a:t>A </a:t>
            </a:r>
            <a:r>
              <a:rPr lang="en-US" sz="3200" dirty="0"/>
              <a:t>Dataset and Benchmark for Large-scale Multi-modal Face </a:t>
            </a:r>
            <a:r>
              <a:rPr lang="en-US" sz="3200" dirty="0" smtClean="0"/>
              <a:t>Anti-spoofing. CVPR2019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767" y="0"/>
            <a:ext cx="6850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760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490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A. </a:t>
            </a:r>
            <a:r>
              <a:rPr lang="en-US" sz="3600" dirty="0" err="1" smtClean="0"/>
              <a:t>Tonioni</a:t>
            </a:r>
            <a:r>
              <a:rPr lang="en-US" sz="3600" dirty="0" smtClean="0"/>
              <a:t> et al. </a:t>
            </a:r>
            <a:r>
              <a:rPr lang="en-US" sz="3600" dirty="0"/>
              <a:t>Real-time self-adaptive deep </a:t>
            </a:r>
            <a:r>
              <a:rPr lang="en-US" sz="3600" dirty="0" smtClean="0"/>
              <a:t>stereo. CVPR2019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i="1" dirty="0"/>
              <a:t>https://</a:t>
            </a:r>
            <a:r>
              <a:rPr lang="en-US" sz="3100" i="1" dirty="0" smtClean="0"/>
              <a:t>github.com/CVLAB-Unibo/Real-time-self-adaptive-deep-stereo</a:t>
            </a:r>
            <a:endParaRPr lang="en-US" sz="3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5373"/>
            <a:ext cx="12192000" cy="500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840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 Pose </a:t>
            </a:r>
            <a:r>
              <a:rPr lang="en-US" dirty="0" err="1" smtClean="0"/>
              <a:t>Recogntion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F. Mueller, et al., </a:t>
            </a:r>
            <a:r>
              <a:rPr lang="en-US" b="1" dirty="0" err="1" smtClean="0"/>
              <a:t>GANerated</a:t>
            </a:r>
            <a:r>
              <a:rPr lang="en-US" b="1" dirty="0" smtClean="0"/>
              <a:t> Hands for Real-Time 3D Hand Tracking From Monocular RGB</a:t>
            </a:r>
            <a:r>
              <a:rPr lang="en-US" dirty="0" smtClean="0"/>
              <a:t>, </a:t>
            </a:r>
            <a:r>
              <a:rPr lang="en-US" dirty="0" smtClean="0"/>
              <a:t>CVPR2018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G. Garcia-Hernando, et al., </a:t>
            </a:r>
            <a:r>
              <a:rPr lang="en-US" b="1" dirty="0" smtClean="0"/>
              <a:t>First-Person Hand Action Benchmark With RGB-D Videos and 3D Hand Pose Annotations</a:t>
            </a:r>
            <a:r>
              <a:rPr lang="en-US" dirty="0" smtClean="0"/>
              <a:t>, </a:t>
            </a:r>
            <a:r>
              <a:rPr lang="en-US" dirty="0" smtClean="0"/>
              <a:t>CVPR2018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12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F. Mueller, et al., </a:t>
            </a:r>
            <a:r>
              <a:rPr lang="en-US" sz="3600" b="1" dirty="0" err="1" smtClean="0"/>
              <a:t>GANerated</a:t>
            </a:r>
            <a:r>
              <a:rPr lang="en-US" sz="3600" b="1" dirty="0" smtClean="0"/>
              <a:t> Hands for Real-Time 3D Hand Tracking From Monocular RGB</a:t>
            </a:r>
            <a:r>
              <a:rPr lang="en-US" sz="3600" dirty="0" smtClean="0"/>
              <a:t>, </a:t>
            </a:r>
            <a:r>
              <a:rPr lang="en-US" sz="3600" dirty="0" smtClean="0"/>
              <a:t>CVPR2018</a:t>
            </a:r>
            <a:r>
              <a:rPr lang="en-US" sz="3600" dirty="0" smtClean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839485"/>
            <a:ext cx="10515600" cy="731067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Input: RGB Image</a:t>
            </a:r>
          </a:p>
          <a:p>
            <a:pPr marL="0" indent="0" algn="ctr">
              <a:buNone/>
            </a:pPr>
            <a:r>
              <a:rPr lang="en-US" dirty="0" smtClean="0"/>
              <a:t>Output: Hand Pose Skeleton.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950" y="1914381"/>
            <a:ext cx="6896100" cy="1819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951" y="3977113"/>
            <a:ext cx="6896100" cy="163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9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F. Mueller, et al., </a:t>
            </a:r>
            <a:r>
              <a:rPr lang="en-US" sz="3600" b="1" dirty="0" err="1" smtClean="0"/>
              <a:t>GANerated</a:t>
            </a:r>
            <a:r>
              <a:rPr lang="en-US" sz="3600" b="1" dirty="0" smtClean="0"/>
              <a:t> Hands for Real-Time 3D Hand Tracking From Monocular RGB</a:t>
            </a:r>
            <a:r>
              <a:rPr lang="en-US" sz="3600" dirty="0" smtClean="0"/>
              <a:t>, CVPR, 2018.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14381"/>
            <a:ext cx="4041618" cy="465617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R</a:t>
            </a:r>
            <a:r>
              <a:rPr lang="en-US" dirty="0" smtClean="0"/>
              <a:t>eal-time </a:t>
            </a:r>
            <a:r>
              <a:rPr lang="en-US" dirty="0"/>
              <a:t>3D hand tracking from monocular RGB-only input. </a:t>
            </a: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r>
              <a:rPr lang="en-US" dirty="0" smtClean="0"/>
              <a:t>Works on unconstrained videos </a:t>
            </a:r>
            <a:r>
              <a:rPr lang="en-US" dirty="0"/>
              <a:t>from </a:t>
            </a:r>
            <a:r>
              <a:rPr lang="en-US" dirty="0" smtClean="0"/>
              <a:t>YouTube</a:t>
            </a:r>
          </a:p>
          <a:p>
            <a:r>
              <a:rPr lang="en-US" dirty="0" smtClean="0"/>
              <a:t>Is robust </a:t>
            </a:r>
            <a:r>
              <a:rPr lang="en-US" dirty="0"/>
              <a:t>to </a:t>
            </a:r>
            <a:r>
              <a:rPr lang="en-US" dirty="0" smtClean="0"/>
              <a:t>occlusions.</a:t>
            </a:r>
          </a:p>
          <a:p>
            <a:r>
              <a:rPr lang="en-US" dirty="0"/>
              <a:t>R</a:t>
            </a:r>
            <a:r>
              <a:rPr lang="en-US" dirty="0" smtClean="0"/>
              <a:t>eal-time </a:t>
            </a:r>
            <a:r>
              <a:rPr lang="en-US" dirty="0"/>
              <a:t>3D hand </a:t>
            </a:r>
            <a:r>
              <a:rPr lang="en-US" dirty="0" smtClean="0"/>
              <a:t>tracking </a:t>
            </a:r>
            <a:r>
              <a:rPr lang="en-US" dirty="0"/>
              <a:t>using an off-the-shelf RGB webcam in unconstrained </a:t>
            </a:r>
            <a:r>
              <a:rPr lang="en-US" dirty="0" smtClean="0"/>
              <a:t>setups.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332" y="2167879"/>
            <a:ext cx="6896100" cy="1819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333" y="4230611"/>
            <a:ext cx="6896100" cy="163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2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687" y="437924"/>
            <a:ext cx="6105808" cy="866837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F. Mueller, et al., </a:t>
            </a:r>
            <a:r>
              <a:rPr lang="en-US" sz="3600" b="1" dirty="0" err="1" smtClean="0"/>
              <a:t>GANerated</a:t>
            </a:r>
            <a:r>
              <a:rPr lang="en-US" sz="3600" b="1" dirty="0" smtClean="0"/>
              <a:t> Hands for Real-Time 3D Hand Tracking From Monocular RGB</a:t>
            </a:r>
            <a:r>
              <a:rPr lang="en-US" sz="3600" dirty="0" smtClean="0"/>
              <a:t>, CVPR, 2018.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2801" y="2369016"/>
            <a:ext cx="5257800" cy="1697952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n-US" b="1" dirty="0" err="1" smtClean="0">
                <a:solidFill>
                  <a:srgbClr val="0070C0"/>
                </a:solidFill>
              </a:rPr>
              <a:t>GeoConGAN</a:t>
            </a:r>
            <a:r>
              <a:rPr lang="en-US" dirty="0" smtClean="0"/>
              <a:t> produces ‘real’ images from synthetic images. These ‘real’ images are then used to train </a:t>
            </a:r>
            <a:r>
              <a:rPr lang="en-US" b="1" dirty="0" err="1" smtClean="0">
                <a:solidFill>
                  <a:srgbClr val="0070C0"/>
                </a:solidFill>
              </a:rPr>
              <a:t>RegNet</a:t>
            </a:r>
            <a:r>
              <a:rPr lang="en-US" dirty="0" smtClean="0"/>
              <a:t>.</a:t>
            </a:r>
          </a:p>
          <a:p>
            <a:pPr algn="just"/>
            <a:r>
              <a:rPr lang="en-US" dirty="0" smtClean="0"/>
              <a:t>The trained </a:t>
            </a:r>
            <a:r>
              <a:rPr lang="en-US" b="1" dirty="0" err="1" smtClean="0">
                <a:solidFill>
                  <a:srgbClr val="0070C0"/>
                </a:solidFill>
              </a:rPr>
              <a:t>RegNet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is used to recognize global 3d hand poses in real time from RGB video streams.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81636"/>
            <a:ext cx="3706640" cy="22510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650" y="4266494"/>
            <a:ext cx="9643921" cy="2424653"/>
          </a:xfrm>
          <a:prstGeom prst="rect">
            <a:avLst/>
          </a:prstGeom>
        </p:spPr>
      </p:pic>
      <p:cxnSp>
        <p:nvCxnSpPr>
          <p:cNvPr id="19" name="Curved Connector 18"/>
          <p:cNvCxnSpPr/>
          <p:nvPr/>
        </p:nvCxnSpPr>
        <p:spPr>
          <a:xfrm rot="10800000">
            <a:off x="4535786" y="3512745"/>
            <a:ext cx="9054" cy="12700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25"/>
          <p:cNvSpPr/>
          <p:nvPr/>
        </p:nvSpPr>
        <p:spPr>
          <a:xfrm>
            <a:off x="224659" y="3512745"/>
            <a:ext cx="5093620" cy="2728728"/>
          </a:xfrm>
          <a:custGeom>
            <a:avLst/>
            <a:gdLst>
              <a:gd name="connsiteX0" fmla="*/ 4320181 w 5093620"/>
              <a:gd name="connsiteY0" fmla="*/ 0 h 2728728"/>
              <a:gd name="connsiteX1" fmla="*/ 5080672 w 5093620"/>
              <a:gd name="connsiteY1" fmla="*/ 289710 h 2728728"/>
              <a:gd name="connsiteX2" fmla="*/ 4437876 w 5093620"/>
              <a:gd name="connsiteY2" fmla="*/ 642796 h 2728728"/>
              <a:gd name="connsiteX3" fmla="*/ 599206 w 5093620"/>
              <a:gd name="connsiteY3" fmla="*/ 669956 h 2728728"/>
              <a:gd name="connsiteX4" fmla="*/ 1678 w 5093620"/>
              <a:gd name="connsiteY4" fmla="*/ 1231271 h 2728728"/>
              <a:gd name="connsiteX5" fmla="*/ 436244 w 5093620"/>
              <a:gd name="connsiteY5" fmla="*/ 2534970 h 2728728"/>
              <a:gd name="connsiteX6" fmla="*/ 916078 w 5093620"/>
              <a:gd name="connsiteY6" fmla="*/ 2697932 h 2728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93620" h="2728728">
                <a:moveTo>
                  <a:pt x="4320181" y="0"/>
                </a:moveTo>
                <a:cubicBezTo>
                  <a:pt x="4690618" y="91288"/>
                  <a:pt x="5061056" y="182577"/>
                  <a:pt x="5080672" y="289710"/>
                </a:cubicBezTo>
                <a:cubicBezTo>
                  <a:pt x="5100288" y="396843"/>
                  <a:pt x="5184787" y="579422"/>
                  <a:pt x="4437876" y="642796"/>
                </a:cubicBezTo>
                <a:cubicBezTo>
                  <a:pt x="3690965" y="706170"/>
                  <a:pt x="1338572" y="571877"/>
                  <a:pt x="599206" y="669956"/>
                </a:cubicBezTo>
                <a:cubicBezTo>
                  <a:pt x="-140160" y="768035"/>
                  <a:pt x="28838" y="920435"/>
                  <a:pt x="1678" y="1231271"/>
                </a:cubicBezTo>
                <a:cubicBezTo>
                  <a:pt x="-25482" y="1542107"/>
                  <a:pt x="283844" y="2290527"/>
                  <a:pt x="436244" y="2534970"/>
                </a:cubicBezTo>
                <a:cubicBezTo>
                  <a:pt x="588644" y="2779413"/>
                  <a:pt x="752361" y="2738672"/>
                  <a:pt x="916078" y="2697932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801" y="268900"/>
            <a:ext cx="5605427" cy="193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1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876" y="923468"/>
            <a:ext cx="5807044" cy="5657316"/>
          </a:xfrm>
        </p:spPr>
        <p:txBody>
          <a:bodyPr/>
          <a:lstStyle/>
          <a:p>
            <a:r>
              <a:rPr lang="en-US" dirty="0" smtClean="0"/>
              <a:t>Low level image processing.</a:t>
            </a:r>
          </a:p>
          <a:p>
            <a:r>
              <a:rPr lang="en-US" dirty="0" smtClean="0"/>
              <a:t>Convolutional Kernels: </a:t>
            </a:r>
            <a:r>
              <a:rPr lang="en-US" dirty="0"/>
              <a:t>f</a:t>
            </a:r>
            <a:r>
              <a:rPr lang="en-US" dirty="0" smtClean="0"/>
              <a:t>ilters, edge detectors, etc.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Blob </a:t>
            </a:r>
            <a:r>
              <a:rPr lang="en-US" dirty="0" smtClean="0"/>
              <a:t>tracking</a:t>
            </a:r>
            <a:endParaRPr lang="en-US" dirty="0"/>
          </a:p>
          <a:p>
            <a:r>
              <a:rPr lang="en-US" dirty="0" smtClean="0"/>
              <a:t>Face and people detector</a:t>
            </a:r>
          </a:p>
          <a:p>
            <a:r>
              <a:rPr lang="en-US" dirty="0" smtClean="0"/>
              <a:t>Neural networks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76" y="2427617"/>
            <a:ext cx="3491293" cy="23627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876" y="0"/>
            <a:ext cx="11064844" cy="864038"/>
          </a:xfrm>
        </p:spPr>
        <p:txBody>
          <a:bodyPr/>
          <a:lstStyle/>
          <a:p>
            <a:r>
              <a:rPr lang="en-US" dirty="0" err="1" smtClean="0"/>
              <a:t>OpenCV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25" y="132359"/>
            <a:ext cx="5286375" cy="6448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964" y="2873342"/>
            <a:ext cx="3021688" cy="147126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957465" y="4404033"/>
            <a:ext cx="808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Wikipedia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9428368" y="6574643"/>
            <a:ext cx="808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Wikipedia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301876" y="6590031"/>
            <a:ext cx="43215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[1] https</a:t>
            </a:r>
            <a:r>
              <a:rPr lang="en-US" sz="1000" dirty="0"/>
              <a:t>://www.sciencedirect.com/topics/computer-science/convolution-filter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76538" y="4650090"/>
            <a:ext cx="1072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Image from [1].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634935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425" y="595312"/>
            <a:ext cx="92011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3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Garcia-Hernando, et al., </a:t>
            </a:r>
            <a:r>
              <a:rPr lang="en-US" sz="3600" b="1" dirty="0" smtClean="0"/>
              <a:t>First-Person Hand Action Benchmark With RGB-D Videos and 3D Hand Pose Annotations</a:t>
            </a:r>
            <a:r>
              <a:rPr lang="en-US" sz="3600" dirty="0" smtClean="0"/>
              <a:t>, </a:t>
            </a:r>
            <a:r>
              <a:rPr lang="en-US" sz="3600" dirty="0" smtClean="0"/>
              <a:t>CVPR2018</a:t>
            </a:r>
            <a:r>
              <a:rPr lang="en-US" sz="3600" dirty="0" smtClean="0"/>
              <a:t>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4630093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Pouring Juice</a:t>
            </a:r>
          </a:p>
          <a:p>
            <a:r>
              <a:rPr lang="en-US" dirty="0" smtClean="0"/>
              <a:t>A </a:t>
            </a:r>
            <a:r>
              <a:rPr lang="en-US" dirty="0"/>
              <a:t>novel </a:t>
            </a:r>
            <a:r>
              <a:rPr lang="en-US" dirty="0" err="1" smtClean="0"/>
              <a:t>firstperson</a:t>
            </a:r>
            <a:r>
              <a:rPr lang="en-US" dirty="0" smtClean="0"/>
              <a:t> action </a:t>
            </a:r>
            <a:r>
              <a:rPr lang="en-US" dirty="0"/>
              <a:t>recognition dataset with RGB-D videos </a:t>
            </a:r>
            <a:r>
              <a:rPr lang="en-US" dirty="0" smtClean="0"/>
              <a:t>and 3D </a:t>
            </a:r>
            <a:r>
              <a:rPr lang="en-US" dirty="0"/>
              <a:t>hand pose annotations. </a:t>
            </a:r>
            <a:endParaRPr lang="en-US" dirty="0" smtClean="0"/>
          </a:p>
          <a:p>
            <a:r>
              <a:rPr lang="en-US" dirty="0" smtClean="0"/>
              <a:t>Magnetic sensors and inverse </a:t>
            </a:r>
            <a:r>
              <a:rPr lang="en-US" dirty="0"/>
              <a:t>kinematics to capture the hand pose. </a:t>
            </a:r>
            <a:endParaRPr lang="en-US" dirty="0" smtClean="0"/>
          </a:p>
          <a:p>
            <a:r>
              <a:rPr lang="en-US" dirty="0" smtClean="0"/>
              <a:t>Also captured </a:t>
            </a:r>
            <a:r>
              <a:rPr lang="en-US" dirty="0"/>
              <a:t>6D object </a:t>
            </a:r>
            <a:r>
              <a:rPr lang="en-US" dirty="0" smtClean="0"/>
              <a:t>pose for some of the actions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150" y="1433512"/>
            <a:ext cx="5200650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1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432" y="265538"/>
            <a:ext cx="10515600" cy="703184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Garcia-Hernando, et al., </a:t>
            </a:r>
            <a:r>
              <a:rPr lang="en-US" sz="3600" b="1" dirty="0" smtClean="0"/>
              <a:t>First-Person Hand Action Benchmark With RGB-D Videos and 3D Hand Pose Annotations</a:t>
            </a:r>
            <a:r>
              <a:rPr lang="en-US" sz="3600" dirty="0" smtClean="0"/>
              <a:t>, CVPR, 2018.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4630093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 </a:t>
            </a:r>
            <a:r>
              <a:rPr lang="en-US" dirty="0"/>
              <a:t>novel </a:t>
            </a:r>
            <a:r>
              <a:rPr lang="en-US" dirty="0" smtClean="0"/>
              <a:t>first person action </a:t>
            </a:r>
            <a:r>
              <a:rPr lang="en-US" dirty="0"/>
              <a:t>recognition dataset with RGB-D videos </a:t>
            </a:r>
            <a:r>
              <a:rPr lang="en-US" dirty="0" smtClean="0"/>
              <a:t>and 3D </a:t>
            </a:r>
            <a:r>
              <a:rPr lang="en-US" dirty="0"/>
              <a:t>hand pose annotations. </a:t>
            </a:r>
            <a:endParaRPr lang="en-US" dirty="0" smtClean="0"/>
          </a:p>
          <a:p>
            <a:r>
              <a:rPr lang="en-US" dirty="0" smtClean="0"/>
              <a:t>Put sugar.</a:t>
            </a:r>
          </a:p>
          <a:p>
            <a:r>
              <a:rPr lang="en-US" dirty="0" smtClean="0"/>
              <a:t>Pour milk.</a:t>
            </a:r>
          </a:p>
          <a:p>
            <a:r>
              <a:rPr lang="en-US" dirty="0" smtClean="0"/>
              <a:t>Charge cell-phone.</a:t>
            </a:r>
          </a:p>
          <a:p>
            <a:r>
              <a:rPr lang="en-US" dirty="0" smtClean="0"/>
              <a:t>Shake hand.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788" y="1038226"/>
            <a:ext cx="5495925" cy="289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119" y="3933826"/>
            <a:ext cx="5448300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7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432" y="265538"/>
            <a:ext cx="10515600" cy="703184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Garcia-Hernando, et al., </a:t>
            </a:r>
            <a:r>
              <a:rPr lang="en-US" sz="3600" b="1" dirty="0" smtClean="0"/>
              <a:t>First-Person Hand Action Benchmark With RGB-D Videos and 3D Hand Pose Annotations</a:t>
            </a:r>
            <a:r>
              <a:rPr lang="en-US" sz="3600" dirty="0" smtClean="0"/>
              <a:t>, CVPR, 2018.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4630093" cy="448627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 smtClean="0"/>
              <a:t>Visual data:  Intel RealSense SR300 RGB-D camera on the shoulder of the subject (RGB 30 fps at 1920×1080 and Depth 640×480.)</a:t>
            </a:r>
          </a:p>
          <a:p>
            <a:pPr marL="0" indent="0">
              <a:buNone/>
            </a:pPr>
            <a:r>
              <a:rPr lang="en-US" dirty="0" smtClean="0"/>
              <a:t>Pose annotation:  </a:t>
            </a:r>
          </a:p>
          <a:p>
            <a:pPr marL="0" indent="0">
              <a:buNone/>
            </a:pPr>
            <a:r>
              <a:rPr lang="en-US" dirty="0" smtClean="0"/>
              <a:t>hand pose</a:t>
            </a:r>
          </a:p>
          <a:p>
            <a:r>
              <a:rPr lang="en-US" dirty="0" smtClean="0"/>
              <a:t>captured using six magnetic sensors (6DOF) attached to the user’s hand, five fingertips and one wrist, following [84]. </a:t>
            </a:r>
          </a:p>
          <a:p>
            <a:r>
              <a:rPr lang="en-US" dirty="0" smtClean="0"/>
              <a:t>the hand pose is inferred using inverse kinematics over a defined 21-joint hand model</a:t>
            </a:r>
          </a:p>
          <a:p>
            <a:pPr marL="0" indent="0">
              <a:buNone/>
            </a:pPr>
            <a:r>
              <a:rPr lang="en-US" dirty="0" smtClean="0"/>
              <a:t>object pose</a:t>
            </a:r>
          </a:p>
          <a:p>
            <a:r>
              <a:rPr lang="en-US" dirty="0" smtClean="0"/>
              <a:t>1 6DOF magnetic sensor</a:t>
            </a:r>
            <a:r>
              <a:rPr lang="en-US" dirty="0"/>
              <a:t> </a:t>
            </a:r>
            <a:r>
              <a:rPr lang="en-US" dirty="0" smtClean="0"/>
              <a:t>attached to the closest point to the center of mass.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Recording process: </a:t>
            </a:r>
          </a:p>
          <a:p>
            <a:r>
              <a:rPr lang="en-US" dirty="0" smtClean="0"/>
              <a:t>6 people, all right handed performed the actions.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138" y="1085567"/>
            <a:ext cx="5724525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7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432" y="265538"/>
            <a:ext cx="10515600" cy="703184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Garcia-Hernando, et al., </a:t>
            </a:r>
            <a:r>
              <a:rPr lang="en-US" sz="3600" b="1" dirty="0" smtClean="0"/>
              <a:t>First-Person Hand Action Benchmark With RGB-D Videos and 3D Hand Pose Annotations</a:t>
            </a:r>
            <a:r>
              <a:rPr lang="en-US" sz="3600" dirty="0" smtClean="0"/>
              <a:t>, </a:t>
            </a:r>
            <a:r>
              <a:rPr lang="en-US" sz="3600" dirty="0" smtClean="0"/>
              <a:t>CVPR2018</a:t>
            </a:r>
            <a:r>
              <a:rPr lang="en-US" sz="3600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5109927" cy="365991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Baseline: </a:t>
            </a:r>
            <a:r>
              <a:rPr lang="en-US" dirty="0" smtClean="0"/>
              <a:t>RNN LSTM 100 neurons.</a:t>
            </a:r>
          </a:p>
          <a:p>
            <a:pPr marL="0" indent="0">
              <a:buNone/>
            </a:pPr>
            <a:r>
              <a:rPr lang="en-US" dirty="0" smtClean="0"/>
              <a:t>1:3 	25% training 75% testing</a:t>
            </a:r>
          </a:p>
          <a:p>
            <a:pPr marL="0" indent="0">
              <a:buNone/>
            </a:pPr>
            <a:r>
              <a:rPr lang="en-US" dirty="0" smtClean="0"/>
              <a:t>1:1	50% - 50%</a:t>
            </a:r>
          </a:p>
          <a:p>
            <a:pPr marL="0" indent="0">
              <a:buNone/>
            </a:pPr>
            <a:r>
              <a:rPr lang="en-US" dirty="0" smtClean="0"/>
              <a:t>3:1	75% - 25%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Cross-person</a:t>
            </a:r>
          </a:p>
          <a:p>
            <a:pPr marL="0" indent="0">
              <a:buNone/>
            </a:pPr>
            <a:r>
              <a:rPr lang="en-US" dirty="0" smtClean="0"/>
              <a:t>Leave one of the 6 persons out of the training and test on the person left out.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Tensorflow</a:t>
            </a:r>
            <a:r>
              <a:rPr lang="en-US" dirty="0" smtClean="0"/>
              <a:t> and Adam optimizer.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15" y="5788089"/>
            <a:ext cx="4895850" cy="9334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8833" y="5418757"/>
            <a:ext cx="3422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Baseline Action recognition results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745" y="1446292"/>
            <a:ext cx="5229885" cy="51342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49347" y="1123771"/>
            <a:ext cx="894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</a:rPr>
              <a:t>Hand pose </a:t>
            </a:r>
          </a:p>
          <a:p>
            <a:r>
              <a:rPr lang="en-US" sz="1200" dirty="0" smtClean="0">
                <a:solidFill>
                  <a:srgbClr val="0070C0"/>
                </a:solidFill>
              </a:rPr>
              <a:t>recognition</a:t>
            </a:r>
            <a:endParaRPr lang="en-US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98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Problems with Deep Neural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0852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K. </a:t>
            </a:r>
            <a:r>
              <a:rPr lang="en-US" dirty="0" err="1" smtClean="0"/>
              <a:t>Eykholt</a:t>
            </a:r>
            <a:r>
              <a:rPr lang="en-US" dirty="0" smtClean="0"/>
              <a:t>, et al. Dawn Song Robust </a:t>
            </a:r>
            <a:r>
              <a:rPr lang="en-US" dirty="0"/>
              <a:t>Physical-World Attacks on Deep Learning Visual </a:t>
            </a:r>
            <a:r>
              <a:rPr lang="en-US" dirty="0" smtClean="0"/>
              <a:t>Classification, CVPR2018.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723" y="2657757"/>
            <a:ext cx="7301792" cy="409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61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819" y="214108"/>
            <a:ext cx="10515600" cy="90852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K. </a:t>
            </a:r>
            <a:r>
              <a:rPr lang="en-US" dirty="0" err="1" smtClean="0"/>
              <a:t>Eykholt</a:t>
            </a:r>
            <a:r>
              <a:rPr lang="en-US" dirty="0" smtClean="0"/>
              <a:t>, et al. Dawn Song Robust </a:t>
            </a:r>
            <a:r>
              <a:rPr lang="en-US" dirty="0"/>
              <a:t>Physical-World Attacks on Deep Learning Visual </a:t>
            </a:r>
            <a:r>
              <a:rPr lang="en-US" dirty="0" smtClean="0"/>
              <a:t>Classification, CVPR2018.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004" y="2823498"/>
            <a:ext cx="8075992" cy="36336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9819" y="1304999"/>
            <a:ext cx="109124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Robust Physical Perturbations (RP2):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generate physical perturbations for physical-world objects such that a DNN-based classifier produces a designated misclassification.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This under a range of dynamic physical conditions, including different viewpoint angles and distances.</a:t>
            </a:r>
          </a:p>
        </p:txBody>
      </p:sp>
    </p:spTree>
    <p:extLst>
      <p:ext uri="{BB962C8B-B14F-4D97-AF65-F5344CB8AC3E}">
        <p14:creationId xmlns:p14="http://schemas.microsoft.com/office/powerpoint/2010/main" val="402642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819" y="214108"/>
            <a:ext cx="10515600" cy="90852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K. </a:t>
            </a:r>
            <a:r>
              <a:rPr lang="en-US" dirty="0" err="1" smtClean="0"/>
              <a:t>Eykholt</a:t>
            </a:r>
            <a:r>
              <a:rPr lang="en-US" dirty="0" smtClean="0"/>
              <a:t>, et al. Dawn Song Robust </a:t>
            </a:r>
            <a:r>
              <a:rPr lang="en-US" dirty="0"/>
              <a:t>Physical-World Attacks on Deep Learning Visual </a:t>
            </a:r>
            <a:r>
              <a:rPr lang="en-US" dirty="0" smtClean="0"/>
              <a:t>Classification, CVPR2018.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3030" y="1486068"/>
            <a:ext cx="39684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Two types of attacks showing that RP2 produces robust perturbations for real road signs.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poster attacks are successful in 100% of stationary and drive-by tests against LISA-CNN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sticker attacks are successful in 80% of stationary testing conditions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791" y="1056238"/>
            <a:ext cx="6915150" cy="5638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767" y="4157830"/>
            <a:ext cx="1589214" cy="218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6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18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dirty="0" smtClean="0"/>
              <a:t>K. </a:t>
            </a:r>
            <a:r>
              <a:rPr lang="en-US" sz="3100" dirty="0" err="1" smtClean="0"/>
              <a:t>Eykholt</a:t>
            </a:r>
            <a:r>
              <a:rPr lang="en-US" sz="3100" dirty="0" smtClean="0"/>
              <a:t>, et al. Dawn Song Robust Physical-World Attacks on Deep Learning Visual Classification, CVPR2018.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619" y="1890335"/>
            <a:ext cx="8872825" cy="2799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60483" y="4988459"/>
            <a:ext cx="2121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is a micro-wave.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223158" y="4988459"/>
            <a:ext cx="249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is not a micro-wave.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4764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837" y="661987"/>
            <a:ext cx="7934325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03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Neural Networks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11242" y="6120143"/>
            <a:ext cx="3010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Feed Forward Neural Network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166" y="1380837"/>
            <a:ext cx="4169287" cy="46003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934" y="1380837"/>
            <a:ext cx="4168608" cy="46003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45512" y="6120143"/>
            <a:ext cx="2650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Recurrent Neural Network</a:t>
            </a:r>
          </a:p>
        </p:txBody>
      </p:sp>
      <p:sp>
        <p:nvSpPr>
          <p:cNvPr id="21" name="Freeform 20"/>
          <p:cNvSpPr/>
          <p:nvPr/>
        </p:nvSpPr>
        <p:spPr>
          <a:xfrm>
            <a:off x="6753330" y="1987603"/>
            <a:ext cx="905902" cy="2819926"/>
          </a:xfrm>
          <a:custGeom>
            <a:avLst/>
            <a:gdLst>
              <a:gd name="connsiteX0" fmla="*/ 905902 w 905902"/>
              <a:gd name="connsiteY0" fmla="*/ 447779 h 2819926"/>
              <a:gd name="connsiteX1" fmla="*/ 326480 w 905902"/>
              <a:gd name="connsiteY1" fmla="*/ 76587 h 2819926"/>
              <a:gd name="connsiteX2" fmla="*/ 555 w 905902"/>
              <a:gd name="connsiteY2" fmla="*/ 1769585 h 2819926"/>
              <a:gd name="connsiteX3" fmla="*/ 398908 w 905902"/>
              <a:gd name="connsiteY3" fmla="*/ 2819787 h 2819926"/>
              <a:gd name="connsiteX4" fmla="*/ 480389 w 905902"/>
              <a:gd name="connsiteY4" fmla="*/ 1851066 h 2819926"/>
              <a:gd name="connsiteX5" fmla="*/ 480389 w 905902"/>
              <a:gd name="connsiteY5" fmla="*/ 1851066 h 2819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5902" h="2819926">
                <a:moveTo>
                  <a:pt x="905902" y="447779"/>
                </a:moveTo>
                <a:cubicBezTo>
                  <a:pt x="691636" y="152032"/>
                  <a:pt x="477371" y="-143714"/>
                  <a:pt x="326480" y="76587"/>
                </a:cubicBezTo>
                <a:cubicBezTo>
                  <a:pt x="175589" y="296888"/>
                  <a:pt x="-11516" y="1312385"/>
                  <a:pt x="555" y="1769585"/>
                </a:cubicBezTo>
                <a:cubicBezTo>
                  <a:pt x="12626" y="2226785"/>
                  <a:pt x="318936" y="2806207"/>
                  <a:pt x="398908" y="2819787"/>
                </a:cubicBezTo>
                <a:cubicBezTo>
                  <a:pt x="478880" y="2833367"/>
                  <a:pt x="480389" y="1851066"/>
                  <a:pt x="480389" y="1851066"/>
                </a:cubicBezTo>
                <a:lnTo>
                  <a:pt x="480389" y="1851066"/>
                </a:lnTo>
              </a:path>
            </a:pathLst>
          </a:custGeom>
          <a:noFill/>
          <a:ln w="15875"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 flipH="1">
            <a:off x="9380658" y="1987603"/>
            <a:ext cx="839829" cy="2819926"/>
          </a:xfrm>
          <a:custGeom>
            <a:avLst/>
            <a:gdLst>
              <a:gd name="connsiteX0" fmla="*/ 905902 w 905902"/>
              <a:gd name="connsiteY0" fmla="*/ 447779 h 2819926"/>
              <a:gd name="connsiteX1" fmla="*/ 326480 w 905902"/>
              <a:gd name="connsiteY1" fmla="*/ 76587 h 2819926"/>
              <a:gd name="connsiteX2" fmla="*/ 555 w 905902"/>
              <a:gd name="connsiteY2" fmla="*/ 1769585 h 2819926"/>
              <a:gd name="connsiteX3" fmla="*/ 398908 w 905902"/>
              <a:gd name="connsiteY3" fmla="*/ 2819787 h 2819926"/>
              <a:gd name="connsiteX4" fmla="*/ 480389 w 905902"/>
              <a:gd name="connsiteY4" fmla="*/ 1851066 h 2819926"/>
              <a:gd name="connsiteX5" fmla="*/ 480389 w 905902"/>
              <a:gd name="connsiteY5" fmla="*/ 1851066 h 2819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5902" h="2819926">
                <a:moveTo>
                  <a:pt x="905902" y="447779"/>
                </a:moveTo>
                <a:cubicBezTo>
                  <a:pt x="691636" y="152032"/>
                  <a:pt x="477371" y="-143714"/>
                  <a:pt x="326480" y="76587"/>
                </a:cubicBezTo>
                <a:cubicBezTo>
                  <a:pt x="175589" y="296888"/>
                  <a:pt x="-11516" y="1312385"/>
                  <a:pt x="555" y="1769585"/>
                </a:cubicBezTo>
                <a:cubicBezTo>
                  <a:pt x="12626" y="2226785"/>
                  <a:pt x="318936" y="2806207"/>
                  <a:pt x="398908" y="2819787"/>
                </a:cubicBezTo>
                <a:cubicBezTo>
                  <a:pt x="478880" y="2833367"/>
                  <a:pt x="480389" y="1851066"/>
                  <a:pt x="480389" y="1851066"/>
                </a:cubicBezTo>
                <a:lnTo>
                  <a:pt x="480389" y="1851066"/>
                </a:lnTo>
              </a:path>
            </a:pathLst>
          </a:custGeom>
          <a:noFill/>
          <a:ln w="15875"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7508879" y="2126280"/>
            <a:ext cx="502512" cy="2542572"/>
          </a:xfrm>
          <a:custGeom>
            <a:avLst/>
            <a:gdLst>
              <a:gd name="connsiteX0" fmla="*/ 905902 w 905902"/>
              <a:gd name="connsiteY0" fmla="*/ 447779 h 2819926"/>
              <a:gd name="connsiteX1" fmla="*/ 326480 w 905902"/>
              <a:gd name="connsiteY1" fmla="*/ 76587 h 2819926"/>
              <a:gd name="connsiteX2" fmla="*/ 555 w 905902"/>
              <a:gd name="connsiteY2" fmla="*/ 1769585 h 2819926"/>
              <a:gd name="connsiteX3" fmla="*/ 398908 w 905902"/>
              <a:gd name="connsiteY3" fmla="*/ 2819787 h 2819926"/>
              <a:gd name="connsiteX4" fmla="*/ 480389 w 905902"/>
              <a:gd name="connsiteY4" fmla="*/ 1851066 h 2819926"/>
              <a:gd name="connsiteX5" fmla="*/ 480389 w 905902"/>
              <a:gd name="connsiteY5" fmla="*/ 1851066 h 2819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5902" h="2819926">
                <a:moveTo>
                  <a:pt x="905902" y="447779"/>
                </a:moveTo>
                <a:cubicBezTo>
                  <a:pt x="691636" y="152032"/>
                  <a:pt x="477371" y="-143714"/>
                  <a:pt x="326480" y="76587"/>
                </a:cubicBezTo>
                <a:cubicBezTo>
                  <a:pt x="175589" y="296888"/>
                  <a:pt x="-11516" y="1312385"/>
                  <a:pt x="555" y="1769585"/>
                </a:cubicBezTo>
                <a:cubicBezTo>
                  <a:pt x="12626" y="2226785"/>
                  <a:pt x="318936" y="2806207"/>
                  <a:pt x="398908" y="2819787"/>
                </a:cubicBezTo>
                <a:cubicBezTo>
                  <a:pt x="478880" y="2833367"/>
                  <a:pt x="480389" y="1851066"/>
                  <a:pt x="480389" y="1851066"/>
                </a:cubicBezTo>
                <a:lnTo>
                  <a:pt x="480389" y="1851066"/>
                </a:lnTo>
              </a:path>
            </a:pathLst>
          </a:custGeom>
          <a:noFill/>
          <a:ln w="15875">
            <a:prstDash val="sysDot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532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64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77362"/>
            <a:ext cx="10515600" cy="554977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Papers can be obtained from </a:t>
            </a:r>
            <a:r>
              <a:rPr lang="en-US" dirty="0" smtClean="0">
                <a:hlinkClick r:id="rId2"/>
              </a:rPr>
              <a:t>http://openaccess.thecvf.com/CVPR2018.py</a:t>
            </a:r>
            <a:endParaRPr lang="en-US" dirty="0" smtClean="0"/>
          </a:p>
          <a:p>
            <a:pPr marL="0" indent="0">
              <a:buNone/>
            </a:pPr>
            <a:r>
              <a:rPr lang="en-US" b="1" dirty="0"/>
              <a:t>Real-Time Tracking</a:t>
            </a:r>
          </a:p>
          <a:p>
            <a:pPr marL="0" indent="0">
              <a:buNone/>
            </a:pPr>
            <a:r>
              <a:rPr lang="en-US" dirty="0" smtClean="0"/>
              <a:t>[1]	A</a:t>
            </a:r>
            <a:r>
              <a:rPr lang="en-US" dirty="0"/>
              <a:t>. He et al. A Twofold Siamese Network for Real-Time Object </a:t>
            </a:r>
            <a:r>
              <a:rPr lang="en-US" dirty="0" smtClean="0"/>
              <a:t>Tracking</a:t>
            </a:r>
            <a:r>
              <a:rPr lang="en-US" dirty="0"/>
              <a:t>, CVPR, 2018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[2] 	B</a:t>
            </a:r>
            <a:r>
              <a:rPr lang="en-US" dirty="0"/>
              <a:t>. Yang et al. PIXOR: Real-Time 3D Object Detection From Point </a:t>
            </a:r>
            <a:r>
              <a:rPr lang="en-US" dirty="0" smtClean="0"/>
              <a:t>Clouds</a:t>
            </a:r>
            <a:r>
              <a:rPr lang="en-US" dirty="0"/>
              <a:t>, CVPR, 2018</a:t>
            </a:r>
            <a:r>
              <a:rPr lang="en-US" dirty="0" smtClean="0"/>
              <a:t>.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[3] 	B</a:t>
            </a:r>
            <a:r>
              <a:rPr lang="en-US" dirty="0"/>
              <a:t>. </a:t>
            </a:r>
            <a:r>
              <a:rPr lang="en-US" dirty="0" err="1"/>
              <a:t>Tekin</a:t>
            </a:r>
            <a:r>
              <a:rPr lang="en-US" dirty="0"/>
              <a:t> et al., Real-Time Seamless Single Shot 6D Object Pose </a:t>
            </a:r>
            <a:r>
              <a:rPr lang="en-US" dirty="0" smtClean="0"/>
              <a:t>Prediction</a:t>
            </a:r>
            <a:r>
              <a:rPr lang="en-US" dirty="0"/>
              <a:t>, CVPR, 2018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b="1" dirty="0" smtClean="0"/>
              <a:t>Face Recognition</a:t>
            </a:r>
          </a:p>
          <a:p>
            <a:pPr marL="0" indent="0">
              <a:buNone/>
            </a:pPr>
            <a:r>
              <a:rPr lang="en-US" dirty="0" smtClean="0"/>
              <a:t>[4] 	</a:t>
            </a:r>
            <a:r>
              <a:rPr lang="en-US" dirty="0" err="1" smtClean="0"/>
              <a:t>Yancheng</a:t>
            </a:r>
            <a:r>
              <a:rPr lang="en-US" dirty="0" smtClean="0"/>
              <a:t> </a:t>
            </a:r>
            <a:r>
              <a:rPr lang="en-US" dirty="0"/>
              <a:t>Bai, et al., Finding Tiny Faces in the Wild With Generative Adversarial Network, CVPR, 2018.</a:t>
            </a:r>
          </a:p>
          <a:p>
            <a:pPr marL="0" indent="0">
              <a:buNone/>
            </a:pPr>
            <a:r>
              <a:rPr lang="en-US" dirty="0" smtClean="0"/>
              <a:t>[5] 	</a:t>
            </a:r>
            <a:r>
              <a:rPr lang="en-US" dirty="0" err="1" smtClean="0"/>
              <a:t>Xuanyi</a:t>
            </a:r>
            <a:r>
              <a:rPr lang="en-US" dirty="0" smtClean="0"/>
              <a:t> </a:t>
            </a:r>
            <a:r>
              <a:rPr lang="en-US" dirty="0"/>
              <a:t>Dong, et al., Aggregated Network for Facial Landmark Detection, CVPR, 2018.</a:t>
            </a:r>
          </a:p>
          <a:p>
            <a:pPr marL="0" indent="0">
              <a:buNone/>
            </a:pPr>
            <a:r>
              <a:rPr lang="en-US" dirty="0" smtClean="0"/>
              <a:t>[6] 	</a:t>
            </a:r>
            <a:r>
              <a:rPr lang="en-US" dirty="0" err="1" smtClean="0"/>
              <a:t>Yaojie</a:t>
            </a:r>
            <a:r>
              <a:rPr lang="en-US" dirty="0" smtClean="0"/>
              <a:t> </a:t>
            </a:r>
            <a:r>
              <a:rPr lang="en-US" dirty="0"/>
              <a:t>Liu, et al., Learning Deep Models for Face Anti-Spoofing: Binary or Auxiliary Supervision, CVPR, </a:t>
            </a:r>
            <a:r>
              <a:rPr lang="en-US" dirty="0" smtClean="0"/>
              <a:t>	2018.</a:t>
            </a:r>
          </a:p>
          <a:p>
            <a:pPr marL="0" indent="0">
              <a:buNone/>
            </a:pPr>
            <a:r>
              <a:rPr lang="en-US" b="1" dirty="0" smtClean="0"/>
              <a:t>Hand Pose Recognition</a:t>
            </a:r>
          </a:p>
          <a:p>
            <a:pPr marL="0" indent="0">
              <a:buNone/>
            </a:pPr>
            <a:r>
              <a:rPr lang="en-US" dirty="0" smtClean="0"/>
              <a:t>[7] 	F. Mueller</a:t>
            </a:r>
            <a:r>
              <a:rPr lang="en-US" dirty="0"/>
              <a:t>, et al., </a:t>
            </a:r>
            <a:r>
              <a:rPr lang="en-US" dirty="0" err="1"/>
              <a:t>GANerated</a:t>
            </a:r>
            <a:r>
              <a:rPr lang="en-US" dirty="0"/>
              <a:t> Hands for Real-Time 3D Hand Tracking From Monocular RGB, CVPR, </a:t>
            </a:r>
            <a:r>
              <a:rPr lang="en-US" dirty="0" smtClean="0"/>
              <a:t>	2018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 smtClean="0"/>
              <a:t>[8] 	G</a:t>
            </a:r>
            <a:r>
              <a:rPr lang="en-US" dirty="0"/>
              <a:t>. Garcia-Hernando, et al., First-Person Hand Action Benchmark With RGB-D Videos and 3D Hand </a:t>
            </a:r>
            <a:r>
              <a:rPr lang="en-US" dirty="0" smtClean="0"/>
              <a:t>	Pose </a:t>
            </a:r>
            <a:r>
              <a:rPr lang="en-US" dirty="0"/>
              <a:t>Annotations, CVPR, 2018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b="1" dirty="0" smtClean="0"/>
              <a:t>Problems with Deep Learning Classification</a:t>
            </a:r>
          </a:p>
          <a:p>
            <a:pPr marL="0" indent="0">
              <a:buNone/>
            </a:pPr>
            <a:r>
              <a:rPr lang="en-US" dirty="0" smtClean="0"/>
              <a:t>[9] 	K</a:t>
            </a:r>
            <a:r>
              <a:rPr lang="en-US" dirty="0"/>
              <a:t>. </a:t>
            </a:r>
            <a:r>
              <a:rPr lang="en-US" dirty="0" err="1"/>
              <a:t>Eykholt</a:t>
            </a:r>
            <a:r>
              <a:rPr lang="en-US" dirty="0"/>
              <a:t>, et al. Dawn Song Robust Physical-World Attacks on Deep Learning Visual Classification, </a:t>
            </a:r>
            <a:r>
              <a:rPr lang="en-US" dirty="0" smtClean="0"/>
              <a:t>	CVPR, 2018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83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Conference on </a:t>
            </a:r>
            <a:br>
              <a:rPr lang="en-US" dirty="0" smtClean="0"/>
            </a:br>
            <a:r>
              <a:rPr lang="en-US" dirty="0" smtClean="0"/>
              <a:t>Computer </a:t>
            </a:r>
            <a:r>
              <a:rPr lang="en-US" dirty="0"/>
              <a:t>Vision and Pattern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openaccess.thecvf.com/CVPR2018.py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openaccess.thecvf.com/CVPR2019.py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292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67" y="0"/>
            <a:ext cx="9291842" cy="30389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735" y="66360"/>
            <a:ext cx="10515600" cy="61264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DNN: </a:t>
            </a:r>
            <a:r>
              <a:rPr lang="en-US" dirty="0" err="1" smtClean="0"/>
              <a:t>AlexNet</a:t>
            </a:r>
            <a:r>
              <a:rPr lang="en-US" dirty="0" smtClean="0"/>
              <a:t>, VGG16, </a:t>
            </a:r>
            <a:r>
              <a:rPr lang="en-US" dirty="0" err="1" smtClean="0"/>
              <a:t>ResNet</a:t>
            </a:r>
            <a:r>
              <a:rPr lang="en-US" dirty="0" smtClean="0"/>
              <a:t>, etc.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960" y="2505263"/>
            <a:ext cx="8877300" cy="42576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98933" y="6427113"/>
            <a:ext cx="56350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Krizhevsky</a:t>
            </a:r>
            <a:r>
              <a:rPr lang="en-US" sz="1100" dirty="0"/>
              <a:t>, Alex; </a:t>
            </a:r>
            <a:r>
              <a:rPr lang="en-US" sz="1100" dirty="0" err="1"/>
              <a:t>Sutskever</a:t>
            </a:r>
            <a:r>
              <a:rPr lang="en-US" sz="1100" dirty="0"/>
              <a:t>, Ilya; Hinton, Geoffrey </a:t>
            </a:r>
            <a:r>
              <a:rPr lang="en-US" sz="1100" dirty="0" smtClean="0"/>
              <a:t>E. </a:t>
            </a:r>
            <a:r>
              <a:rPr lang="en-US" sz="1100" dirty="0"/>
              <a:t>"ImageNet classification with deep convolutional neural networks</a:t>
            </a:r>
            <a:r>
              <a:rPr lang="en-US" sz="1100" dirty="0" smtClean="0"/>
              <a:t>" </a:t>
            </a:r>
            <a:r>
              <a:rPr lang="en-US" sz="1100" dirty="0"/>
              <a:t>Communications of the ACM. 60 (6): 84–90.</a:t>
            </a:r>
          </a:p>
        </p:txBody>
      </p:sp>
    </p:spTree>
    <p:extLst>
      <p:ext uri="{BB962C8B-B14F-4D97-AF65-F5344CB8AC3E}">
        <p14:creationId xmlns:p14="http://schemas.microsoft.com/office/powerpoint/2010/main" val="417124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170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AlexNet</a:t>
            </a:r>
            <a:r>
              <a:rPr lang="en-US" dirty="0" smtClean="0"/>
              <a:t> Visualization</a:t>
            </a:r>
            <a:endParaRPr lang="en-US" dirty="0"/>
          </a:p>
        </p:txBody>
      </p:sp>
      <p:pic>
        <p:nvPicPr>
          <p:cNvPr id="4" name="AlexNet_Visualization_2019-04-08_16-00-3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3375" y="190500"/>
            <a:ext cx="1152525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Tracking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Conference on Computer Vision and Pattern Recognition (CVPR)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Real-Time Tracking</a:t>
            </a:r>
          </a:p>
          <a:p>
            <a:r>
              <a:rPr lang="en-US" dirty="0" smtClean="0"/>
              <a:t>A. He et al. A Twofold Siamese Network for Real-Time Object Tracking</a:t>
            </a:r>
          </a:p>
          <a:p>
            <a:r>
              <a:rPr lang="en-US" dirty="0" smtClean="0"/>
              <a:t>B. Yang et al. PIXOR: Real-Time 3D Object Detection From Point Clouds</a:t>
            </a:r>
          </a:p>
          <a:p>
            <a:r>
              <a:rPr lang="en-US" dirty="0" smtClean="0"/>
              <a:t>B. </a:t>
            </a:r>
            <a:r>
              <a:rPr lang="en-US" dirty="0" err="1" smtClean="0"/>
              <a:t>Tekin</a:t>
            </a:r>
            <a:r>
              <a:rPr lang="en-US" dirty="0" smtClean="0"/>
              <a:t> et al., Real-Time Seamless Single Shot 6D Object Pose Prediction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13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685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A. He et al. A Twofold Siamese Network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for </a:t>
            </a:r>
            <a:r>
              <a:rPr lang="en-US" dirty="0" smtClean="0"/>
              <a:t>Real-Time Object Tracking, CVPR2018.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910281"/>
            <a:ext cx="3715694" cy="458128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Green</a:t>
            </a:r>
            <a:r>
              <a:rPr lang="en-US" dirty="0" smtClean="0"/>
              <a:t> is ground truth.</a:t>
            </a:r>
          </a:p>
          <a:p>
            <a:r>
              <a:rPr lang="en-US" dirty="0" smtClean="0">
                <a:solidFill>
                  <a:srgbClr val="C351C9"/>
                </a:solidFill>
              </a:rPr>
              <a:t>Purple</a:t>
            </a:r>
            <a:r>
              <a:rPr lang="en-US" dirty="0" smtClean="0"/>
              <a:t> is tracked by </a:t>
            </a:r>
            <a:r>
              <a:rPr lang="en-US" i="1" dirty="0" err="1" smtClean="0"/>
              <a:t>SiamFC</a:t>
            </a:r>
            <a:r>
              <a:rPr lang="en-US" dirty="0" smtClean="0"/>
              <a:t>.</a:t>
            </a:r>
          </a:p>
          <a:p>
            <a:r>
              <a:rPr lang="en-US" dirty="0" smtClean="0">
                <a:solidFill>
                  <a:srgbClr val="1E1993"/>
                </a:solidFill>
              </a:rPr>
              <a:t>Blue</a:t>
            </a:r>
            <a:r>
              <a:rPr lang="en-US" dirty="0" smtClean="0"/>
              <a:t> is tracked by the novel twofold Siamese network </a:t>
            </a:r>
            <a:r>
              <a:rPr lang="en-US" i="1" dirty="0" smtClean="0"/>
              <a:t>2FSiamFC</a:t>
            </a:r>
            <a:r>
              <a:rPr lang="en-US" dirty="0" smtClean="0"/>
              <a:t>.</a:t>
            </a:r>
          </a:p>
          <a:p>
            <a:r>
              <a:rPr lang="en-US" i="1" dirty="0" smtClean="0"/>
              <a:t>2FSiamFC</a:t>
            </a:r>
            <a:r>
              <a:rPr lang="en-US" dirty="0" smtClean="0"/>
              <a:t> is more robust to shooting </a:t>
            </a:r>
            <a:r>
              <a:rPr lang="en-US" dirty="0"/>
              <a:t>angle change </a:t>
            </a:r>
            <a:r>
              <a:rPr lang="en-US" dirty="0" smtClean="0"/>
              <a:t>and scale change.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738" y="1452845"/>
            <a:ext cx="7010400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8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685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A. He et al. A Twofold Siamese Network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for </a:t>
            </a:r>
            <a:r>
              <a:rPr lang="en-US" dirty="0" smtClean="0"/>
              <a:t>Real-Time Object Tracking, CVPR2018.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8111"/>
            <a:ext cx="10849825" cy="50387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Object Tracking is </a:t>
            </a:r>
            <a:r>
              <a:rPr lang="en-US" dirty="0" smtClean="0"/>
              <a:t>a </a:t>
            </a:r>
            <a:r>
              <a:rPr lang="en-US" dirty="0" smtClean="0">
                <a:solidFill>
                  <a:srgbClr val="0070C0"/>
                </a:solidFill>
              </a:rPr>
              <a:t>similarity </a:t>
            </a:r>
            <a:r>
              <a:rPr lang="en-US" dirty="0" smtClean="0">
                <a:solidFill>
                  <a:srgbClr val="0070C0"/>
                </a:solidFill>
              </a:rPr>
              <a:t>learning problem</a:t>
            </a:r>
          </a:p>
          <a:p>
            <a:r>
              <a:rPr lang="en-US" dirty="0" smtClean="0"/>
              <a:t>Compare the target image patch with the candidate patches in a search region.</a:t>
            </a:r>
          </a:p>
          <a:p>
            <a:r>
              <a:rPr lang="en-US" dirty="0"/>
              <a:t>T</a:t>
            </a:r>
            <a:r>
              <a:rPr lang="en-US" dirty="0" smtClean="0"/>
              <a:t>rack the object to the location where the highest similarity score is obtained.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Similarity learning with deep CNNs is done using so called Siamese architectures (</a:t>
            </a:r>
            <a:r>
              <a:rPr lang="en-US" dirty="0" err="1" smtClean="0"/>
              <a:t>SiamFC</a:t>
            </a:r>
            <a:r>
              <a:rPr lang="en-US" dirty="0" smtClean="0"/>
              <a:t>). </a:t>
            </a:r>
          </a:p>
          <a:p>
            <a:r>
              <a:rPr lang="en-US" dirty="0" smtClean="0"/>
              <a:t>CNNs can process a larger search image where all sub-windows are evaluated as similarity candidates. (Efficient.)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96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1995</TotalTime>
  <Words>1943</Words>
  <Application>Microsoft Office PowerPoint</Application>
  <PresentationFormat>Widescreen</PresentationFormat>
  <Paragraphs>218</Paragraphs>
  <Slides>41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Office Theme</vt:lpstr>
      <vt:lpstr>1_Office Theme</vt:lpstr>
      <vt:lpstr>Robotic Vision</vt:lpstr>
      <vt:lpstr>Overview</vt:lpstr>
      <vt:lpstr>OpenCV</vt:lpstr>
      <vt:lpstr>Some Neural Networks</vt:lpstr>
      <vt:lpstr>DNN: AlexNet, VGG16, ResNet, etc.</vt:lpstr>
      <vt:lpstr>AlexNet Visualization</vt:lpstr>
      <vt:lpstr>Object Tracking</vt:lpstr>
      <vt:lpstr>A. He et al. A Twofold Siamese Network  for Real-Time Object Tracking, CVPR2018. </vt:lpstr>
      <vt:lpstr>A. He et al. A Twofold Siamese Network  for Real-Time Object Tracking, CVPR2018. </vt:lpstr>
      <vt:lpstr>PowerPoint Presentation</vt:lpstr>
      <vt:lpstr>B. Yang et al. PIXOR: Real-Time 3D Object Detection From Point Clouds (CVPR2018)</vt:lpstr>
      <vt:lpstr>Tekin et al., Real-Time Seamless Single Shot  6D Object Pose Prediction (CVPR2018)</vt:lpstr>
      <vt:lpstr>Human Robot Interaction</vt:lpstr>
      <vt:lpstr>Face Recognition</vt:lpstr>
      <vt:lpstr>Yancheng Bai, et al., Finding Tiny Faces in the Wild With Generative Adversarial Network, CVPR, 2018.</vt:lpstr>
      <vt:lpstr>Generative Adversarial Network.</vt:lpstr>
      <vt:lpstr>Some Qualitative Results Green ground truth, red selected by the network.</vt:lpstr>
      <vt:lpstr>Some Qualitative Results Green ground truth, red selected by the network.</vt:lpstr>
      <vt:lpstr>Some Qualitative Results Green ground truth, red selected by the network.</vt:lpstr>
      <vt:lpstr>Xuanyi Dong, et al., Aggregated Network for Facial Landmark Detection, CVPR2018.</vt:lpstr>
      <vt:lpstr>Xuanyi Dong, et al., Aggregated Network for Facial Landmark Detection, CVPR, 2018.</vt:lpstr>
      <vt:lpstr>Yaojie Liu, et al., Learning Deep Models for Face Anti-Spoofing: Binary or Auxiliary Supervision, CVPR2018.</vt:lpstr>
      <vt:lpstr>Yaojie Liu, et al., Learning Deep Models for Face Anti-Spoofing: Binary or Auxiliary Supervision, CVPR, 2018.</vt:lpstr>
      <vt:lpstr>S. Zhang et al.  A Dataset and Benchmark for Large-scale Multi-modal Face Anti-spoofing. CVPR2019</vt:lpstr>
      <vt:lpstr>A. Tonioni et al. Real-time self-adaptive deep stereo. CVPR2019 https://github.com/CVLAB-Unibo/Real-time-self-adaptive-deep-stereo</vt:lpstr>
      <vt:lpstr>Hand Pose Recogntion</vt:lpstr>
      <vt:lpstr>F. Mueller, et al., GANerated Hands for Real-Time 3D Hand Tracking From Monocular RGB, CVPR2018.</vt:lpstr>
      <vt:lpstr>F. Mueller, et al., GANerated Hands for Real-Time 3D Hand Tracking From Monocular RGB, CVPR, 2018.</vt:lpstr>
      <vt:lpstr>F. Mueller, et al., GANerated Hands for Real-Time 3D Hand Tracking From Monocular RGB, CVPR, 2018.</vt:lpstr>
      <vt:lpstr>PowerPoint Presentation</vt:lpstr>
      <vt:lpstr>Garcia-Hernando, et al., First-Person Hand Action Benchmark With RGB-D Videos and 3D Hand Pose Annotations, CVPR2018. </vt:lpstr>
      <vt:lpstr>Garcia-Hernando, et al., First-Person Hand Action Benchmark With RGB-D Videos and 3D Hand Pose Annotations, CVPR, 2018.</vt:lpstr>
      <vt:lpstr>Garcia-Hernando, et al., First-Person Hand Action Benchmark With RGB-D Videos and 3D Hand Pose Annotations, CVPR, 2018.</vt:lpstr>
      <vt:lpstr>Garcia-Hernando, et al., First-Person Hand Action Benchmark With RGB-D Videos and 3D Hand Pose Annotations, CVPR2018.</vt:lpstr>
      <vt:lpstr>Some Problems with Deep Neural Networks</vt:lpstr>
      <vt:lpstr>PowerPoint Presentation</vt:lpstr>
      <vt:lpstr>PowerPoint Presentation</vt:lpstr>
      <vt:lpstr>K. Eykholt, et al. Dawn Song Robust Physical-World Attacks on Deep Learning Visual Classification, CVPR2018.</vt:lpstr>
      <vt:lpstr>PowerPoint Presentation</vt:lpstr>
      <vt:lpstr>References</vt:lpstr>
      <vt:lpstr>Conference on  Computer Vision and Pattern Recognition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Robotic Vision</dc:title>
  <dc:creator>Erwin M. Bakker</dc:creator>
  <cp:lastModifiedBy>Erwin M. Bakker</cp:lastModifiedBy>
  <cp:revision>55</cp:revision>
  <dcterms:created xsi:type="dcterms:W3CDTF">2019-04-10T15:42:10Z</dcterms:created>
  <dcterms:modified xsi:type="dcterms:W3CDTF">2020-03-24T11:41:52Z</dcterms:modified>
</cp:coreProperties>
</file>