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8"/>
  </p:notesMasterIdLst>
  <p:sldIdLst>
    <p:sldId id="271" r:id="rId2"/>
    <p:sldId id="409" r:id="rId3"/>
    <p:sldId id="410" r:id="rId4"/>
    <p:sldId id="411" r:id="rId5"/>
    <p:sldId id="412" r:id="rId6"/>
    <p:sldId id="401" r:id="rId7"/>
    <p:sldId id="403" r:id="rId8"/>
    <p:sldId id="402" r:id="rId9"/>
    <p:sldId id="320" r:id="rId10"/>
    <p:sldId id="321" r:id="rId11"/>
    <p:sldId id="329" r:id="rId12"/>
    <p:sldId id="334" r:id="rId13"/>
    <p:sldId id="335" r:id="rId14"/>
    <p:sldId id="336" r:id="rId15"/>
    <p:sldId id="337" r:id="rId16"/>
    <p:sldId id="338" r:id="rId17"/>
    <p:sldId id="339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3" r:id="rId33"/>
    <p:sldId id="364" r:id="rId34"/>
    <p:sldId id="365" r:id="rId35"/>
    <p:sldId id="366" r:id="rId36"/>
    <p:sldId id="367" r:id="rId37"/>
    <p:sldId id="368" r:id="rId38"/>
    <p:sldId id="381" r:id="rId39"/>
    <p:sldId id="382" r:id="rId40"/>
    <p:sldId id="383" r:id="rId41"/>
    <p:sldId id="384" r:id="rId42"/>
    <p:sldId id="385" r:id="rId43"/>
    <p:sldId id="386" r:id="rId44"/>
    <p:sldId id="404" r:id="rId45"/>
    <p:sldId id="387" r:id="rId46"/>
    <p:sldId id="315" r:id="rId47"/>
  </p:sldIdLst>
  <p:sldSz cx="12198350" cy="7626350"/>
  <p:notesSz cx="6858000" cy="9144000"/>
  <p:custDataLst>
    <p:tags r:id="rId50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02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4660" autoAdjust="0"/>
  </p:normalViewPr>
  <p:slideViewPr>
    <p:cSldViewPr>
      <p:cViewPr varScale="1">
        <p:scale>
          <a:sx n="85" d="100"/>
          <a:sy n="85" d="100"/>
        </p:scale>
        <p:origin x="-960" y="-112"/>
      </p:cViewPr>
      <p:guideLst>
        <p:guide orient="horz" pos="2402"/>
        <p:guide pos="3842"/>
      </p:guideLst>
    </p:cSldViewPr>
  </p:slideViewPr>
  <p:outlineViewPr>
    <p:cViewPr>
      <p:scale>
        <a:sx n="33" d="100"/>
        <a:sy n="33" d="100"/>
      </p:scale>
      <p:origin x="8" y="227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tags" Target="tags/tag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8784-F1F2-4D71-B346-94F94D5EBAA2}" type="datetimeFigureOut">
              <a:rPr lang="nl-NL" smtClean="0"/>
              <a:t>04-05-17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85800"/>
            <a:ext cx="548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ECD43-08E5-4945-BC4F-4857758E97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5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smtClean="0"/>
              <a:t>GoF: zij hebben de patterns niet verzonnen; Zij hebbende patterns herkend en genoteerd.</a:t>
            </a:r>
          </a:p>
          <a:p>
            <a:r>
              <a:rPr lang="nl-NL" smtClean="0"/>
              <a:t>Pattern: herbruikbare oplossing voor een probleem in een context; </a:t>
            </a:r>
          </a:p>
        </p:txBody>
      </p:sp>
      <p:sp>
        <p:nvSpPr>
          <p:cNvPr id="2662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rgbClr val="2D303F"/>
                </a:solidFill>
                <a:latin typeface="Univers" pitchFamily="34" charset="0"/>
              </a:defRPr>
            </a:lvl1pPr>
            <a:lvl2pPr marL="685817" indent="-263776">
              <a:defRPr kumimoji="1" sz="1800">
                <a:solidFill>
                  <a:srgbClr val="2D303F"/>
                </a:solidFill>
                <a:latin typeface="Univers" pitchFamily="34" charset="0"/>
              </a:defRPr>
            </a:lvl2pPr>
            <a:lvl3pPr marL="1055103" indent="-211021">
              <a:defRPr kumimoji="1" sz="1800">
                <a:solidFill>
                  <a:srgbClr val="2D303F"/>
                </a:solidFill>
                <a:latin typeface="Univers" pitchFamily="34" charset="0"/>
              </a:defRPr>
            </a:lvl3pPr>
            <a:lvl4pPr marL="1477145" indent="-211021">
              <a:defRPr kumimoji="1" sz="1800">
                <a:solidFill>
                  <a:srgbClr val="2D303F"/>
                </a:solidFill>
                <a:latin typeface="Univers" pitchFamily="34" charset="0"/>
              </a:defRPr>
            </a:lvl4pPr>
            <a:lvl5pPr marL="1899186" indent="-211021">
              <a:defRPr kumimoji="1" sz="1800">
                <a:solidFill>
                  <a:srgbClr val="2D303F"/>
                </a:solidFill>
                <a:latin typeface="Univers" pitchFamily="34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1800">
                <a:solidFill>
                  <a:srgbClr val="2D303F"/>
                </a:solidFill>
                <a:latin typeface="Univers" pitchFamily="34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1800">
                <a:solidFill>
                  <a:srgbClr val="2D303F"/>
                </a:solidFill>
                <a:latin typeface="Univers" pitchFamily="34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1800">
                <a:solidFill>
                  <a:srgbClr val="2D303F"/>
                </a:solidFill>
                <a:latin typeface="Univers" pitchFamily="34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1800">
                <a:solidFill>
                  <a:srgbClr val="2D303F"/>
                </a:solidFill>
                <a:latin typeface="Univers" pitchFamily="34" charset="0"/>
              </a:defRPr>
            </a:lvl9pPr>
          </a:lstStyle>
          <a:p>
            <a:fld id="{56061EAD-EAFB-4B32-B708-F395E0FD64A0}" type="slidenum">
              <a:rPr kumimoji="0" lang="nl-NL" sz="1200">
                <a:solidFill>
                  <a:schemeClr val="tx1"/>
                </a:solidFill>
                <a:latin typeface="Arial" charset="0"/>
              </a:rPr>
              <a:pPr/>
              <a:t>9</a:t>
            </a:fld>
            <a:endParaRPr kumimoji="0" lang="nl-NL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46A8F3-5CB9-46B4-9451-EB1862AFEAD3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436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46A8F3-5CB9-46B4-9451-EB1862AFEAD3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770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/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rgbClr val="2D303F"/>
                </a:solidFill>
                <a:latin typeface="Univers" pitchFamily="34" charset="0"/>
              </a:defRPr>
            </a:lvl1pPr>
            <a:lvl2pPr marL="685817" indent="-263776">
              <a:defRPr kumimoji="1" sz="1800">
                <a:solidFill>
                  <a:srgbClr val="2D303F"/>
                </a:solidFill>
                <a:latin typeface="Univers" pitchFamily="34" charset="0"/>
              </a:defRPr>
            </a:lvl2pPr>
            <a:lvl3pPr marL="1055103" indent="-211021">
              <a:defRPr kumimoji="1" sz="1800">
                <a:solidFill>
                  <a:srgbClr val="2D303F"/>
                </a:solidFill>
                <a:latin typeface="Univers" pitchFamily="34" charset="0"/>
              </a:defRPr>
            </a:lvl3pPr>
            <a:lvl4pPr marL="1477145" indent="-211021">
              <a:defRPr kumimoji="1" sz="1800">
                <a:solidFill>
                  <a:srgbClr val="2D303F"/>
                </a:solidFill>
                <a:latin typeface="Univers" pitchFamily="34" charset="0"/>
              </a:defRPr>
            </a:lvl4pPr>
            <a:lvl5pPr marL="1899186" indent="-211021">
              <a:defRPr kumimoji="1" sz="1800">
                <a:solidFill>
                  <a:srgbClr val="2D303F"/>
                </a:solidFill>
                <a:latin typeface="Univers" pitchFamily="34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1800">
                <a:solidFill>
                  <a:srgbClr val="2D303F"/>
                </a:solidFill>
                <a:latin typeface="Univers" pitchFamily="34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1800">
                <a:solidFill>
                  <a:srgbClr val="2D303F"/>
                </a:solidFill>
                <a:latin typeface="Univers" pitchFamily="34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1800">
                <a:solidFill>
                  <a:srgbClr val="2D303F"/>
                </a:solidFill>
                <a:latin typeface="Univers" pitchFamily="34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1800">
                <a:solidFill>
                  <a:srgbClr val="2D303F"/>
                </a:solidFill>
                <a:latin typeface="Univers" pitchFamily="34" charset="0"/>
              </a:defRPr>
            </a:lvl9pPr>
          </a:lstStyle>
          <a:p>
            <a:fld id="{5968BAAD-9136-49EB-9D25-DA4D41E3A8BA}" type="slidenum">
              <a:rPr kumimoji="0" lang="nl-NL" sz="1200">
                <a:solidFill>
                  <a:schemeClr val="tx1"/>
                </a:solidFill>
                <a:latin typeface="Arial" charset="0"/>
              </a:rPr>
              <a:pPr/>
              <a:t>15</a:t>
            </a:fld>
            <a:endParaRPr kumimoji="0" lang="nl-NL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/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rgbClr val="2D303F"/>
                </a:solidFill>
                <a:latin typeface="Univers" pitchFamily="34" charset="0"/>
              </a:defRPr>
            </a:lvl1pPr>
            <a:lvl2pPr marL="685817" indent="-263776">
              <a:defRPr kumimoji="1" sz="1800">
                <a:solidFill>
                  <a:srgbClr val="2D303F"/>
                </a:solidFill>
                <a:latin typeface="Univers" pitchFamily="34" charset="0"/>
              </a:defRPr>
            </a:lvl2pPr>
            <a:lvl3pPr marL="1055103" indent="-211021">
              <a:defRPr kumimoji="1" sz="1800">
                <a:solidFill>
                  <a:srgbClr val="2D303F"/>
                </a:solidFill>
                <a:latin typeface="Univers" pitchFamily="34" charset="0"/>
              </a:defRPr>
            </a:lvl3pPr>
            <a:lvl4pPr marL="1477145" indent="-211021">
              <a:defRPr kumimoji="1" sz="1800">
                <a:solidFill>
                  <a:srgbClr val="2D303F"/>
                </a:solidFill>
                <a:latin typeface="Univers" pitchFamily="34" charset="0"/>
              </a:defRPr>
            </a:lvl4pPr>
            <a:lvl5pPr marL="1899186" indent="-211021">
              <a:defRPr kumimoji="1" sz="1800">
                <a:solidFill>
                  <a:srgbClr val="2D303F"/>
                </a:solidFill>
                <a:latin typeface="Univers" pitchFamily="34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1800">
                <a:solidFill>
                  <a:srgbClr val="2D303F"/>
                </a:solidFill>
                <a:latin typeface="Univers" pitchFamily="34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1800">
                <a:solidFill>
                  <a:srgbClr val="2D303F"/>
                </a:solidFill>
                <a:latin typeface="Univers" pitchFamily="34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1800">
                <a:solidFill>
                  <a:srgbClr val="2D303F"/>
                </a:solidFill>
                <a:latin typeface="Univers" pitchFamily="34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1800">
                <a:solidFill>
                  <a:srgbClr val="2D303F"/>
                </a:solidFill>
                <a:latin typeface="Univers" pitchFamily="34" charset="0"/>
              </a:defRPr>
            </a:lvl9pPr>
          </a:lstStyle>
          <a:p>
            <a:fld id="{5968BAAD-9136-49EB-9D25-DA4D41E3A8BA}" type="slidenum">
              <a:rPr kumimoji="0" lang="nl-NL" sz="1200">
                <a:solidFill>
                  <a:schemeClr val="tx1"/>
                </a:solidFill>
                <a:latin typeface="Arial" charset="0"/>
              </a:rPr>
              <a:pPr/>
              <a:t>24</a:t>
            </a:fld>
            <a:endParaRPr kumimoji="0" lang="nl-NL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/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900">
                <a:solidFill>
                  <a:srgbClr val="2D303F"/>
                </a:solidFill>
                <a:latin typeface="Univers" pitchFamily="34" charset="0"/>
              </a:defRPr>
            </a:lvl1pPr>
            <a:lvl2pPr marL="702756" indent="-270291">
              <a:defRPr kumimoji="1" sz="1900">
                <a:solidFill>
                  <a:srgbClr val="2D303F"/>
                </a:solidFill>
                <a:latin typeface="Univers" pitchFamily="34" charset="0"/>
              </a:defRPr>
            </a:lvl2pPr>
            <a:lvl3pPr marL="1081164" indent="-216233">
              <a:defRPr kumimoji="1" sz="1900">
                <a:solidFill>
                  <a:srgbClr val="2D303F"/>
                </a:solidFill>
                <a:latin typeface="Univers" pitchFamily="34" charset="0"/>
              </a:defRPr>
            </a:lvl3pPr>
            <a:lvl4pPr marL="1513629" indent="-216233">
              <a:defRPr kumimoji="1" sz="1900">
                <a:solidFill>
                  <a:srgbClr val="2D303F"/>
                </a:solidFill>
                <a:latin typeface="Univers" pitchFamily="34" charset="0"/>
              </a:defRPr>
            </a:lvl4pPr>
            <a:lvl5pPr marL="1946095" indent="-216233">
              <a:defRPr kumimoji="1" sz="1900">
                <a:solidFill>
                  <a:srgbClr val="2D303F"/>
                </a:solidFill>
                <a:latin typeface="Univers" pitchFamily="34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1900">
                <a:solidFill>
                  <a:srgbClr val="2D303F"/>
                </a:solidFill>
                <a:latin typeface="Univers" pitchFamily="34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1900">
                <a:solidFill>
                  <a:srgbClr val="2D303F"/>
                </a:solidFill>
                <a:latin typeface="Univers" pitchFamily="34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1900">
                <a:solidFill>
                  <a:srgbClr val="2D303F"/>
                </a:solidFill>
                <a:latin typeface="Univers" pitchFamily="34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1900">
                <a:solidFill>
                  <a:srgbClr val="2D303F"/>
                </a:solidFill>
                <a:latin typeface="Univers" pitchFamily="34" charset="0"/>
              </a:defRPr>
            </a:lvl9pPr>
          </a:lstStyle>
          <a:p>
            <a:fld id="{5968BAAD-9136-49EB-9D25-DA4D41E3A8BA}" type="slidenum">
              <a:rPr kumimoji="0" lang="nl-NL" sz="1200">
                <a:solidFill>
                  <a:schemeClr val="tx1"/>
                </a:solidFill>
                <a:latin typeface="Arial" charset="0"/>
              </a:rPr>
              <a:pPr/>
              <a:t>32</a:t>
            </a:fld>
            <a:endParaRPr kumimoji="0" lang="nl-NL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12198349" cy="4529874"/>
          </a:xfrm>
          <a:solidFill>
            <a:srgbClr val="8592BC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..</a:t>
            </a:r>
            <a:endParaRPr lang="en-GB" noProof="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363734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..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0662" y="894051"/>
            <a:ext cx="10319495" cy="1619677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 presentation</a:t>
            </a:r>
            <a:endParaRPr lang="en-GB" noProof="0" dirty="0"/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490662" y="3929529"/>
            <a:ext cx="5848950" cy="38502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Subtitle presentation</a:t>
            </a:r>
            <a:endParaRPr lang="en-GB" noProof="0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467328" y="3929669"/>
            <a:ext cx="4326359" cy="3854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  <p:grpSp>
        <p:nvGrpSpPr>
          <p:cNvPr id="18" name="Grid" hidden="1"/>
          <p:cNvGrpSpPr/>
          <p:nvPr userDrawn="1"/>
        </p:nvGrpSpPr>
        <p:grpSpPr>
          <a:xfrm>
            <a:off x="-4" y="0"/>
            <a:ext cx="12198355" cy="7626352"/>
            <a:chOff x="-4" y="0"/>
            <a:chExt cx="12198355" cy="7626352"/>
          </a:xfrm>
        </p:grpSpPr>
        <p:sp>
          <p:nvSpPr>
            <p:cNvPr id="19" name="Rechthoek 1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2" name="Rechthoek 21"/>
            <p:cNvSpPr/>
            <p:nvPr userDrawn="1"/>
          </p:nvSpPr>
          <p:spPr bwMode="auto">
            <a:xfrm rot="5400000">
              <a:off x="-3590022" y="3590019"/>
              <a:ext cx="7626351" cy="4463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3" name="Rechthoek 22"/>
            <p:cNvSpPr/>
            <p:nvPr userDrawn="1"/>
          </p:nvSpPr>
          <p:spPr bwMode="auto">
            <a:xfrm rot="5400000">
              <a:off x="8182843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4" name="Rechthoek 23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5" name="Rechthoek 24"/>
            <p:cNvSpPr/>
            <p:nvPr userDrawn="1"/>
          </p:nvSpPr>
          <p:spPr bwMode="auto">
            <a:xfrm>
              <a:off x="0" y="7221686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6" name="Rechthoek 25"/>
            <p:cNvSpPr/>
            <p:nvPr userDrawn="1"/>
          </p:nvSpPr>
          <p:spPr bwMode="auto">
            <a:xfrm>
              <a:off x="0" y="4537584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28" name="Picture 7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940" y="5491598"/>
            <a:ext cx="2674361" cy="119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 userDrawn="1"/>
        </p:nvSpPr>
        <p:spPr>
          <a:xfrm>
            <a:off x="50269" y="7221683"/>
            <a:ext cx="5328826" cy="3373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2" y="7289018"/>
            <a:ext cx="35887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7975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xmlns:p14="http://schemas.microsoft.com/office/powerpoint/2010/main"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xmlns:p14="http://schemas.microsoft.com/office/powerpoint/2010/main"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xmlns:p14="http://schemas.microsoft.com/office/powerpoint/2010/main"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xmlns:p14="http://schemas.microsoft.com/office/powerpoint/2010/main"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xfrm>
            <a:off x="404663" y="1252836"/>
            <a:ext cx="11389023" cy="5545251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 graph</a:t>
            </a:r>
            <a:endParaRPr lang="en-GB" noProof="0" dirty="0"/>
          </a:p>
        </p:txBody>
      </p:sp>
      <p:grpSp>
        <p:nvGrpSpPr>
          <p:cNvPr id="20" name="Grid" hidden="1"/>
          <p:cNvGrpSpPr/>
          <p:nvPr userDrawn="1"/>
        </p:nvGrpSpPr>
        <p:grpSpPr>
          <a:xfrm>
            <a:off x="-3" y="0"/>
            <a:ext cx="12198354" cy="7626352"/>
            <a:chOff x="-3" y="0"/>
            <a:chExt cx="12198354" cy="7626352"/>
          </a:xfrm>
        </p:grpSpPr>
        <p:sp>
          <p:nvSpPr>
            <p:cNvPr id="21" name="Rechthoek 20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2" name="Rechthoek 21"/>
            <p:cNvSpPr/>
            <p:nvPr userDrawn="1"/>
          </p:nvSpPr>
          <p:spPr bwMode="auto">
            <a:xfrm rot="5400000">
              <a:off x="8182843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3" name="Rechthoek 22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4" name="Rechthoek 23"/>
            <p:cNvSpPr/>
            <p:nvPr userDrawn="1"/>
          </p:nvSpPr>
          <p:spPr bwMode="auto">
            <a:xfrm>
              <a:off x="0" y="7221686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5" name="Rechthoek 24"/>
            <p:cNvSpPr/>
            <p:nvPr userDrawn="1"/>
          </p:nvSpPr>
          <p:spPr bwMode="auto">
            <a:xfrm>
              <a:off x="0" y="6798087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6" name="Rechthoek 25"/>
            <p:cNvSpPr/>
            <p:nvPr userDrawn="1"/>
          </p:nvSpPr>
          <p:spPr bwMode="auto">
            <a:xfrm rot="5400000">
              <a:off x="-3610847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950967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xfrm>
            <a:off x="404663" y="1252836"/>
            <a:ext cx="11389023" cy="5545251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 video</a:t>
            </a:r>
            <a:endParaRPr lang="en-GB" noProof="0" dirty="0"/>
          </a:p>
        </p:txBody>
      </p:sp>
      <p:grpSp>
        <p:nvGrpSpPr>
          <p:cNvPr id="14" name="Grid" hidden="1"/>
          <p:cNvGrpSpPr/>
          <p:nvPr userDrawn="1"/>
        </p:nvGrpSpPr>
        <p:grpSpPr>
          <a:xfrm>
            <a:off x="-3" y="0"/>
            <a:ext cx="12198354" cy="7626352"/>
            <a:chOff x="-3" y="0"/>
            <a:chExt cx="12198354" cy="7626352"/>
          </a:xfrm>
        </p:grpSpPr>
        <p:sp>
          <p:nvSpPr>
            <p:cNvPr id="15" name="Rechthoek 14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5400000">
              <a:off x="8182843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7" name="Rechthoek 16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8" name="Rechthoek 17"/>
            <p:cNvSpPr/>
            <p:nvPr userDrawn="1"/>
          </p:nvSpPr>
          <p:spPr bwMode="auto">
            <a:xfrm>
              <a:off x="0" y="7221686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9" name="Rechthoek 18"/>
            <p:cNvSpPr/>
            <p:nvPr userDrawn="1"/>
          </p:nvSpPr>
          <p:spPr bwMode="auto">
            <a:xfrm>
              <a:off x="0" y="6798087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0" name="Rechthoek 19"/>
            <p:cNvSpPr/>
            <p:nvPr userDrawn="1"/>
          </p:nvSpPr>
          <p:spPr bwMode="auto">
            <a:xfrm rot="5400000">
              <a:off x="-3610847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17074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452987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..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0662" y="894051"/>
            <a:ext cx="10319495" cy="1619677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 closure</a:t>
            </a:r>
            <a:endParaRPr lang="en-GB" noProof="0" dirty="0"/>
          </a:p>
        </p:txBody>
      </p:sp>
      <p:grpSp>
        <p:nvGrpSpPr>
          <p:cNvPr id="18" name="Grid" hidden="1"/>
          <p:cNvGrpSpPr/>
          <p:nvPr userDrawn="1"/>
        </p:nvGrpSpPr>
        <p:grpSpPr>
          <a:xfrm>
            <a:off x="-4" y="0"/>
            <a:ext cx="12198355" cy="7626352"/>
            <a:chOff x="-4" y="0"/>
            <a:chExt cx="12198355" cy="7626352"/>
          </a:xfrm>
        </p:grpSpPr>
        <p:sp>
          <p:nvSpPr>
            <p:cNvPr id="19" name="Rechthoek 1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2" name="Rechthoek 21"/>
            <p:cNvSpPr/>
            <p:nvPr userDrawn="1"/>
          </p:nvSpPr>
          <p:spPr bwMode="auto">
            <a:xfrm rot="5400000">
              <a:off x="-3590022" y="3590019"/>
              <a:ext cx="7626351" cy="4463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3" name="Rechthoek 22"/>
            <p:cNvSpPr/>
            <p:nvPr userDrawn="1"/>
          </p:nvSpPr>
          <p:spPr bwMode="auto">
            <a:xfrm rot="5400000">
              <a:off x="8182843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4" name="Rechthoek 23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5" name="Rechthoek 24"/>
            <p:cNvSpPr/>
            <p:nvPr userDrawn="1"/>
          </p:nvSpPr>
          <p:spPr bwMode="auto">
            <a:xfrm>
              <a:off x="0" y="7221686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6" name="Rechthoek 25"/>
            <p:cNvSpPr/>
            <p:nvPr userDrawn="1"/>
          </p:nvSpPr>
          <p:spPr bwMode="auto">
            <a:xfrm>
              <a:off x="0" y="4537584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28" name="Picture 7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940" y="5491598"/>
            <a:ext cx="2674361" cy="119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 userDrawn="1"/>
        </p:nvSpPr>
        <p:spPr>
          <a:xfrm>
            <a:off x="50269" y="7221683"/>
            <a:ext cx="5328826" cy="3373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2" y="7289018"/>
            <a:ext cx="35887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884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xmlns:p14="http://schemas.microsoft.com/office/powerpoint/2010/main"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xmlns:p14="http://schemas.microsoft.com/office/powerpoint/2010/main"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657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8" y="1784779"/>
            <a:ext cx="5385487" cy="503127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711" y="1784779"/>
            <a:ext cx="5387605" cy="503127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32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505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769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-voork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6" y="398972"/>
            <a:ext cx="11234766" cy="465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-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22" y="6618331"/>
            <a:ext cx="3379959" cy="60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78617" y="5301374"/>
            <a:ext cx="7681149" cy="90033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Klik om het opmaakprofiel te bewerken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8617" y="6441795"/>
            <a:ext cx="7681149" cy="79970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r>
              <a:rPr lang="en-GB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0304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3168"/>
            <a:ext cx="6846640" cy="5545250"/>
          </a:xfrm>
          <a:noFill/>
        </p:spPr>
        <p:txBody>
          <a:bodyPr vert="horz" wrap="none" lIns="0" tIns="0" rIns="0" bIns="0"/>
          <a:lstStyle>
            <a:lvl1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defRPr sz="2400">
                <a:solidFill>
                  <a:schemeClr val="bg2"/>
                </a:solidFill>
              </a:defRPr>
            </a:lvl1pPr>
            <a:lvl2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tabLst/>
              <a:defRPr sz="2400">
                <a:solidFill>
                  <a:schemeClr val="bg2"/>
                </a:solidFill>
              </a:defRPr>
            </a:lvl6pPr>
            <a:lvl7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 noProof="0" dirty="0" smtClean="0"/>
              <a:t>Numbering</a:t>
            </a:r>
          </a:p>
          <a:p>
            <a:pPr lvl="1"/>
            <a:r>
              <a:rPr lang="en-GB" noProof="0" dirty="0" smtClean="0"/>
              <a:t>Bullet</a:t>
            </a:r>
          </a:p>
          <a:p>
            <a:pPr lvl="2"/>
            <a:r>
              <a:rPr lang="en-GB" noProof="0" dirty="0" smtClean="0"/>
              <a:t>Plain text</a:t>
            </a:r>
          </a:p>
          <a:p>
            <a:pPr lvl="3"/>
            <a:r>
              <a:rPr lang="en-GB" noProof="0" dirty="0" smtClean="0"/>
              <a:t>Header dark blue</a:t>
            </a:r>
          </a:p>
          <a:p>
            <a:pPr lvl="4"/>
            <a:r>
              <a:rPr lang="en-GB" noProof="0" dirty="0" smtClean="0"/>
              <a:t>Header yellow</a:t>
            </a:r>
          </a:p>
          <a:p>
            <a:pPr lvl="5"/>
            <a:r>
              <a:rPr lang="en-GB" noProof="0" dirty="0" smtClean="0"/>
              <a:t>Numbering</a:t>
            </a:r>
          </a:p>
          <a:p>
            <a:pPr lvl="6"/>
            <a:r>
              <a:rPr lang="en-GB" noProof="0" dirty="0" smtClean="0"/>
              <a:t>Bullet</a:t>
            </a:r>
          </a:p>
          <a:p>
            <a:pPr lvl="7"/>
            <a:r>
              <a:rPr lang="en-GB" sz="1800" noProof="0" dirty="0" smtClean="0"/>
              <a:t>Plain text</a:t>
            </a:r>
          </a:p>
          <a:p>
            <a:pPr lvl="8"/>
            <a:r>
              <a:rPr lang="en-GB" noProof="0" dirty="0" smtClean="0"/>
              <a:t>Header dark blue</a:t>
            </a:r>
            <a:endParaRPr lang="en-GB" noProof="0" dirty="0"/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7453635" y="1252836"/>
            <a:ext cx="4339905" cy="5545251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1" y="0"/>
            <a:ext cx="12198353" cy="762635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grpSp>
        <p:nvGrpSpPr>
          <p:cNvPr id="15" name="Grid" hidden="1"/>
          <p:cNvGrpSpPr/>
          <p:nvPr userDrawn="1"/>
        </p:nvGrpSpPr>
        <p:grpSpPr>
          <a:xfrm>
            <a:off x="-3" y="0"/>
            <a:ext cx="12198354" cy="7626352"/>
            <a:chOff x="-3" y="0"/>
            <a:chExt cx="12198354" cy="7626352"/>
          </a:xfrm>
        </p:grpSpPr>
        <p:sp>
          <p:nvSpPr>
            <p:cNvPr id="16" name="Rechthoek 15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7" name="Rechthoek 16"/>
            <p:cNvSpPr/>
            <p:nvPr userDrawn="1"/>
          </p:nvSpPr>
          <p:spPr bwMode="auto">
            <a:xfrm rot="5400000">
              <a:off x="8182843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8" name="Rechthoek 17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9" name="Rechthoek 18"/>
            <p:cNvSpPr/>
            <p:nvPr userDrawn="1"/>
          </p:nvSpPr>
          <p:spPr bwMode="auto">
            <a:xfrm>
              <a:off x="0" y="7221686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0" name="Rechthoek 19"/>
            <p:cNvSpPr/>
            <p:nvPr userDrawn="1"/>
          </p:nvSpPr>
          <p:spPr bwMode="auto">
            <a:xfrm>
              <a:off x="0" y="6798087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1" name="Rechthoek 20"/>
            <p:cNvSpPr/>
            <p:nvPr userDrawn="1"/>
          </p:nvSpPr>
          <p:spPr bwMode="auto">
            <a:xfrm rot="5400000">
              <a:off x="-3610847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26134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US" noProof="0" dirty="0" smtClean="0"/>
              <a:t>Bullet</a:t>
            </a:r>
          </a:p>
          <a:p>
            <a:pPr lvl="1"/>
            <a:r>
              <a:rPr lang="en-US" noProof="0" dirty="0" smtClean="0"/>
              <a:t>Sub-bullet</a:t>
            </a:r>
          </a:p>
          <a:p>
            <a:pPr lvl="2"/>
            <a:r>
              <a:rPr lang="en-US" noProof="0" dirty="0" smtClean="0"/>
              <a:t>Plain text</a:t>
            </a:r>
          </a:p>
          <a:p>
            <a:pPr lvl="3"/>
            <a:r>
              <a:rPr lang="en-US" noProof="0" dirty="0" smtClean="0"/>
              <a:t>Header dark blue</a:t>
            </a:r>
          </a:p>
          <a:p>
            <a:pPr lvl="4"/>
            <a:r>
              <a:rPr lang="en-US" noProof="0" dirty="0" smtClean="0"/>
              <a:t>Header light blue</a:t>
            </a:r>
          </a:p>
          <a:p>
            <a:pPr lvl="5"/>
            <a:r>
              <a:rPr lang="en-US" noProof="0" dirty="0" smtClean="0"/>
              <a:t>Bullet</a:t>
            </a:r>
          </a:p>
          <a:p>
            <a:pPr lvl="6"/>
            <a:r>
              <a:rPr lang="en-US" noProof="0" dirty="0" smtClean="0"/>
              <a:t>Sub-bullet</a:t>
            </a:r>
          </a:p>
          <a:p>
            <a:pPr lvl="7"/>
            <a:r>
              <a:rPr lang="en-US" sz="1800" noProof="0" dirty="0" smtClean="0"/>
              <a:t>Plain text</a:t>
            </a:r>
          </a:p>
          <a:p>
            <a:pPr lvl="8"/>
            <a:r>
              <a:rPr lang="en-US" noProof="0" dirty="0" smtClean="0"/>
              <a:t>Header dark blue</a:t>
            </a:r>
            <a:endParaRPr lang="en-US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3" y="0"/>
            <a:ext cx="12198354" cy="7626352"/>
            <a:chOff x="-3" y="0"/>
            <a:chExt cx="12198354" cy="7626352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8182843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7221686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798087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-3610847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59685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3168"/>
            <a:ext cx="7926761" cy="5545250"/>
          </a:xfrm>
        </p:spPr>
        <p:txBody>
          <a:bodyPr vert="horz"/>
          <a:lstStyle/>
          <a:p>
            <a:pPr lvl="0"/>
            <a:r>
              <a:rPr lang="en-GB" noProof="0" dirty="0" smtClean="0"/>
              <a:t>Bullet</a:t>
            </a:r>
          </a:p>
          <a:p>
            <a:pPr lvl="1"/>
            <a:r>
              <a:rPr lang="en-GB" noProof="0" dirty="0" smtClean="0"/>
              <a:t>Sub-bullet</a:t>
            </a:r>
          </a:p>
          <a:p>
            <a:pPr lvl="2"/>
            <a:r>
              <a:rPr lang="en-GB" noProof="0" dirty="0" smtClean="0"/>
              <a:t>Plain text</a:t>
            </a:r>
          </a:p>
          <a:p>
            <a:pPr lvl="3"/>
            <a:r>
              <a:rPr lang="en-GB" noProof="0" dirty="0" smtClean="0"/>
              <a:t>Header dark blue</a:t>
            </a:r>
          </a:p>
          <a:p>
            <a:pPr lvl="4"/>
            <a:r>
              <a:rPr lang="en-GB" noProof="0" dirty="0" smtClean="0"/>
              <a:t>Header light blue</a:t>
            </a:r>
          </a:p>
          <a:p>
            <a:pPr lvl="5"/>
            <a:r>
              <a:rPr lang="en-GB" noProof="0" dirty="0" smtClean="0"/>
              <a:t>Bullet</a:t>
            </a:r>
          </a:p>
          <a:p>
            <a:pPr lvl="6"/>
            <a:r>
              <a:rPr lang="en-GB" noProof="0" dirty="0" smtClean="0"/>
              <a:t>Sub-bullet</a:t>
            </a:r>
          </a:p>
          <a:p>
            <a:pPr lvl="7"/>
            <a:r>
              <a:rPr lang="en-GB" sz="1800" noProof="0" dirty="0" smtClean="0"/>
              <a:t>Plain text</a:t>
            </a:r>
          </a:p>
          <a:p>
            <a:pPr lvl="8"/>
            <a:r>
              <a:rPr lang="en-GB" noProof="0" dirty="0" smtClean="0"/>
              <a:t>Header dark blue</a:t>
            </a:r>
            <a:endParaRPr lang="en-GB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1" y="0"/>
            <a:ext cx="12198353" cy="762635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8533755" y="1252836"/>
            <a:ext cx="3259784" cy="5545251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  <p:grpSp>
        <p:nvGrpSpPr>
          <p:cNvPr id="15" name="Grid" hidden="1"/>
          <p:cNvGrpSpPr/>
          <p:nvPr userDrawn="1"/>
        </p:nvGrpSpPr>
        <p:grpSpPr>
          <a:xfrm>
            <a:off x="-3" y="0"/>
            <a:ext cx="12198354" cy="7626352"/>
            <a:chOff x="-3" y="0"/>
            <a:chExt cx="12198354" cy="7626352"/>
          </a:xfrm>
        </p:grpSpPr>
        <p:sp>
          <p:nvSpPr>
            <p:cNvPr id="16" name="Rechthoek 15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7" name="Rechthoek 16"/>
            <p:cNvSpPr/>
            <p:nvPr userDrawn="1"/>
          </p:nvSpPr>
          <p:spPr bwMode="auto">
            <a:xfrm rot="5400000">
              <a:off x="8182843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8" name="Rechthoek 17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9" name="Rechthoek 18"/>
            <p:cNvSpPr/>
            <p:nvPr userDrawn="1"/>
          </p:nvSpPr>
          <p:spPr bwMode="auto">
            <a:xfrm>
              <a:off x="0" y="7221686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0" name="Rechthoek 19"/>
            <p:cNvSpPr/>
            <p:nvPr userDrawn="1"/>
          </p:nvSpPr>
          <p:spPr bwMode="auto">
            <a:xfrm>
              <a:off x="0" y="6798087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1" name="Rechthoek 20"/>
            <p:cNvSpPr/>
            <p:nvPr userDrawn="1"/>
          </p:nvSpPr>
          <p:spPr bwMode="auto">
            <a:xfrm rot="5400000">
              <a:off x="-3610847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302820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3168"/>
            <a:ext cx="5593347" cy="5545250"/>
          </a:xfrm>
        </p:spPr>
        <p:txBody>
          <a:bodyPr vert="horz"/>
          <a:lstStyle/>
          <a:p>
            <a:pPr lvl="0"/>
            <a:r>
              <a:rPr lang="en-GB" noProof="0" dirty="0" smtClean="0"/>
              <a:t>Bullet</a:t>
            </a:r>
          </a:p>
          <a:p>
            <a:pPr lvl="1"/>
            <a:r>
              <a:rPr lang="en-GB" noProof="0" dirty="0" smtClean="0"/>
              <a:t>Sub-bullet</a:t>
            </a:r>
          </a:p>
          <a:p>
            <a:pPr lvl="2"/>
            <a:r>
              <a:rPr lang="en-GB" noProof="0" dirty="0" smtClean="0"/>
              <a:t>Plain text</a:t>
            </a:r>
          </a:p>
          <a:p>
            <a:pPr lvl="3"/>
            <a:r>
              <a:rPr lang="en-GB" noProof="0" dirty="0" smtClean="0"/>
              <a:t>Header dark blue</a:t>
            </a:r>
          </a:p>
          <a:p>
            <a:pPr lvl="4"/>
            <a:r>
              <a:rPr lang="en-GB" noProof="0" dirty="0" smtClean="0"/>
              <a:t>Header light blue</a:t>
            </a:r>
          </a:p>
          <a:p>
            <a:pPr lvl="5"/>
            <a:r>
              <a:rPr lang="en-GB" noProof="0" dirty="0" smtClean="0"/>
              <a:t>Bullet</a:t>
            </a:r>
          </a:p>
          <a:p>
            <a:pPr lvl="6"/>
            <a:r>
              <a:rPr lang="en-GB" noProof="0" dirty="0" smtClean="0"/>
              <a:t>Sub-bullet</a:t>
            </a:r>
          </a:p>
          <a:p>
            <a:pPr lvl="7"/>
            <a:r>
              <a:rPr lang="en-GB" sz="1800" noProof="0" dirty="0" smtClean="0"/>
              <a:t>Plain text</a:t>
            </a:r>
          </a:p>
          <a:p>
            <a:pPr lvl="8"/>
            <a:r>
              <a:rPr lang="en-GB" noProof="0" dirty="0" smtClean="0"/>
              <a:t>Header dark blue</a:t>
            </a:r>
            <a:endParaRPr lang="en-GB" noProof="0" dirty="0"/>
          </a:p>
        </p:txBody>
      </p: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6" y="1252836"/>
            <a:ext cx="5592763" cy="5545251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  <p:grpSp>
        <p:nvGrpSpPr>
          <p:cNvPr id="15" name="Grid" hidden="1"/>
          <p:cNvGrpSpPr/>
          <p:nvPr userDrawn="1"/>
        </p:nvGrpSpPr>
        <p:grpSpPr>
          <a:xfrm>
            <a:off x="-3" y="0"/>
            <a:ext cx="12198354" cy="7626352"/>
            <a:chOff x="-3" y="0"/>
            <a:chExt cx="12198354" cy="7626352"/>
          </a:xfrm>
        </p:grpSpPr>
        <p:sp>
          <p:nvSpPr>
            <p:cNvPr id="16" name="Rechthoek 15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7" name="Rechthoek 16"/>
            <p:cNvSpPr/>
            <p:nvPr userDrawn="1"/>
          </p:nvSpPr>
          <p:spPr bwMode="auto">
            <a:xfrm rot="5400000">
              <a:off x="8182843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8" name="Rechthoek 17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9" name="Rechthoek 18"/>
            <p:cNvSpPr/>
            <p:nvPr userDrawn="1"/>
          </p:nvSpPr>
          <p:spPr bwMode="auto">
            <a:xfrm>
              <a:off x="0" y="7221686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0" name="Rechthoek 19"/>
            <p:cNvSpPr/>
            <p:nvPr userDrawn="1"/>
          </p:nvSpPr>
          <p:spPr bwMode="auto">
            <a:xfrm>
              <a:off x="0" y="6798087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1" name="Rechthoek 20"/>
            <p:cNvSpPr/>
            <p:nvPr userDrawn="1"/>
          </p:nvSpPr>
          <p:spPr bwMode="auto">
            <a:xfrm rot="5400000">
              <a:off x="-3610847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76742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3168"/>
            <a:ext cx="3534273" cy="5545250"/>
          </a:xfrm>
        </p:spPr>
        <p:txBody>
          <a:bodyPr vert="horz"/>
          <a:lstStyle/>
          <a:p>
            <a:pPr lvl="0"/>
            <a:r>
              <a:rPr lang="en-GB" noProof="0" dirty="0" smtClean="0"/>
              <a:t>Bullet</a:t>
            </a:r>
          </a:p>
          <a:p>
            <a:pPr lvl="1"/>
            <a:r>
              <a:rPr lang="en-GB" noProof="0" dirty="0" smtClean="0"/>
              <a:t>Sub-bullet</a:t>
            </a:r>
          </a:p>
          <a:p>
            <a:pPr lvl="2"/>
            <a:r>
              <a:rPr lang="en-GB" noProof="0" dirty="0" smtClean="0"/>
              <a:t>Plain text</a:t>
            </a:r>
          </a:p>
          <a:p>
            <a:pPr lvl="3"/>
            <a:r>
              <a:rPr lang="en-GB" noProof="0" dirty="0" smtClean="0"/>
              <a:t>Header dark blue</a:t>
            </a:r>
          </a:p>
          <a:p>
            <a:pPr lvl="4"/>
            <a:r>
              <a:rPr lang="en-GB" noProof="0" dirty="0" smtClean="0"/>
              <a:t>Header light blue</a:t>
            </a:r>
          </a:p>
          <a:p>
            <a:pPr lvl="5"/>
            <a:r>
              <a:rPr lang="en-GB" noProof="0" dirty="0" smtClean="0"/>
              <a:t>Bullet</a:t>
            </a:r>
          </a:p>
          <a:p>
            <a:pPr lvl="6"/>
            <a:r>
              <a:rPr lang="en-GB" noProof="0" dirty="0" smtClean="0"/>
              <a:t>Sub-bullet</a:t>
            </a:r>
          </a:p>
          <a:p>
            <a:pPr lvl="7"/>
            <a:r>
              <a:rPr lang="en-GB" sz="1800" noProof="0" dirty="0" smtClean="0"/>
              <a:t>Plain text</a:t>
            </a:r>
          </a:p>
          <a:p>
            <a:pPr lvl="8"/>
            <a:r>
              <a:rPr lang="en-GB" noProof="0" dirty="0" smtClean="0"/>
              <a:t>Header dark blue</a:t>
            </a:r>
            <a:endParaRPr lang="en-GB" noProof="0" dirty="0"/>
          </a:p>
        </p:txBody>
      </p: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141268" y="1252836"/>
            <a:ext cx="7652271" cy="5545251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  <p:grpSp>
        <p:nvGrpSpPr>
          <p:cNvPr id="15" name="Grid" hidden="1"/>
          <p:cNvGrpSpPr/>
          <p:nvPr userDrawn="1"/>
        </p:nvGrpSpPr>
        <p:grpSpPr>
          <a:xfrm>
            <a:off x="-3" y="0"/>
            <a:ext cx="12198354" cy="7626352"/>
            <a:chOff x="-3" y="0"/>
            <a:chExt cx="12198354" cy="7626352"/>
          </a:xfrm>
        </p:grpSpPr>
        <p:sp>
          <p:nvSpPr>
            <p:cNvPr id="16" name="Rechthoek 15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7" name="Rechthoek 16"/>
            <p:cNvSpPr/>
            <p:nvPr userDrawn="1"/>
          </p:nvSpPr>
          <p:spPr bwMode="auto">
            <a:xfrm rot="5400000">
              <a:off x="8182843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8" name="Rechthoek 17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9" name="Rechthoek 18"/>
            <p:cNvSpPr/>
            <p:nvPr userDrawn="1"/>
          </p:nvSpPr>
          <p:spPr bwMode="auto">
            <a:xfrm>
              <a:off x="0" y="7221686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0" name="Rechthoek 19"/>
            <p:cNvSpPr/>
            <p:nvPr userDrawn="1"/>
          </p:nvSpPr>
          <p:spPr bwMode="auto">
            <a:xfrm>
              <a:off x="0" y="6798087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1" name="Rechthoek 20"/>
            <p:cNvSpPr/>
            <p:nvPr userDrawn="1"/>
          </p:nvSpPr>
          <p:spPr bwMode="auto">
            <a:xfrm rot="5400000">
              <a:off x="-3610847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31762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04663" y="1252836"/>
            <a:ext cx="11388876" cy="5545251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  <p:grpSp>
        <p:nvGrpSpPr>
          <p:cNvPr id="13" name="Grid" hidden="1"/>
          <p:cNvGrpSpPr/>
          <p:nvPr userDrawn="1"/>
        </p:nvGrpSpPr>
        <p:grpSpPr>
          <a:xfrm>
            <a:off x="-3" y="0"/>
            <a:ext cx="12198354" cy="7626352"/>
            <a:chOff x="-3" y="0"/>
            <a:chExt cx="12198354" cy="7626352"/>
          </a:xfrm>
        </p:grpSpPr>
        <p:sp>
          <p:nvSpPr>
            <p:cNvPr id="15" name="Rechthoek 14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5400000">
              <a:off x="8182843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7" name="Rechthoek 16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8" name="Rechthoek 17"/>
            <p:cNvSpPr/>
            <p:nvPr userDrawn="1"/>
          </p:nvSpPr>
          <p:spPr bwMode="auto">
            <a:xfrm>
              <a:off x="0" y="7221686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9" name="Rechthoek 18"/>
            <p:cNvSpPr/>
            <p:nvPr userDrawn="1"/>
          </p:nvSpPr>
          <p:spPr bwMode="auto">
            <a:xfrm>
              <a:off x="0" y="6798087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0" name="Rechthoek 19"/>
            <p:cNvSpPr/>
            <p:nvPr userDrawn="1"/>
          </p:nvSpPr>
          <p:spPr bwMode="auto">
            <a:xfrm rot="5400000">
              <a:off x="-3610847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258224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5545251"/>
          </a:xfrm>
        </p:spPr>
        <p:txBody>
          <a:bodyPr vert="horz"/>
          <a:lstStyle/>
          <a:p>
            <a:pPr lvl="0"/>
            <a:r>
              <a:rPr lang="en-GB" noProof="0" dirty="0" smtClean="0"/>
              <a:t>Bullet</a:t>
            </a:r>
          </a:p>
          <a:p>
            <a:pPr lvl="1"/>
            <a:r>
              <a:rPr lang="en-GB" noProof="0" dirty="0" smtClean="0"/>
              <a:t>Sub-bullet</a:t>
            </a:r>
          </a:p>
          <a:p>
            <a:pPr lvl="2"/>
            <a:r>
              <a:rPr lang="en-GB" noProof="0" dirty="0" smtClean="0"/>
              <a:t>Plain text</a:t>
            </a:r>
          </a:p>
          <a:p>
            <a:pPr lvl="3"/>
            <a:r>
              <a:rPr lang="en-GB" noProof="0" dirty="0" smtClean="0"/>
              <a:t>Header dark blue</a:t>
            </a:r>
          </a:p>
          <a:p>
            <a:pPr lvl="4"/>
            <a:r>
              <a:rPr lang="en-GB" noProof="0" dirty="0" smtClean="0"/>
              <a:t>Header light blue</a:t>
            </a:r>
          </a:p>
          <a:p>
            <a:pPr lvl="5"/>
            <a:r>
              <a:rPr lang="en-GB" noProof="0" dirty="0" smtClean="0"/>
              <a:t>Bullet</a:t>
            </a:r>
          </a:p>
          <a:p>
            <a:pPr lvl="6"/>
            <a:r>
              <a:rPr lang="en-GB" noProof="0" dirty="0" smtClean="0"/>
              <a:t>Sub-bullet</a:t>
            </a:r>
          </a:p>
          <a:p>
            <a:pPr lvl="7"/>
            <a:r>
              <a:rPr lang="en-GB" sz="1800" noProof="0" dirty="0" smtClean="0"/>
              <a:t>Plain text</a:t>
            </a:r>
          </a:p>
          <a:p>
            <a:pPr lvl="8"/>
            <a:r>
              <a:rPr lang="en-GB" noProof="0" dirty="0" smtClean="0"/>
              <a:t>Header dark blue</a:t>
            </a:r>
            <a:endParaRPr lang="en-GB" noProof="0" dirty="0"/>
          </a:p>
        </p:txBody>
      </p: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6" y="1252836"/>
            <a:ext cx="2695072" cy="267145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614" y="1252836"/>
            <a:ext cx="2695072" cy="267145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6200776" y="4126627"/>
            <a:ext cx="2695072" cy="267146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9098614" y="4126627"/>
            <a:ext cx="2695072" cy="267146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  <p:grpSp>
        <p:nvGrpSpPr>
          <p:cNvPr id="20" name="Grid" hidden="1"/>
          <p:cNvGrpSpPr/>
          <p:nvPr userDrawn="1"/>
        </p:nvGrpSpPr>
        <p:grpSpPr>
          <a:xfrm>
            <a:off x="-3" y="0"/>
            <a:ext cx="12198354" cy="7626352"/>
            <a:chOff x="-3" y="0"/>
            <a:chExt cx="12198354" cy="7626352"/>
          </a:xfrm>
        </p:grpSpPr>
        <p:sp>
          <p:nvSpPr>
            <p:cNvPr id="21" name="Rechthoek 20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2" name="Rechthoek 21"/>
            <p:cNvSpPr/>
            <p:nvPr userDrawn="1"/>
          </p:nvSpPr>
          <p:spPr bwMode="auto">
            <a:xfrm rot="5400000">
              <a:off x="8182843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3" name="Rechthoek 22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4" name="Rechthoek 23"/>
            <p:cNvSpPr/>
            <p:nvPr userDrawn="1"/>
          </p:nvSpPr>
          <p:spPr bwMode="auto">
            <a:xfrm>
              <a:off x="0" y="7221686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5" name="Rechthoek 24"/>
            <p:cNvSpPr/>
            <p:nvPr userDrawn="1"/>
          </p:nvSpPr>
          <p:spPr bwMode="auto">
            <a:xfrm>
              <a:off x="0" y="6798087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6" name="Rechthoek 25"/>
            <p:cNvSpPr/>
            <p:nvPr userDrawn="1"/>
          </p:nvSpPr>
          <p:spPr bwMode="auto">
            <a:xfrm rot="5400000">
              <a:off x="-3610847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7" name="Rechthoek 26"/>
            <p:cNvSpPr/>
            <p:nvPr userDrawn="1"/>
          </p:nvSpPr>
          <p:spPr bwMode="auto">
            <a:xfrm>
              <a:off x="5955158" y="3924295"/>
              <a:ext cx="6243191" cy="20233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8" name="Rechthoek 27"/>
            <p:cNvSpPr/>
            <p:nvPr userDrawn="1"/>
          </p:nvSpPr>
          <p:spPr bwMode="auto">
            <a:xfrm rot="5400000">
              <a:off x="2977579" y="4178536"/>
              <a:ext cx="6243191" cy="20233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9" name="Rechthoek 28"/>
            <p:cNvSpPr/>
            <p:nvPr userDrawn="1"/>
          </p:nvSpPr>
          <p:spPr bwMode="auto">
            <a:xfrm rot="5400000">
              <a:off x="5875418" y="4178537"/>
              <a:ext cx="6243191" cy="20233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3173449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5545251"/>
          </a:xfrm>
        </p:spPr>
        <p:txBody>
          <a:bodyPr vert="horz"/>
          <a:lstStyle/>
          <a:p>
            <a:pPr lvl="0"/>
            <a:r>
              <a:rPr lang="en-GB" noProof="0" dirty="0" smtClean="0"/>
              <a:t>Bullet</a:t>
            </a:r>
          </a:p>
          <a:p>
            <a:pPr lvl="1"/>
            <a:r>
              <a:rPr lang="en-GB" noProof="0" dirty="0" smtClean="0"/>
              <a:t>Sub-bullet</a:t>
            </a:r>
          </a:p>
          <a:p>
            <a:pPr lvl="2"/>
            <a:r>
              <a:rPr lang="en-GB" noProof="0" dirty="0" smtClean="0"/>
              <a:t>Plain text</a:t>
            </a:r>
          </a:p>
          <a:p>
            <a:pPr lvl="3"/>
            <a:r>
              <a:rPr lang="en-GB" noProof="0" dirty="0" smtClean="0"/>
              <a:t>Header dark blue</a:t>
            </a:r>
          </a:p>
          <a:p>
            <a:pPr lvl="4"/>
            <a:r>
              <a:rPr lang="en-GB" noProof="0" dirty="0" smtClean="0"/>
              <a:t>Header light blue</a:t>
            </a:r>
          </a:p>
          <a:p>
            <a:pPr lvl="5"/>
            <a:r>
              <a:rPr lang="en-GB" noProof="0" dirty="0" smtClean="0"/>
              <a:t>Bullet</a:t>
            </a:r>
          </a:p>
          <a:p>
            <a:pPr lvl="6"/>
            <a:r>
              <a:rPr lang="en-GB" noProof="0" dirty="0" smtClean="0"/>
              <a:t>Sub-bullet</a:t>
            </a:r>
          </a:p>
          <a:p>
            <a:pPr lvl="7"/>
            <a:r>
              <a:rPr lang="en-GB" sz="1800" noProof="0" dirty="0" smtClean="0"/>
              <a:t>Plain text</a:t>
            </a:r>
          </a:p>
          <a:p>
            <a:pPr lvl="8"/>
            <a:r>
              <a:rPr lang="en-GB" noProof="0" dirty="0" smtClean="0"/>
              <a:t>Header dark blue</a:t>
            </a:r>
            <a:endParaRPr lang="en-GB" noProof="0" dirty="0"/>
          </a:p>
        </p:txBody>
      </p: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341" y="1252836"/>
            <a:ext cx="2695072" cy="5545251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179" y="1252836"/>
            <a:ext cx="2695072" cy="5545251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  <p:grpSp>
        <p:nvGrpSpPr>
          <p:cNvPr id="16" name="Grid" hidden="1"/>
          <p:cNvGrpSpPr/>
          <p:nvPr userDrawn="1"/>
        </p:nvGrpSpPr>
        <p:grpSpPr>
          <a:xfrm>
            <a:off x="-3" y="0"/>
            <a:ext cx="12198354" cy="7626352"/>
            <a:chOff x="-3" y="0"/>
            <a:chExt cx="12198354" cy="7626352"/>
          </a:xfrm>
        </p:grpSpPr>
        <p:sp>
          <p:nvSpPr>
            <p:cNvPr id="18" name="Rechthoek 1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9" name="Rechthoek 18"/>
            <p:cNvSpPr/>
            <p:nvPr userDrawn="1"/>
          </p:nvSpPr>
          <p:spPr bwMode="auto">
            <a:xfrm rot="5400000">
              <a:off x="8182843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0" name="Rechthoek 19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1" name="Rechthoek 20"/>
            <p:cNvSpPr/>
            <p:nvPr userDrawn="1"/>
          </p:nvSpPr>
          <p:spPr bwMode="auto">
            <a:xfrm>
              <a:off x="0" y="7221686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2" name="Rechthoek 21"/>
            <p:cNvSpPr/>
            <p:nvPr userDrawn="1"/>
          </p:nvSpPr>
          <p:spPr bwMode="auto">
            <a:xfrm>
              <a:off x="0" y="6798087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3" name="Rechthoek 22"/>
            <p:cNvSpPr/>
            <p:nvPr userDrawn="1"/>
          </p:nvSpPr>
          <p:spPr bwMode="auto">
            <a:xfrm rot="5400000">
              <a:off x="-3610847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98225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04662" y="404665"/>
            <a:ext cx="11389024" cy="4435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63" y="1252836"/>
            <a:ext cx="11389023" cy="55452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 smtClean="0"/>
              <a:t>Bullet</a:t>
            </a:r>
          </a:p>
          <a:p>
            <a:pPr lvl="1"/>
            <a:r>
              <a:rPr lang="en-GB" noProof="0" dirty="0" smtClean="0"/>
              <a:t>Sub-bullet</a:t>
            </a:r>
          </a:p>
          <a:p>
            <a:pPr lvl="2"/>
            <a:r>
              <a:rPr lang="en-GB" noProof="0" dirty="0" smtClean="0"/>
              <a:t>Plain text</a:t>
            </a:r>
          </a:p>
          <a:p>
            <a:pPr lvl="3"/>
            <a:r>
              <a:rPr lang="en-GB" noProof="0" dirty="0" smtClean="0"/>
              <a:t>Header dark blue</a:t>
            </a:r>
          </a:p>
          <a:p>
            <a:pPr lvl="4"/>
            <a:r>
              <a:rPr lang="en-GB" noProof="0" dirty="0" smtClean="0"/>
              <a:t>Header light blue</a:t>
            </a:r>
          </a:p>
          <a:p>
            <a:pPr lvl="5"/>
            <a:r>
              <a:rPr lang="en-GB" noProof="0" dirty="0" smtClean="0"/>
              <a:t>Bullet</a:t>
            </a:r>
          </a:p>
          <a:p>
            <a:pPr lvl="6"/>
            <a:r>
              <a:rPr lang="en-GB" noProof="0" dirty="0" smtClean="0"/>
              <a:t>Sub-bullet</a:t>
            </a:r>
          </a:p>
          <a:p>
            <a:pPr lvl="7"/>
            <a:r>
              <a:rPr lang="en-GB" sz="1800" noProof="0" dirty="0" smtClean="0"/>
              <a:t>Plain text</a:t>
            </a:r>
          </a:p>
          <a:p>
            <a:pPr lvl="8"/>
            <a:r>
              <a:rPr lang="en-GB" noProof="0" dirty="0" smtClean="0"/>
              <a:t>Header dark blue</a:t>
            </a:r>
            <a:endParaRPr lang="en-GB" noProof="0" dirty="0"/>
          </a:p>
        </p:txBody>
      </p:sp>
      <p:sp>
        <p:nvSpPr>
          <p:cNvPr id="20" name="Rechthoek 19"/>
          <p:cNvSpPr/>
          <p:nvPr userDrawn="1"/>
        </p:nvSpPr>
        <p:spPr bwMode="auto">
          <a:xfrm>
            <a:off x="0" y="722168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grpSp>
        <p:nvGrpSpPr>
          <p:cNvPr id="14" name="Grid" hidden="1"/>
          <p:cNvGrpSpPr/>
          <p:nvPr userDrawn="1"/>
        </p:nvGrpSpPr>
        <p:grpSpPr>
          <a:xfrm>
            <a:off x="-3" y="0"/>
            <a:ext cx="12198354" cy="7626352"/>
            <a:chOff x="-3" y="0"/>
            <a:chExt cx="12198354" cy="7626352"/>
          </a:xfrm>
        </p:grpSpPr>
        <p:sp>
          <p:nvSpPr>
            <p:cNvPr id="15" name="Rechthoek 14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7" name="Rechthoek 16"/>
            <p:cNvSpPr/>
            <p:nvPr userDrawn="1"/>
          </p:nvSpPr>
          <p:spPr bwMode="auto">
            <a:xfrm rot="5400000">
              <a:off x="8182843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8" name="Rechthoek 17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9" name="Rechthoek 18"/>
            <p:cNvSpPr/>
            <p:nvPr userDrawn="1"/>
          </p:nvSpPr>
          <p:spPr bwMode="auto">
            <a:xfrm>
              <a:off x="0" y="7221686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1" name="Rechthoek 20"/>
            <p:cNvSpPr/>
            <p:nvPr userDrawn="1"/>
          </p:nvSpPr>
          <p:spPr bwMode="auto">
            <a:xfrm>
              <a:off x="0" y="6798087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2" name="Rechthoek 21"/>
            <p:cNvSpPr/>
            <p:nvPr userDrawn="1"/>
          </p:nvSpPr>
          <p:spPr bwMode="auto">
            <a:xfrm rot="5400000">
              <a:off x="-3610847" y="3610844"/>
              <a:ext cx="7626352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2" y="7289018"/>
            <a:ext cx="35887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5" r:id="rId4"/>
    <p:sldLayoutId id="2147483661" r:id="rId5"/>
    <p:sldLayoutId id="2147483664" r:id="rId6"/>
    <p:sldLayoutId id="2147483666" r:id="rId7"/>
    <p:sldLayoutId id="2147483662" r:id="rId8"/>
    <p:sldLayoutId id="2147483663" r:id="rId9"/>
    <p:sldLayoutId id="2147483667" r:id="rId10"/>
    <p:sldLayoutId id="2147483668" r:id="rId11"/>
    <p:sldLayoutId id="2147483670" r:id="rId12"/>
    <p:sldLayoutId id="2147483672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</a:t>
            </a:r>
            <a:endParaRPr lang="en-US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 err="1" smtClean="0"/>
              <a:t>Programmeertechnieken</a:t>
            </a:r>
            <a:r>
              <a:rPr lang="en-US" noProof="0" dirty="0" smtClean="0"/>
              <a:t>, Tim Cocx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9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Classification of Design Patterns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795214"/>
              </p:ext>
            </p:extLst>
          </p:nvPr>
        </p:nvGraphicFramePr>
        <p:xfrm>
          <a:off x="815342" y="1553516"/>
          <a:ext cx="10470249" cy="4880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083"/>
                <a:gridCol w="3490083"/>
                <a:gridCol w="3490083"/>
              </a:tblGrid>
              <a:tr h="406714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Creational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patterns</a:t>
                      </a:r>
                      <a:endParaRPr lang="nl-NL" sz="2000" dirty="0"/>
                    </a:p>
                  </a:txBody>
                  <a:tcPr marL="121979" marR="121979" marT="50830" marB="50830"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Structural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patterns</a:t>
                      </a:r>
                      <a:endParaRPr lang="nl-NL" sz="2000" dirty="0"/>
                    </a:p>
                  </a:txBody>
                  <a:tcPr marL="121979" marR="121979" marT="50830" marB="50830"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Behavioral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patterns</a:t>
                      </a:r>
                      <a:endParaRPr lang="nl-NL" sz="2000" dirty="0"/>
                    </a:p>
                  </a:txBody>
                  <a:tcPr marL="121979" marR="121979" marT="50830" marB="50830"/>
                </a:tc>
              </a:tr>
              <a:tr h="1626930"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Creates</a:t>
                      </a:r>
                      <a:r>
                        <a:rPr lang="en-US" sz="2000" baseline="0" noProof="0" dirty="0" smtClean="0"/>
                        <a:t> objects;</a:t>
                      </a:r>
                    </a:p>
                    <a:p>
                      <a:r>
                        <a:rPr lang="en-US" sz="2000" baseline="0" noProof="0" dirty="0" smtClean="0"/>
                        <a:t>Abstracts the </a:t>
                      </a:r>
                    </a:p>
                    <a:p>
                      <a:r>
                        <a:rPr lang="en-US" sz="2000" baseline="0" noProof="0" dirty="0" smtClean="0"/>
                        <a:t>Instantiation process</a:t>
                      </a:r>
                      <a:endParaRPr lang="en-US" sz="2000" noProof="0" dirty="0"/>
                    </a:p>
                  </a:txBody>
                  <a:tcPr marL="121979" marR="121979" marT="50830" marB="50830">
                    <a:solidFill>
                      <a:srgbClr val="B8BA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Composes classes or objects in larger</a:t>
                      </a:r>
                    </a:p>
                    <a:p>
                      <a:r>
                        <a:rPr lang="en-US" sz="2000" dirty="0" smtClean="0"/>
                        <a:t>structures</a:t>
                      </a:r>
                      <a:endParaRPr lang="nl-NL" sz="2000" dirty="0"/>
                    </a:p>
                  </a:txBody>
                  <a:tcPr marL="121979" marR="121979" marT="50830" marB="50830">
                    <a:solidFill>
                      <a:srgbClr val="B8BA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Concerns</a:t>
                      </a:r>
                      <a:r>
                        <a:rPr lang="en-US" sz="2000" baseline="0" noProof="0" dirty="0" smtClean="0"/>
                        <a:t>  about communication between objects; distribution of responsibilities</a:t>
                      </a:r>
                      <a:endParaRPr lang="en-US" sz="2000" noProof="0" dirty="0"/>
                    </a:p>
                  </a:txBody>
                  <a:tcPr marL="121979" marR="121979" marT="50830" marB="50830">
                    <a:solidFill>
                      <a:srgbClr val="B8BA30"/>
                    </a:solidFill>
                  </a:tcPr>
                </a:tc>
              </a:tr>
              <a:tr h="406714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Abstract </a:t>
                      </a:r>
                      <a:r>
                        <a:rPr lang="nl-NL" sz="2000" dirty="0" err="1" smtClean="0">
                          <a:solidFill>
                            <a:schemeClr val="tx1"/>
                          </a:solidFill>
                        </a:rPr>
                        <a:t>Factory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79" marR="121979" marT="50830" marB="50830"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Adapter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 marL="121979" marR="121979" marT="50830" marB="50830"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Command</a:t>
                      </a:r>
                      <a:endParaRPr lang="nl-NL" sz="2000" dirty="0"/>
                    </a:p>
                  </a:txBody>
                  <a:tcPr marL="121979" marR="121979" marT="50830" marB="50830"/>
                </a:tc>
              </a:tr>
              <a:tr h="406714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Builder</a:t>
                      </a:r>
                      <a:endParaRPr lang="nl-NL" sz="2000" dirty="0"/>
                    </a:p>
                  </a:txBody>
                  <a:tcPr marL="121979" marR="121979" marT="50830" marB="50830"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Bridge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79" marR="121979" marT="50830" marB="50830"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Interpreter</a:t>
                      </a:r>
                      <a:endParaRPr lang="nl-NL" sz="2000" dirty="0"/>
                    </a:p>
                  </a:txBody>
                  <a:tcPr marL="121979" marR="121979" marT="50830" marB="50830"/>
                </a:tc>
              </a:tr>
              <a:tr h="406714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Factory Method</a:t>
                      </a:r>
                    </a:p>
                  </a:txBody>
                  <a:tcPr marL="121979" marR="121979" marT="50830" marB="50830"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Composite</a:t>
                      </a:r>
                      <a:endParaRPr lang="nl-NL" sz="2000" dirty="0"/>
                    </a:p>
                  </a:txBody>
                  <a:tcPr marL="121979" marR="121979" marT="50830" marB="50830"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Iterator</a:t>
                      </a:r>
                      <a:endParaRPr lang="nl-NL" sz="2000" dirty="0"/>
                    </a:p>
                  </a:txBody>
                  <a:tcPr marL="121979" marR="121979" marT="50830" marB="50830"/>
                </a:tc>
              </a:tr>
              <a:tr h="406714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Singleton</a:t>
                      </a:r>
                      <a:endParaRPr lang="nl-NL" sz="2000" dirty="0"/>
                    </a:p>
                  </a:txBody>
                  <a:tcPr marL="121979" marR="121979" marT="50830" marB="50830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Decorator</a:t>
                      </a:r>
                      <a:endParaRPr lang="nl-NL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79" marR="121979" marT="50830" marB="508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err="1" smtClean="0"/>
                        <a:t>Observer</a:t>
                      </a:r>
                      <a:endParaRPr lang="nl-NL" sz="2000" dirty="0" smtClean="0"/>
                    </a:p>
                  </a:txBody>
                  <a:tcPr marL="121979" marR="121979" marT="50830" marB="50830"/>
                </a:tc>
              </a:tr>
              <a:tr h="406714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etc</a:t>
                      </a:r>
                      <a:endParaRPr lang="nl-NL" sz="2000" dirty="0"/>
                    </a:p>
                  </a:txBody>
                  <a:tcPr marL="121979" marR="121979" marT="50830" marB="508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err="1" smtClean="0">
                          <a:solidFill>
                            <a:srgbClr val="C00000"/>
                          </a:solidFill>
                        </a:rPr>
                        <a:t>Facade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 marL="121979" marR="121979" marT="50830" marB="50830"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>
                          <a:solidFill>
                            <a:srgbClr val="C00000"/>
                          </a:solidFill>
                        </a:rPr>
                        <a:t>Strategy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 marL="121979" marR="121979" marT="50830" marB="50830"/>
                </a:tc>
              </a:tr>
              <a:tr h="406714">
                <a:tc>
                  <a:txBody>
                    <a:bodyPr/>
                    <a:lstStyle/>
                    <a:p>
                      <a:endParaRPr lang="nl-NL" sz="2000"/>
                    </a:p>
                  </a:txBody>
                  <a:tcPr marL="121979" marR="121979" marT="50830" marB="508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err="1" smtClean="0"/>
                        <a:t>etc</a:t>
                      </a:r>
                      <a:endParaRPr lang="nl-NL" sz="2000" dirty="0" smtClean="0"/>
                    </a:p>
                  </a:txBody>
                  <a:tcPr marL="121979" marR="121979" marT="50830" marB="50830"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Template (Method)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 marL="121979" marR="121979" marT="50830" marB="50830"/>
                </a:tc>
              </a:tr>
              <a:tr h="406714">
                <a:tc>
                  <a:txBody>
                    <a:bodyPr/>
                    <a:lstStyle/>
                    <a:p>
                      <a:endParaRPr lang="nl-NL" sz="2000"/>
                    </a:p>
                  </a:txBody>
                  <a:tcPr marL="121979" marR="121979" marT="50830" marB="50830"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 marL="121979" marR="121979" marT="50830" marB="50830"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etc</a:t>
                      </a:r>
                      <a:endParaRPr lang="nl-NL" sz="2000" dirty="0"/>
                    </a:p>
                  </a:txBody>
                  <a:tcPr marL="121979" marR="121979" marT="50830" marB="508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Principles and strategies for design patterns</a:t>
            </a:r>
          </a:p>
        </p:txBody>
      </p:sp>
      <p:sp>
        <p:nvSpPr>
          <p:cNvPr id="19459" name="Tijdelijke aanduiding voor inhoud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sz="2500" b="1" dirty="0">
                <a:solidFill>
                  <a:srgbClr val="C00000"/>
                </a:solidFill>
              </a:rPr>
              <a:t>Open-Closed Principle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Modules, classes and methods should be open for extension, but closed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for modification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Design your software so, that you can extend its capabilities without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changing it.</a:t>
            </a:r>
          </a:p>
          <a:p>
            <a:endParaRPr lang="en-US" sz="1200" dirty="0"/>
          </a:p>
          <a:p>
            <a:r>
              <a:rPr lang="en-US" sz="2500" b="1" dirty="0">
                <a:solidFill>
                  <a:srgbClr val="C00000"/>
                </a:solidFill>
              </a:rPr>
              <a:t>Design From Context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First create the big picture, before designing the details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First design the abstraction (interface, abstract class), then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implementation </a:t>
            </a:r>
            <a:r>
              <a:rPr lang="en-US" dirty="0">
                <a:solidFill>
                  <a:schemeClr val="tx1"/>
                </a:solidFill>
              </a:rPr>
              <a:t>of the subclasses (</a:t>
            </a:r>
            <a:r>
              <a:rPr lang="en-US" dirty="0" smtClean="0">
                <a:solidFill>
                  <a:schemeClr val="tx1"/>
                </a:solidFill>
              </a:rPr>
              <a:t>details = specialization).</a:t>
            </a:r>
            <a:endParaRPr lang="en-US" dirty="0">
              <a:solidFill>
                <a:schemeClr val="tx1"/>
              </a:solidFill>
            </a:endParaRPr>
          </a:p>
          <a:p>
            <a:endParaRPr lang="en-US" sz="1200" dirty="0"/>
          </a:p>
          <a:p>
            <a:r>
              <a:rPr lang="en-US" sz="2500" b="1" dirty="0">
                <a:solidFill>
                  <a:srgbClr val="C00000"/>
                </a:solidFill>
              </a:rPr>
              <a:t>Dependency Inversion Principle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High level modules depend on abstractions (</a:t>
            </a:r>
            <a:r>
              <a:rPr lang="en-US" i="1" dirty="0" smtClean="0">
                <a:solidFill>
                  <a:schemeClr val="tx1"/>
                </a:solidFill>
              </a:rPr>
              <a:t>not on low level modules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Details (low level modules) depend on abstractions (</a:t>
            </a:r>
            <a:r>
              <a:rPr lang="en-US" i="1" dirty="0" smtClean="0">
                <a:solidFill>
                  <a:schemeClr val="tx1"/>
                </a:solidFill>
              </a:rPr>
              <a:t>abstractions </a:t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>should not depend on details - low level modules</a:t>
            </a:r>
            <a:r>
              <a:rPr lang="en-US" dirty="0" smtClean="0">
                <a:solidFill>
                  <a:schemeClr val="tx1"/>
                </a:solidFill>
              </a:rPr>
              <a:t> 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981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Pattern</a:t>
            </a:r>
            <a:r>
              <a:rPr lang="nl-NL" dirty="0" smtClean="0"/>
              <a:t> </a:t>
            </a:r>
            <a:r>
              <a:rPr lang="nl-NL" dirty="0" err="1" smtClean="0"/>
              <a:t>Description</a:t>
            </a:r>
            <a:r>
              <a:rPr lang="nl-NL" dirty="0" smtClean="0"/>
              <a:t> - </a:t>
            </a:r>
            <a:r>
              <a:rPr lang="nl-NL" dirty="0" err="1" smtClean="0"/>
              <a:t>Template</a:t>
            </a:r>
            <a:endParaRPr lang="nl-NL" dirty="0" smtClean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092794"/>
              </p:ext>
            </p:extLst>
          </p:nvPr>
        </p:nvGraphicFramePr>
        <p:xfrm>
          <a:off x="1008059" y="878667"/>
          <a:ext cx="10567667" cy="682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254"/>
                <a:gridCol w="2402134"/>
                <a:gridCol w="6629279"/>
              </a:tblGrid>
              <a:tr h="392916">
                <a:tc gridSpan="2">
                  <a:txBody>
                    <a:bodyPr/>
                    <a:lstStyle/>
                    <a:p>
                      <a:r>
                        <a:rPr lang="nl-NL" sz="1900" dirty="0" smtClean="0"/>
                        <a:t>item</a:t>
                      </a:r>
                      <a:endParaRPr lang="nl-NL" sz="1900" dirty="0"/>
                    </a:p>
                  </a:txBody>
                  <a:tcPr marL="121996" marR="121996" marT="48441" marB="48441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900" dirty="0"/>
                    </a:p>
                  </a:txBody>
                  <a:tcPr marL="121996" marR="121996" marT="48441" marB="48441"/>
                </a:tc>
              </a:tr>
              <a:tr h="392916">
                <a:tc>
                  <a:txBody>
                    <a:bodyPr/>
                    <a:lstStyle/>
                    <a:p>
                      <a:r>
                        <a:rPr lang="en-US" sz="1900" b="1" noProof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900" b="1" noProof="0">
                        <a:solidFill>
                          <a:schemeClr val="tx1"/>
                        </a:solidFill>
                      </a:endParaRPr>
                    </a:p>
                  </a:txBody>
                  <a:tcPr marL="121996" marR="121996" marT="48441" marB="48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noProof="0" smtClean="0">
                        <a:solidFill>
                          <a:schemeClr val="tx1"/>
                        </a:solidFill>
                      </a:endParaRPr>
                    </a:p>
                  </a:txBody>
                  <a:tcPr marL="121996" marR="121996" marT="48441" marB="48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noProof="0" smtClean="0"/>
                        <a:t>Unique name</a:t>
                      </a:r>
                      <a:endParaRPr lang="en-US" sz="1900" noProof="0"/>
                    </a:p>
                  </a:txBody>
                  <a:tcPr marL="121996" marR="121996" marT="48441" marB="48441"/>
                </a:tc>
              </a:tr>
              <a:tr h="392916">
                <a:tc>
                  <a:txBody>
                    <a:bodyPr/>
                    <a:lstStyle/>
                    <a:p>
                      <a:endParaRPr lang="en-US" sz="1900" b="1" noProof="0">
                        <a:solidFill>
                          <a:schemeClr val="tx1"/>
                        </a:solidFill>
                      </a:endParaRPr>
                    </a:p>
                  </a:txBody>
                  <a:tcPr marL="121996" marR="121996" marT="48441" marB="48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noProof="0" dirty="0" smtClean="0">
                          <a:solidFill>
                            <a:schemeClr val="tx1"/>
                          </a:solidFill>
                        </a:rPr>
                        <a:t>classification</a:t>
                      </a:r>
                    </a:p>
                  </a:txBody>
                  <a:tcPr marL="121996" marR="121996" marT="48441" marB="48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noProof="0" dirty="0" smtClean="0"/>
                        <a:t>[creational, structural, behavioral]</a:t>
                      </a:r>
                      <a:endParaRPr lang="en-US" sz="1900" noProof="0" dirty="0"/>
                    </a:p>
                  </a:txBody>
                  <a:tcPr marL="121996" marR="121996" marT="48441" marB="48441"/>
                </a:tc>
              </a:tr>
              <a:tr h="392916">
                <a:tc>
                  <a:txBody>
                    <a:bodyPr/>
                    <a:lstStyle/>
                    <a:p>
                      <a:r>
                        <a:rPr lang="en-US" sz="1900" b="1" noProof="0" smtClean="0">
                          <a:solidFill>
                            <a:schemeClr val="tx1"/>
                          </a:solidFill>
                        </a:rPr>
                        <a:t>Intent</a:t>
                      </a:r>
                      <a:endParaRPr lang="en-US" sz="1900" b="1" noProof="0">
                        <a:solidFill>
                          <a:schemeClr val="tx1"/>
                        </a:solidFill>
                      </a:endParaRPr>
                    </a:p>
                  </a:txBody>
                  <a:tcPr marL="121996" marR="121996" marT="48441" marB="48441"/>
                </a:tc>
                <a:tc>
                  <a:txBody>
                    <a:bodyPr/>
                    <a:lstStyle/>
                    <a:p>
                      <a:endParaRPr lang="en-US" sz="1900" b="1" noProof="0">
                        <a:solidFill>
                          <a:schemeClr val="tx1"/>
                        </a:solidFill>
                      </a:endParaRPr>
                    </a:p>
                  </a:txBody>
                  <a:tcPr marL="121996" marR="121996" marT="48441" marB="48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noProof="0" smtClean="0"/>
                        <a:t>The purpose of the pattern</a:t>
                      </a:r>
                      <a:endParaRPr lang="en-US" sz="1900" noProof="0"/>
                    </a:p>
                  </a:txBody>
                  <a:tcPr marL="121996" marR="121996" marT="48441" marB="48441"/>
                </a:tc>
              </a:tr>
              <a:tr h="392916">
                <a:tc>
                  <a:txBody>
                    <a:bodyPr/>
                    <a:lstStyle/>
                    <a:p>
                      <a:r>
                        <a:rPr lang="en-US" sz="1900" b="1" noProof="0" smtClean="0">
                          <a:solidFill>
                            <a:schemeClr val="tx1"/>
                          </a:solidFill>
                        </a:rPr>
                        <a:t>Problem</a:t>
                      </a:r>
                      <a:endParaRPr lang="en-US" sz="1900" b="1" noProof="0">
                        <a:solidFill>
                          <a:schemeClr val="tx1"/>
                        </a:solidFill>
                      </a:endParaRPr>
                    </a:p>
                  </a:txBody>
                  <a:tcPr marL="121996" marR="121996" marT="48441" marB="48441"/>
                </a:tc>
                <a:tc>
                  <a:txBody>
                    <a:bodyPr/>
                    <a:lstStyle/>
                    <a:p>
                      <a:endParaRPr lang="en-US" sz="1900" b="1" noProof="0">
                        <a:solidFill>
                          <a:schemeClr val="tx1"/>
                        </a:solidFill>
                      </a:endParaRPr>
                    </a:p>
                  </a:txBody>
                  <a:tcPr marL="121996" marR="121996" marT="48441" marB="48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noProof="0" smtClean="0"/>
                        <a:t>The problem that the pattern is trying to solve</a:t>
                      </a:r>
                      <a:endParaRPr lang="en-US" sz="1900" b="1" noProof="0" smtClean="0"/>
                    </a:p>
                  </a:txBody>
                  <a:tcPr marL="121996" marR="121996" marT="48441" marB="48441"/>
                </a:tc>
              </a:tr>
              <a:tr h="392916">
                <a:tc>
                  <a:txBody>
                    <a:bodyPr/>
                    <a:lstStyle/>
                    <a:p>
                      <a:endParaRPr lang="en-US" sz="1900" b="1" noProof="0">
                        <a:solidFill>
                          <a:schemeClr val="tx1"/>
                        </a:solidFill>
                      </a:endParaRPr>
                    </a:p>
                  </a:txBody>
                  <a:tcPr marL="121996" marR="121996" marT="48441" marB="48441"/>
                </a:tc>
                <a:tc>
                  <a:txBody>
                    <a:bodyPr/>
                    <a:lstStyle/>
                    <a:p>
                      <a:r>
                        <a:rPr lang="en-US" sz="1900" b="1" noProof="0" smtClean="0">
                          <a:solidFill>
                            <a:schemeClr val="tx1"/>
                          </a:solidFill>
                        </a:rPr>
                        <a:t>context</a:t>
                      </a:r>
                      <a:endParaRPr lang="en-US" sz="1900" b="1" noProof="0">
                        <a:solidFill>
                          <a:schemeClr val="tx1"/>
                        </a:solidFill>
                      </a:endParaRPr>
                    </a:p>
                  </a:txBody>
                  <a:tcPr marL="121996" marR="121996" marT="48441" marB="48441"/>
                </a:tc>
                <a:tc>
                  <a:txBody>
                    <a:bodyPr/>
                    <a:lstStyle/>
                    <a:p>
                      <a:r>
                        <a:rPr lang="en-US" sz="1900" baseline="0" noProof="0" smtClean="0"/>
                        <a:t>and the </a:t>
                      </a:r>
                      <a:r>
                        <a:rPr lang="en-US" sz="1900" b="1" baseline="0" noProof="0" smtClean="0"/>
                        <a:t>context </a:t>
                      </a:r>
                      <a:r>
                        <a:rPr lang="en-US" sz="1900" b="0" baseline="0" noProof="0" smtClean="0"/>
                        <a:t>in which it shows up</a:t>
                      </a:r>
                      <a:endParaRPr lang="en-US" sz="1900" b="1" noProof="0"/>
                    </a:p>
                  </a:txBody>
                  <a:tcPr marL="121996" marR="121996" marT="48441" marB="48441"/>
                </a:tc>
              </a:tr>
              <a:tr h="392916">
                <a:tc gridSpan="2">
                  <a:txBody>
                    <a:bodyPr/>
                    <a:lstStyle/>
                    <a:p>
                      <a:r>
                        <a:rPr lang="en-US" sz="1900" b="1" noProof="0" smtClean="0">
                          <a:solidFill>
                            <a:schemeClr val="tx1"/>
                          </a:solidFill>
                        </a:rPr>
                        <a:t>Solution</a:t>
                      </a:r>
                      <a:endParaRPr lang="en-US" sz="1900" b="1" noProof="0">
                        <a:solidFill>
                          <a:schemeClr val="tx1"/>
                        </a:solidFill>
                      </a:endParaRPr>
                    </a:p>
                  </a:txBody>
                  <a:tcPr marL="121996" marR="121996" marT="48441" marB="48441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noProof="0" smtClean="0"/>
                        <a:t>Description of the solution</a:t>
                      </a:r>
                      <a:endParaRPr lang="en-US" sz="1900" noProof="0"/>
                    </a:p>
                  </a:txBody>
                  <a:tcPr marL="121996" marR="121996" marT="48441" marB="48441"/>
                </a:tc>
              </a:tr>
              <a:tr h="392916">
                <a:tc>
                  <a:txBody>
                    <a:bodyPr/>
                    <a:lstStyle/>
                    <a:p>
                      <a:endParaRPr lang="en-US" sz="1900" b="1" noProof="0">
                        <a:solidFill>
                          <a:schemeClr val="tx1"/>
                        </a:solidFill>
                      </a:endParaRPr>
                    </a:p>
                  </a:txBody>
                  <a:tcPr marL="121996" marR="121996" marT="48441" marB="48441"/>
                </a:tc>
                <a:tc>
                  <a:txBody>
                    <a:bodyPr/>
                    <a:lstStyle/>
                    <a:p>
                      <a:r>
                        <a:rPr lang="en-US" sz="1900" b="1" noProof="0" smtClean="0">
                          <a:solidFill>
                            <a:schemeClr val="tx1"/>
                          </a:solidFill>
                        </a:rPr>
                        <a:t>participants</a:t>
                      </a:r>
                      <a:endParaRPr lang="en-US" sz="1900" b="1" noProof="0">
                        <a:solidFill>
                          <a:schemeClr val="tx1"/>
                        </a:solidFill>
                      </a:endParaRPr>
                    </a:p>
                  </a:txBody>
                  <a:tcPr marL="121996" marR="121996" marT="48441" marB="48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noProof="0" smtClean="0"/>
                        <a:t>The</a:t>
                      </a:r>
                      <a:r>
                        <a:rPr lang="en-US" sz="1900" baseline="0" noProof="0" smtClean="0"/>
                        <a:t> objects/classes participating in the pattern</a:t>
                      </a:r>
                      <a:endParaRPr lang="en-US" sz="1900" noProof="0"/>
                    </a:p>
                  </a:txBody>
                  <a:tcPr marL="121996" marR="121996" marT="48441" marB="48441"/>
                </a:tc>
              </a:tr>
              <a:tr h="392916">
                <a:tc>
                  <a:txBody>
                    <a:bodyPr/>
                    <a:lstStyle/>
                    <a:p>
                      <a:endParaRPr lang="en-US" sz="1900" b="1" noProof="0">
                        <a:solidFill>
                          <a:schemeClr val="tx1"/>
                        </a:solidFill>
                      </a:endParaRPr>
                    </a:p>
                  </a:txBody>
                  <a:tcPr marL="121996" marR="121996" marT="48441" marB="48441"/>
                </a:tc>
                <a:tc>
                  <a:txBody>
                    <a:bodyPr/>
                    <a:lstStyle/>
                    <a:p>
                      <a:r>
                        <a:rPr lang="en-US" sz="1900" b="1" baseline="0" noProof="0" smtClean="0">
                          <a:solidFill>
                            <a:schemeClr val="tx1"/>
                          </a:solidFill>
                        </a:rPr>
                        <a:t>collaborators</a:t>
                      </a:r>
                      <a:endParaRPr lang="en-US" sz="1900" b="1" noProof="0">
                        <a:solidFill>
                          <a:schemeClr val="tx1"/>
                        </a:solidFill>
                      </a:endParaRPr>
                    </a:p>
                  </a:txBody>
                  <a:tcPr marL="121996" marR="121996" marT="48441" marB="48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noProof="0" smtClean="0"/>
                        <a:t>how the classes/objects collaborate</a:t>
                      </a:r>
                      <a:endParaRPr lang="en-US" sz="1900" noProof="0"/>
                    </a:p>
                  </a:txBody>
                  <a:tcPr marL="121996" marR="121996" marT="48441" marB="48441"/>
                </a:tc>
              </a:tr>
              <a:tr h="673096">
                <a:tc>
                  <a:txBody>
                    <a:bodyPr/>
                    <a:lstStyle/>
                    <a:p>
                      <a:endParaRPr lang="en-US" sz="1900" b="1" noProof="0">
                        <a:solidFill>
                          <a:schemeClr val="tx1"/>
                        </a:solidFill>
                      </a:endParaRPr>
                    </a:p>
                  </a:txBody>
                  <a:tcPr marL="121996" marR="121996" marT="48441" marB="48441"/>
                </a:tc>
                <a:tc>
                  <a:txBody>
                    <a:bodyPr/>
                    <a:lstStyle/>
                    <a:p>
                      <a:r>
                        <a:rPr lang="en-US" sz="1900" b="1" noProof="0" smtClean="0">
                          <a:solidFill>
                            <a:schemeClr val="tx1"/>
                          </a:solidFill>
                        </a:rPr>
                        <a:t>responsibilities</a:t>
                      </a:r>
                      <a:endParaRPr lang="en-US" sz="1900" b="1" noProof="0">
                        <a:solidFill>
                          <a:schemeClr val="tx1"/>
                        </a:solidFill>
                      </a:endParaRPr>
                    </a:p>
                  </a:txBody>
                  <a:tcPr marL="121996" marR="121996" marT="48441" marB="48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noProof="0" smtClean="0"/>
                        <a:t>and their responsibilties</a:t>
                      </a:r>
                      <a:endParaRPr lang="en-US" sz="1900" noProof="0"/>
                    </a:p>
                  </a:txBody>
                  <a:tcPr marL="121996" marR="121996" marT="48441" marB="48441"/>
                </a:tc>
              </a:tr>
              <a:tr h="1537416">
                <a:tc gridSpan="2">
                  <a:txBody>
                    <a:bodyPr/>
                    <a:lstStyle/>
                    <a:p>
                      <a:r>
                        <a:rPr lang="en-US" sz="1900" b="1" noProof="0" smtClean="0">
                          <a:solidFill>
                            <a:schemeClr val="tx1"/>
                          </a:solidFill>
                        </a:rPr>
                        <a:t>Consequences</a:t>
                      </a:r>
                      <a:endParaRPr lang="en-US" sz="1900" b="1" noProof="0">
                        <a:solidFill>
                          <a:schemeClr val="tx1"/>
                        </a:solidFill>
                      </a:endParaRPr>
                    </a:p>
                  </a:txBody>
                  <a:tcPr marL="121996" marR="121996" marT="48441" marB="48441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noProof="0" dirty="0" smtClean="0"/>
                        <a:t>The effects</a:t>
                      </a:r>
                      <a:r>
                        <a:rPr lang="en-US" sz="1900" baseline="0" noProof="0" dirty="0" smtClean="0"/>
                        <a:t> that the use of the pattern may have.</a:t>
                      </a:r>
                    </a:p>
                    <a:p>
                      <a:r>
                        <a:rPr lang="en-US" sz="1900" noProof="0" dirty="0" smtClean="0"/>
                        <a:t>The </a:t>
                      </a:r>
                      <a:r>
                        <a:rPr lang="en-US" sz="1900" b="1" noProof="0" dirty="0" smtClean="0"/>
                        <a:t>good</a:t>
                      </a:r>
                      <a:r>
                        <a:rPr lang="en-US" sz="1900" noProof="0" dirty="0" smtClean="0"/>
                        <a:t> and the </a:t>
                      </a:r>
                      <a:r>
                        <a:rPr lang="en-US" sz="1900" b="1" noProof="0" dirty="0" smtClean="0"/>
                        <a:t>bad</a:t>
                      </a:r>
                      <a:r>
                        <a:rPr lang="en-US" sz="1900" noProof="0" dirty="0" smtClean="0"/>
                        <a:t> effects.</a:t>
                      </a:r>
                    </a:p>
                    <a:p>
                      <a:r>
                        <a:rPr lang="en-US" sz="1900" noProof="0" dirty="0" smtClean="0"/>
                        <a:t>They are</a:t>
                      </a:r>
                      <a:r>
                        <a:rPr lang="en-US" sz="1900" baseline="0" noProof="0" dirty="0" smtClean="0"/>
                        <a:t> necessary for evaluating design alternatives and for understanding the cost and the benefits of applying the pattern</a:t>
                      </a:r>
                      <a:endParaRPr lang="en-US" sz="1900" noProof="0" dirty="0" smtClean="0"/>
                    </a:p>
                  </a:txBody>
                  <a:tcPr marL="121996" marR="121996" marT="48441" marB="48441"/>
                </a:tc>
              </a:tr>
              <a:tr h="673096">
                <a:tc gridSpan="2">
                  <a:txBody>
                    <a:bodyPr/>
                    <a:lstStyle/>
                    <a:p>
                      <a:r>
                        <a:rPr lang="en-US" sz="1900" b="1" noProof="0" dirty="0" smtClean="0">
                          <a:solidFill>
                            <a:schemeClr val="tx1"/>
                          </a:solidFill>
                        </a:rPr>
                        <a:t>Generic structure</a:t>
                      </a:r>
                    </a:p>
                  </a:txBody>
                  <a:tcPr marL="121996" marR="121996" marT="48441" marB="48441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noProof="0" dirty="0" smtClean="0"/>
                        <a:t>A standard</a:t>
                      </a:r>
                      <a:r>
                        <a:rPr lang="en-US" sz="1900" baseline="0" noProof="0" dirty="0" smtClean="0"/>
                        <a:t> diagram that shows the typical structure for the pattern</a:t>
                      </a:r>
                      <a:endParaRPr lang="en-US" sz="1900" noProof="0" dirty="0"/>
                    </a:p>
                  </a:txBody>
                  <a:tcPr marL="121996" marR="121996" marT="48441" marB="48441"/>
                </a:tc>
              </a:tr>
              <a:tr h="392916">
                <a:tc gridSpan="2">
                  <a:txBody>
                    <a:bodyPr/>
                    <a:lstStyle/>
                    <a:p>
                      <a:r>
                        <a:rPr lang="en-US" sz="1900" b="1" noProof="0" smtClean="0">
                          <a:solidFill>
                            <a:schemeClr val="tx1"/>
                          </a:solidFill>
                        </a:rPr>
                        <a:t>Implementation</a:t>
                      </a:r>
                    </a:p>
                  </a:txBody>
                  <a:tcPr marL="121996" marR="121996" marT="48441" marB="48441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noProof="0" dirty="0" smtClean="0"/>
                        <a:t>How the pattern</a:t>
                      </a:r>
                      <a:r>
                        <a:rPr lang="en-US" sz="1900" baseline="0" noProof="0" dirty="0" smtClean="0"/>
                        <a:t> can be implemented (example)</a:t>
                      </a:r>
                      <a:endParaRPr lang="en-US" sz="1900" noProof="0" dirty="0"/>
                    </a:p>
                  </a:txBody>
                  <a:tcPr marL="121996" marR="121996" marT="48441" marB="48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35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274024" y="3594608"/>
            <a:ext cx="2785758" cy="37869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492" tIns="57976" rIns="111492" bIns="57976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1132759" eaLnBrk="0" fontAlgn="base" hangingPunct="0">
              <a:spcBef>
                <a:spcPct val="50000"/>
              </a:spcBef>
              <a:spcAft>
                <a:spcPct val="0"/>
              </a:spcAft>
            </a:pPr>
            <a:endParaRPr kumimoji="1" lang="en-GB" sz="1700" b="1">
              <a:latin typeface="Arial" charset="0"/>
            </a:endParaRPr>
          </a:p>
        </p:txBody>
      </p:sp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Facade pattern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3" y="1250316"/>
            <a:ext cx="11808150" cy="504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34607" y="6856654"/>
            <a:ext cx="9606201" cy="42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492" tIns="57976" rIns="111492" bIns="57976">
            <a:spAutoFit/>
          </a:bodyPr>
          <a:lstStyle>
            <a:lvl1pPr>
              <a:defRPr kumimoji="1" sz="2000">
                <a:solidFill>
                  <a:srgbClr val="2D303F"/>
                </a:solidFill>
                <a:latin typeface="Univers" pitchFamily="34" charset="0"/>
              </a:defRPr>
            </a:lvl1pPr>
            <a:lvl2pPr marL="742950" indent="-285750">
              <a:defRPr kumimoji="1" sz="2000">
                <a:solidFill>
                  <a:srgbClr val="2D303F"/>
                </a:solidFill>
                <a:latin typeface="Univers" pitchFamily="34" charset="0"/>
              </a:defRPr>
            </a:lvl2pPr>
            <a:lvl3pPr marL="1143000" indent="-228600">
              <a:defRPr kumimoji="1" sz="2000">
                <a:solidFill>
                  <a:srgbClr val="2D303F"/>
                </a:solidFill>
                <a:latin typeface="Univers" pitchFamily="34" charset="0"/>
              </a:defRPr>
            </a:lvl3pPr>
            <a:lvl4pPr marL="1600200" indent="-228600">
              <a:defRPr kumimoji="1" sz="2000">
                <a:solidFill>
                  <a:srgbClr val="2D303F"/>
                </a:solidFill>
                <a:latin typeface="Univers" pitchFamily="34" charset="0"/>
              </a:defRPr>
            </a:lvl4pPr>
            <a:lvl5pPr marL="2057400" indent="-228600">
              <a:defRPr kumimoji="1" sz="2000">
                <a:solidFill>
                  <a:srgbClr val="2D303F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2000">
                <a:solidFill>
                  <a:srgbClr val="2D303F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2000">
                <a:solidFill>
                  <a:srgbClr val="2D303F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2000">
                <a:solidFill>
                  <a:srgbClr val="2D303F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2000">
                <a:solidFill>
                  <a:srgbClr val="2D303F"/>
                </a:solidFill>
                <a:latin typeface="Univers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nl-NL" b="1"/>
              <a:t>Participants: System under development, Facade, Existing sybsystem</a:t>
            </a:r>
          </a:p>
        </p:txBody>
      </p:sp>
    </p:spTree>
    <p:extLst>
      <p:ext uri="{BB962C8B-B14F-4D97-AF65-F5344CB8AC3E}">
        <p14:creationId xmlns:p14="http://schemas.microsoft.com/office/powerpoint/2010/main" val="30530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Facade</a:t>
            </a:r>
            <a:r>
              <a:rPr lang="nl-NL" dirty="0" smtClean="0"/>
              <a:t> </a:t>
            </a:r>
            <a:r>
              <a:rPr lang="nl-NL" dirty="0" err="1" smtClean="0"/>
              <a:t>pattern</a:t>
            </a:r>
            <a:endParaRPr lang="nl-NL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097817"/>
              </p:ext>
            </p:extLst>
          </p:nvPr>
        </p:nvGraphicFramePr>
        <p:xfrm>
          <a:off x="624742" y="1251640"/>
          <a:ext cx="11430194" cy="5413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715"/>
                <a:gridCol w="8685479"/>
              </a:tblGrid>
              <a:tr h="494466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Name</a:t>
                      </a:r>
                      <a:endParaRPr lang="nl-NL" sz="2000" dirty="0"/>
                    </a:p>
                  </a:txBody>
                  <a:tcPr marL="121975" marR="121975" marT="49447" marB="49447"/>
                </a:tc>
                <a:tc>
                  <a:txBody>
                    <a:bodyPr/>
                    <a:lstStyle/>
                    <a:p>
                      <a:r>
                        <a:rPr lang="nl-NL" sz="2600" dirty="0" err="1" smtClean="0"/>
                        <a:t>Facade</a:t>
                      </a:r>
                      <a:r>
                        <a:rPr lang="nl-NL" sz="2600" dirty="0" smtClean="0"/>
                        <a:t> </a:t>
                      </a:r>
                      <a:r>
                        <a:rPr lang="nl-NL" sz="2600" dirty="0" err="1" smtClean="0"/>
                        <a:t>pattern</a:t>
                      </a:r>
                      <a:r>
                        <a:rPr lang="nl-NL" sz="2600" dirty="0" smtClean="0"/>
                        <a:t> (</a:t>
                      </a:r>
                      <a:r>
                        <a:rPr lang="nl-NL" sz="2600" dirty="0" err="1" smtClean="0"/>
                        <a:t>structural</a:t>
                      </a:r>
                      <a:r>
                        <a:rPr lang="nl-NL" sz="2600" dirty="0" smtClean="0"/>
                        <a:t> </a:t>
                      </a:r>
                      <a:r>
                        <a:rPr lang="nl-NL" sz="2600" dirty="0" err="1" smtClean="0"/>
                        <a:t>pattern</a:t>
                      </a:r>
                      <a:r>
                        <a:rPr lang="nl-NL" sz="2600" dirty="0" smtClean="0"/>
                        <a:t>)</a:t>
                      </a:r>
                      <a:endParaRPr lang="nl-NL" sz="2600" dirty="0"/>
                    </a:p>
                  </a:txBody>
                  <a:tcPr marL="121975" marR="121975" marT="49447" marB="49447"/>
                </a:tc>
              </a:tr>
              <a:tr h="1014055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Intent</a:t>
                      </a:r>
                      <a:endParaRPr lang="nl-NL" sz="2000" dirty="0"/>
                    </a:p>
                  </a:txBody>
                  <a:tcPr marL="121975" marR="121975" marT="49447" marB="4944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You want to simplify the complexity of an existing system.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You need to define your own interface.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noProof="0" dirty="0"/>
                    </a:p>
                  </a:txBody>
                  <a:tcPr marL="121975" marR="121975" marT="49447" marB="49447"/>
                </a:tc>
              </a:tr>
              <a:tr h="1265884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Problem</a:t>
                      </a:r>
                      <a:endParaRPr lang="nl-NL" sz="2000" dirty="0"/>
                    </a:p>
                  </a:txBody>
                  <a:tcPr marL="121975" marR="121975" marT="49447" marB="49447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You need to use only a subset of an existing</a:t>
                      </a:r>
                      <a:r>
                        <a:rPr lang="en-US" sz="2000" baseline="0" noProof="0" dirty="0" smtClean="0"/>
                        <a:t> complex system.</a:t>
                      </a:r>
                    </a:p>
                    <a:p>
                      <a:r>
                        <a:rPr lang="en-US" sz="2000" baseline="0" noProof="0" dirty="0" smtClean="0"/>
                        <a:t>or: You need to interact with the system in a particular way</a:t>
                      </a:r>
                    </a:p>
                    <a:p>
                      <a:r>
                        <a:rPr lang="en-US" sz="2000" baseline="0" noProof="0" dirty="0" smtClean="0"/>
                        <a:t>or: You don’t want (have the time) to learn the whole system.</a:t>
                      </a:r>
                      <a:endParaRPr lang="en-US" sz="2000" noProof="0" dirty="0"/>
                    </a:p>
                  </a:txBody>
                  <a:tcPr marL="121975" marR="121975" marT="49447" marB="49447"/>
                </a:tc>
              </a:tr>
              <a:tr h="1319109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Solution</a:t>
                      </a:r>
                      <a:endParaRPr lang="nl-NL" sz="2000" dirty="0"/>
                    </a:p>
                  </a:txBody>
                  <a:tcPr marL="121975" marR="121975" marT="49447" marB="4944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The Facade</a:t>
                      </a:r>
                      <a:r>
                        <a:rPr lang="en-US" sz="2000" baseline="0" noProof="0" dirty="0" smtClean="0"/>
                        <a:t> presents  a new (easier) interface for the existing system, so the client of the existing system, or a new client/system, can use this new interface.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noProof="0" dirty="0" smtClean="0"/>
                    </a:p>
                  </a:txBody>
                  <a:tcPr marL="121975" marR="121975" marT="49447" marB="49447"/>
                </a:tc>
              </a:tr>
              <a:tr h="1319101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Consequences</a:t>
                      </a:r>
                      <a:endParaRPr lang="nl-NL" sz="2000" dirty="0"/>
                    </a:p>
                  </a:txBody>
                  <a:tcPr marL="121975" marR="121975" marT="49447" marB="4944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000" noProof="0" dirty="0" smtClean="0"/>
                        <a:t>The facade simplifies the use of the required subsystem. However, because the facade is not complete,</a:t>
                      </a:r>
                      <a:r>
                        <a:rPr lang="en-US" sz="2000" baseline="0" noProof="0" dirty="0" smtClean="0"/>
                        <a:t> certain functionality may be unavailable for the client.</a:t>
                      </a:r>
                    </a:p>
                  </a:txBody>
                  <a:tcPr marL="121975" marR="121975" marT="49447" marB="4944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97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Façade Pattern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3000" b="1" dirty="0">
                <a:solidFill>
                  <a:srgbClr val="B8BA30"/>
                </a:solidFill>
              </a:rPr>
              <a:t>Use the façade pattern when</a:t>
            </a:r>
            <a:r>
              <a:rPr lang="en-US" sz="3000" b="1" dirty="0" smtClean="0">
                <a:solidFill>
                  <a:srgbClr val="B8BA30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3000" b="1" dirty="0">
              <a:solidFill>
                <a:srgbClr val="B8BA30"/>
              </a:solidFill>
            </a:endParaRPr>
          </a:p>
          <a:p>
            <a:r>
              <a:rPr lang="en-US" sz="3000" dirty="0"/>
              <a:t>You don’t need to use all the functionality of a complex system.</a:t>
            </a:r>
          </a:p>
          <a:p>
            <a:pPr lvl="1"/>
            <a:r>
              <a:rPr lang="en-US" sz="2500" dirty="0"/>
              <a:t>Create a new class that contains all the rules for accessing that </a:t>
            </a:r>
            <a:br>
              <a:rPr lang="en-US" sz="2500" dirty="0"/>
            </a:br>
            <a:r>
              <a:rPr lang="en-US" sz="2500" dirty="0"/>
              <a:t>subsystem. </a:t>
            </a:r>
          </a:p>
          <a:p>
            <a:pPr lvl="1"/>
            <a:r>
              <a:rPr lang="en-US" sz="2500" dirty="0"/>
              <a:t>This API (interface) must be much simpler then the original system</a:t>
            </a:r>
            <a:r>
              <a:rPr lang="en-US" sz="2000" dirty="0"/>
              <a:t>.</a:t>
            </a:r>
          </a:p>
          <a:p>
            <a:endParaRPr lang="en-US" sz="3000" dirty="0"/>
          </a:p>
          <a:p>
            <a:r>
              <a:rPr lang="en-US" sz="3000" dirty="0"/>
              <a:t>You want to encapsulate or hide the original system.</a:t>
            </a:r>
          </a:p>
          <a:p>
            <a:pPr>
              <a:buNone/>
            </a:pPr>
            <a:endParaRPr lang="en-US" sz="3000" dirty="0"/>
          </a:p>
          <a:p>
            <a:r>
              <a:rPr lang="en-US" sz="3000" dirty="0"/>
              <a:t>You want to use the functionality of the original system and </a:t>
            </a:r>
            <a:br>
              <a:rPr lang="en-US" sz="3000" dirty="0"/>
            </a:br>
            <a:r>
              <a:rPr lang="en-US" sz="3000" dirty="0"/>
              <a:t>want to add some new functionality as well.</a:t>
            </a:r>
          </a:p>
          <a:p>
            <a:endParaRPr lang="en-US" sz="2500" dirty="0"/>
          </a:p>
          <a:p>
            <a:r>
              <a:rPr lang="en-US" sz="3000" dirty="0"/>
              <a:t>The cost of writing the new class is less than the cost of</a:t>
            </a:r>
            <a:br>
              <a:rPr lang="en-US" sz="3000" dirty="0"/>
            </a:br>
            <a:r>
              <a:rPr lang="en-US" sz="3000" dirty="0"/>
              <a:t>everybody learning the original system.</a:t>
            </a:r>
          </a:p>
          <a:p>
            <a:pPr lvl="1">
              <a:buNone/>
            </a:pPr>
            <a:endParaRPr lang="nl-NL" dirty="0" smtClean="0"/>
          </a:p>
          <a:p>
            <a:endParaRPr lang="nl-NL" sz="2500" dirty="0"/>
          </a:p>
        </p:txBody>
      </p:sp>
    </p:spTree>
    <p:extLst>
      <p:ext uri="{BB962C8B-B14F-4D97-AF65-F5344CB8AC3E}">
        <p14:creationId xmlns:p14="http://schemas.microsoft.com/office/powerpoint/2010/main" val="323874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Facade</a:t>
            </a:r>
          </a:p>
        </p:txBody>
      </p:sp>
      <p:sp>
        <p:nvSpPr>
          <p:cNvPr id="16387" name="Tijdelijke aanduiding voor inhoud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nl-NL" b="1" dirty="0" err="1" smtClean="0">
                <a:latin typeface="Courier New" pitchFamily="49" charset="0"/>
                <a:cs typeface="Courier New" pitchFamily="49" charset="0"/>
              </a:rPr>
              <a:t>Facade</a:t>
            </a: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Font typeface="Wingdings" pitchFamily="2" charset="2"/>
              <a:buNone/>
              <a:defRPr/>
            </a:pPr>
            <a:r>
              <a:rPr lang="nl-NL" sz="2500" dirty="0"/>
              <a:t>	</a:t>
            </a:r>
            <a:r>
              <a:rPr lang="en-US" sz="2000" dirty="0"/>
              <a:t>//declarations of the necessary objects of the existing system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/>
              <a:t>	//Facade class will be written by ”experts”.</a:t>
            </a:r>
          </a:p>
          <a:p>
            <a:pPr marL="424785" lvl="1" indent="-424785">
              <a:buNone/>
              <a:defRPr/>
            </a:pPr>
            <a:r>
              <a:rPr lang="nl-NL" sz="2700" b="1" dirty="0">
                <a:latin typeface="Courier New" pitchFamily="49" charset="0"/>
                <a:cs typeface="Courier New" pitchFamily="49" charset="0"/>
              </a:rPr>
              <a:t>	public </a:t>
            </a:r>
            <a:r>
              <a:rPr lang="nl-NL" sz="2700" b="1" dirty="0" err="1">
                <a:latin typeface="Courier New" pitchFamily="49" charset="0"/>
                <a:cs typeface="Courier New" pitchFamily="49" charset="0"/>
              </a:rPr>
              <a:t>void</a:t>
            </a:r>
            <a:r>
              <a:rPr lang="nl-NL" sz="2700" b="1" dirty="0">
                <a:latin typeface="Courier New" pitchFamily="49" charset="0"/>
                <a:cs typeface="Courier New" pitchFamily="49" charset="0"/>
              </a:rPr>
              <a:t> m1() {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nl-NL" sz="2500" dirty="0"/>
              <a:t>	</a:t>
            </a:r>
            <a:r>
              <a:rPr lang="nl-NL" sz="2000" dirty="0"/>
              <a:t>//</a:t>
            </a:r>
            <a:r>
              <a:rPr lang="en-US" sz="2000" dirty="0"/>
              <a:t>all calls to the existing system</a:t>
            </a:r>
          </a:p>
          <a:p>
            <a:pPr marL="424785" lvl="1" indent="-424785">
              <a:buNone/>
              <a:defRPr/>
            </a:pPr>
            <a:r>
              <a:rPr lang="nl-NL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24785" lvl="1" indent="-424785">
              <a:buNone/>
              <a:defRPr/>
            </a:pPr>
            <a:r>
              <a:rPr lang="nl-NL" sz="2700" b="1" dirty="0">
                <a:latin typeface="Courier New" pitchFamily="49" charset="0"/>
                <a:cs typeface="Courier New" pitchFamily="49" charset="0"/>
              </a:rPr>
              <a:t>	public String m2(){</a:t>
            </a:r>
          </a:p>
          <a:p>
            <a:pPr lvl="1">
              <a:buNone/>
              <a:defRPr/>
            </a:pPr>
            <a:r>
              <a:rPr lang="nl-NL" sz="2500" dirty="0"/>
              <a:t>	</a:t>
            </a:r>
            <a:r>
              <a:rPr lang="nl-NL" sz="2000" dirty="0"/>
              <a:t> //</a:t>
            </a:r>
            <a:r>
              <a:rPr lang="en-US" sz="2000" dirty="0"/>
              <a:t>all calls to the existing system</a:t>
            </a:r>
            <a:endParaRPr lang="nl-NL" sz="2000" dirty="0"/>
          </a:p>
          <a:p>
            <a:pPr marL="424785" lvl="1" indent="-424785">
              <a:buNone/>
              <a:defRPr/>
            </a:pPr>
            <a:r>
              <a:rPr lang="nl-NL" sz="2700" b="1" dirty="0">
                <a:latin typeface="Courier New" pitchFamily="49" charset="0"/>
                <a:cs typeface="Courier New" pitchFamily="49" charset="0"/>
              </a:rPr>
              <a:t>		return </a:t>
            </a:r>
            <a:r>
              <a:rPr lang="nl-NL" sz="2700" b="1" dirty="0" err="1">
                <a:latin typeface="Courier New" pitchFamily="49" charset="0"/>
                <a:cs typeface="Courier New" pitchFamily="49" charset="0"/>
              </a:rPr>
              <a:t>rval</a:t>
            </a:r>
            <a:r>
              <a:rPr lang="nl-NL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24785" lvl="1" indent="-424785">
              <a:buNone/>
              <a:defRPr/>
            </a:pPr>
            <a:r>
              <a:rPr lang="nl-NL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Font typeface="Wingdings" pitchFamily="2" charset="2"/>
              <a:buNone/>
              <a:defRPr/>
            </a:pPr>
            <a:r>
              <a:rPr lang="nl-NL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Wingdings" pitchFamily="2" charset="2"/>
              <a:buNone/>
              <a:defRPr/>
            </a:pP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413722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Facade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nl-NL" sz="2500" dirty="0"/>
              <a:t>//</a:t>
            </a:r>
            <a:r>
              <a:rPr lang="en-US" sz="2500" dirty="0"/>
              <a:t>An object of the class Facade is already available for the client</a:t>
            </a:r>
          </a:p>
          <a:p>
            <a:pPr>
              <a:buFont typeface="Wingdings" pitchFamily="2" charset="2"/>
              <a:buNone/>
            </a:pPr>
            <a:r>
              <a:rPr lang="nl-NL" b="1" dirty="0" err="1" smtClean="0">
                <a:latin typeface="Courier New" pitchFamily="49" charset="0"/>
                <a:cs typeface="Courier New" pitchFamily="49" charset="0"/>
              </a:rPr>
              <a:t>Facade</a:t>
            </a: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nl-NL" b="1" dirty="0" err="1" smtClean="0">
                <a:latin typeface="Courier New" pitchFamily="49" charset="0"/>
                <a:cs typeface="Courier New" pitchFamily="49" charset="0"/>
              </a:rPr>
              <a:t>facade</a:t>
            </a: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nl-NL" b="1" dirty="0" err="1" smtClean="0">
                <a:latin typeface="Courier New" pitchFamily="49" charset="0"/>
                <a:cs typeface="Courier New" pitchFamily="49" charset="0"/>
              </a:rPr>
              <a:t>new</a:t>
            </a: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nl-NL" b="1" dirty="0" err="1" smtClean="0">
                <a:latin typeface="Courier New" pitchFamily="49" charset="0"/>
                <a:cs typeface="Courier New" pitchFamily="49" charset="0"/>
              </a:rPr>
              <a:t>Facade</a:t>
            </a: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Wingdings" pitchFamily="2" charset="2"/>
              <a:buNone/>
            </a:pPr>
            <a:r>
              <a:rPr lang="nl-NL" sz="2500" dirty="0"/>
              <a:t>//</a:t>
            </a:r>
            <a:r>
              <a:rPr lang="nl-NL" sz="2500" dirty="0" err="1"/>
              <a:t>or</a:t>
            </a:r>
            <a:endParaRPr lang="nl-NL" sz="2500" dirty="0"/>
          </a:p>
          <a:p>
            <a:pPr>
              <a:buFont typeface="Wingdings" pitchFamily="2" charset="2"/>
              <a:buNone/>
            </a:pP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nl-NL" b="1" dirty="0" err="1" smtClean="0">
                <a:latin typeface="Courier New" pitchFamily="49" charset="0"/>
                <a:cs typeface="Courier New" pitchFamily="49" charset="0"/>
              </a:rPr>
              <a:t>Facade</a:t>
            </a: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Wingdings" pitchFamily="2" charset="2"/>
              <a:buNone/>
            </a:pPr>
            <a:endParaRPr lang="nl-NL" sz="2500" dirty="0"/>
          </a:p>
          <a:p>
            <a:pPr>
              <a:buFont typeface="Wingdings" pitchFamily="2" charset="2"/>
              <a:buNone/>
            </a:pP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nl-NL" b="1" dirty="0" err="1" smtClean="0">
                <a:latin typeface="Courier New" pitchFamily="49" charset="0"/>
                <a:cs typeface="Courier New" pitchFamily="49" charset="0"/>
              </a:rPr>
              <a:t>class</a:t>
            </a: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 Client1 {</a:t>
            </a:r>
          </a:p>
          <a:p>
            <a:pPr>
              <a:buFont typeface="Wingdings" pitchFamily="2" charset="2"/>
              <a:buNone/>
            </a:pPr>
            <a:r>
              <a:rPr lang="nl-NL" sz="2500" dirty="0"/>
              <a:t>	</a:t>
            </a: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>
              <a:buFont typeface="Wingdings" pitchFamily="2" charset="2"/>
              <a:buNone/>
            </a:pP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	facade.m1();</a:t>
            </a:r>
          </a:p>
          <a:p>
            <a:pPr>
              <a:buFont typeface="Wingdings" pitchFamily="2" charset="2"/>
              <a:buNone/>
            </a:pP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 	</a:t>
            </a:r>
            <a:r>
              <a:rPr lang="nl-NL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 (facade.m2());</a:t>
            </a:r>
          </a:p>
          <a:p>
            <a:pPr>
              <a:buFont typeface="Wingdings" pitchFamily="2" charset="2"/>
              <a:buNone/>
            </a:pPr>
            <a:r>
              <a:rPr lang="nl-NL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Wingdings" pitchFamily="2" charset="2"/>
              <a:buNone/>
            </a:pP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410782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Adapter Pattern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8" y="1410908"/>
            <a:ext cx="5869757" cy="216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66" y="3892617"/>
            <a:ext cx="6421076" cy="264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giftsoftheorient.co.uk/ekmps/shops/wallgren/resources/Image/23000%20-%2020070927%20gifts%20wrapping%20service%20red%20paper%206720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63" y="3892616"/>
            <a:ext cx="2271325" cy="18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Adapter pattern</a:t>
            </a:r>
          </a:p>
        </p:txBody>
      </p:sp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9116"/>
              </p:ext>
            </p:extLst>
          </p:nvPr>
        </p:nvGraphicFramePr>
        <p:xfrm>
          <a:off x="143413" y="1170682"/>
          <a:ext cx="12007584" cy="593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274"/>
                <a:gridCol w="9990310"/>
              </a:tblGrid>
              <a:tr h="496368"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Name</a:t>
                      </a:r>
                      <a:endParaRPr lang="nl-NL" sz="1700" dirty="0"/>
                    </a:p>
                  </a:txBody>
                  <a:tcPr marL="121989" marR="121989" marT="46386" marB="46386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Adapter </a:t>
                      </a:r>
                      <a:r>
                        <a:rPr lang="nl-NL" sz="2400" dirty="0" err="1" smtClean="0"/>
                        <a:t>pattern</a:t>
                      </a:r>
                      <a:r>
                        <a:rPr lang="nl-NL" sz="2400" dirty="0" smtClean="0"/>
                        <a:t> (</a:t>
                      </a:r>
                      <a:r>
                        <a:rPr lang="nl-NL" sz="2400" dirty="0" err="1" smtClean="0"/>
                        <a:t>structural</a:t>
                      </a:r>
                      <a:r>
                        <a:rPr lang="nl-NL" sz="2400" dirty="0" smtClean="0"/>
                        <a:t> </a:t>
                      </a:r>
                      <a:r>
                        <a:rPr lang="nl-NL" sz="2400" dirty="0" err="1" smtClean="0"/>
                        <a:t>pattern</a:t>
                      </a:r>
                      <a:r>
                        <a:rPr lang="nl-NL" sz="2400" dirty="0" smtClean="0"/>
                        <a:t>)</a:t>
                      </a:r>
                      <a:endParaRPr lang="nl-NL" sz="2400" dirty="0"/>
                    </a:p>
                  </a:txBody>
                  <a:tcPr marL="121989" marR="121989" marT="46386" marB="46386"/>
                </a:tc>
              </a:tr>
              <a:tr h="834390">
                <a:tc>
                  <a:txBody>
                    <a:bodyPr/>
                    <a:lstStyle/>
                    <a:p>
                      <a:r>
                        <a:rPr lang="nl-NL" sz="1700" dirty="0" err="1" smtClean="0"/>
                        <a:t>Intent</a:t>
                      </a:r>
                      <a:endParaRPr lang="nl-NL" sz="1700" dirty="0"/>
                    </a:p>
                  </a:txBody>
                  <a:tcPr marL="121989" marR="121989" marT="46386" marB="4638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noProof="0" dirty="0" smtClean="0"/>
                        <a:t>Changing an interface</a:t>
                      </a:r>
                      <a:r>
                        <a:rPr lang="en-US" sz="1700" baseline="0" noProof="0" dirty="0" smtClean="0"/>
                        <a:t> of an existing object.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noProof="0" dirty="0" smtClean="0"/>
                        <a:t>Matching an existing object (beyond your control) to a particular interface</a:t>
                      </a:r>
                      <a:endParaRPr lang="en-US" sz="1700" noProof="0" dirty="0"/>
                    </a:p>
                  </a:txBody>
                  <a:tcPr marL="121989" marR="121989" marT="46386" marB="46386"/>
                </a:tc>
              </a:tr>
              <a:tr h="1346685">
                <a:tc>
                  <a:txBody>
                    <a:bodyPr/>
                    <a:lstStyle/>
                    <a:p>
                      <a:r>
                        <a:rPr lang="nl-NL" sz="1700" dirty="0" err="1" smtClean="0"/>
                        <a:t>Problem</a:t>
                      </a:r>
                      <a:endParaRPr lang="nl-NL" sz="1700" dirty="0"/>
                    </a:p>
                  </a:txBody>
                  <a:tcPr marL="121989" marR="121989" marT="46386" marB="46386"/>
                </a:tc>
                <a:tc>
                  <a:txBody>
                    <a:bodyPr/>
                    <a:lstStyle/>
                    <a:p>
                      <a:r>
                        <a:rPr lang="en-US" sz="1700" noProof="0" dirty="0" smtClean="0"/>
                        <a:t>A system has the right </a:t>
                      </a:r>
                      <a:r>
                        <a:rPr lang="en-US" sz="1700" b="1" noProof="0" dirty="0" smtClean="0"/>
                        <a:t>data and behavior</a:t>
                      </a:r>
                      <a:r>
                        <a:rPr lang="en-US" sz="1700" b="1" baseline="0" noProof="0" dirty="0" smtClean="0"/>
                        <a:t> </a:t>
                      </a:r>
                      <a:r>
                        <a:rPr lang="en-US" sz="1700" baseline="0" noProof="0" dirty="0" smtClean="0"/>
                        <a:t>but the wrong interface. </a:t>
                      </a:r>
                      <a:endParaRPr lang="en-US" sz="1700" dirty="0" smtClean="0"/>
                    </a:p>
                    <a:p>
                      <a:r>
                        <a:rPr lang="en-US" sz="1700" dirty="0" smtClean="0"/>
                        <a:t>You</a:t>
                      </a:r>
                      <a:r>
                        <a:rPr lang="en-US" sz="1700" baseline="0" dirty="0" smtClean="0"/>
                        <a:t> want to </a:t>
                      </a:r>
                      <a:r>
                        <a:rPr lang="en-US" sz="1700" b="1" baseline="0" dirty="0" smtClean="0"/>
                        <a:t>reuse the behavior </a:t>
                      </a:r>
                      <a:r>
                        <a:rPr lang="en-US" sz="1700" baseline="0" dirty="0" smtClean="0"/>
                        <a:t>of a class, </a:t>
                      </a:r>
                      <a:r>
                        <a:rPr lang="en-US" sz="1700" dirty="0" smtClean="0"/>
                        <a:t>but the class hasn’t  the right interface.</a:t>
                      </a:r>
                      <a:endParaRPr lang="en-US" sz="1700" baseline="0" dirty="0" smtClean="0"/>
                    </a:p>
                    <a:p>
                      <a:r>
                        <a:rPr lang="en-US" sz="1700" baseline="0" dirty="0" smtClean="0"/>
                        <a:t>Typically used when you want to make a class a derivative of an abstract class</a:t>
                      </a:r>
                      <a:endParaRPr lang="en-US" sz="1700" dirty="0"/>
                    </a:p>
                  </a:txBody>
                  <a:tcPr marL="121989" marR="121989" marT="46386" marB="46386"/>
                </a:tc>
              </a:tr>
              <a:tr h="1382833">
                <a:tc>
                  <a:txBody>
                    <a:bodyPr/>
                    <a:lstStyle/>
                    <a:p>
                      <a:r>
                        <a:rPr lang="nl-NL" sz="1700" dirty="0" err="1" smtClean="0"/>
                        <a:t>Solution</a:t>
                      </a:r>
                      <a:endParaRPr lang="nl-NL" sz="1700" dirty="0"/>
                    </a:p>
                  </a:txBody>
                  <a:tcPr marL="121989" marR="121989" marT="46386" marB="46386"/>
                </a:tc>
                <a:tc>
                  <a:txBody>
                    <a:bodyPr/>
                    <a:lstStyle/>
                    <a:p>
                      <a:r>
                        <a:rPr lang="en-US" sz="1700" noProof="0" dirty="0" smtClean="0"/>
                        <a:t>The Adapter provides a wrapper with the desired interface.</a:t>
                      </a:r>
                    </a:p>
                    <a:p>
                      <a:r>
                        <a:rPr lang="en-US" sz="1700" noProof="0" dirty="0" smtClean="0"/>
                        <a:t>The adapter converts the interface of a class into another</a:t>
                      </a:r>
                      <a:r>
                        <a:rPr lang="en-US" sz="1700" baseline="0" noProof="0" dirty="0" smtClean="0"/>
                        <a:t> interface the clients expect.</a:t>
                      </a:r>
                    </a:p>
                    <a:p>
                      <a:r>
                        <a:rPr lang="en-US" sz="1700" baseline="0" noProof="0" dirty="0" smtClean="0"/>
                        <a:t>Adapter lets classes cooperate, that couldn't otherwise due to incompatible interfaces.</a:t>
                      </a:r>
                      <a:endParaRPr lang="en-US" sz="1700" noProof="0" dirty="0" smtClean="0"/>
                    </a:p>
                  </a:txBody>
                  <a:tcPr marL="121989" marR="121989" marT="46386" marB="46386"/>
                </a:tc>
              </a:tr>
              <a:tr h="1879154">
                <a:tc>
                  <a:txBody>
                    <a:bodyPr/>
                    <a:lstStyle/>
                    <a:p>
                      <a:r>
                        <a:rPr lang="nl-NL" sz="1700" dirty="0" err="1" smtClean="0"/>
                        <a:t>Consequences</a:t>
                      </a:r>
                      <a:endParaRPr lang="nl-NL" sz="1700" dirty="0"/>
                    </a:p>
                  </a:txBody>
                  <a:tcPr marL="121989" marR="121989" marT="46386" marB="46386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Reuse of existing behavior.</a:t>
                      </a:r>
                    </a:p>
                    <a:p>
                      <a:r>
                        <a:rPr lang="en-US" sz="1700" dirty="0" smtClean="0"/>
                        <a:t>The adapter allows for existing objects to fit into new class structures</a:t>
                      </a:r>
                      <a:r>
                        <a:rPr lang="en-US" sz="1700" baseline="0" dirty="0" smtClean="0"/>
                        <a:t> without being limited by their interfaces.</a:t>
                      </a:r>
                    </a:p>
                    <a:p>
                      <a:r>
                        <a:rPr lang="en-US" sz="1700" dirty="0" smtClean="0"/>
                        <a:t>Needed functionality not present in the existing class, must be implemented in the adapter.</a:t>
                      </a:r>
                    </a:p>
                    <a:p>
                      <a:r>
                        <a:rPr lang="en-US" sz="1700" dirty="0" smtClean="0"/>
                        <a:t>Considering the use of an adapter against</a:t>
                      </a:r>
                      <a:r>
                        <a:rPr lang="en-US" sz="1700" baseline="0" dirty="0" smtClean="0"/>
                        <a:t> the savings by reusing the “</a:t>
                      </a:r>
                      <a:r>
                        <a:rPr lang="en-US" sz="1700" baseline="0" dirty="0" err="1" smtClean="0"/>
                        <a:t>adaptee</a:t>
                      </a:r>
                      <a:r>
                        <a:rPr lang="en-US" sz="1700" baseline="0" dirty="0" smtClean="0"/>
                        <a:t>”.</a:t>
                      </a:r>
                      <a:endParaRPr lang="nl-NL" sz="1700" dirty="0"/>
                    </a:p>
                  </a:txBody>
                  <a:tcPr marL="121989" marR="121989" marT="46386" marB="4638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4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i="1" dirty="0" smtClean="0"/>
              <a:t>interface</a:t>
            </a:r>
            <a:r>
              <a:rPr lang="en-US" dirty="0" smtClean="0"/>
              <a:t> is collection of methods ‘to be implemented’ by other classes</a:t>
            </a:r>
          </a:p>
          <a:p>
            <a:pPr lvl="1"/>
            <a:r>
              <a:rPr lang="en-US" dirty="0" smtClean="0"/>
              <a:t>These classes can be sub classes of another class</a:t>
            </a:r>
          </a:p>
          <a:p>
            <a:pPr lvl="1"/>
            <a:r>
              <a:rPr lang="en-US" dirty="0" smtClean="0"/>
              <a:t>An interface has no method implementation</a:t>
            </a:r>
          </a:p>
          <a:p>
            <a:pPr lvl="1"/>
            <a:r>
              <a:rPr lang="en-US" dirty="0" smtClean="0"/>
              <a:t>An interface has no attributes</a:t>
            </a:r>
          </a:p>
          <a:p>
            <a:pPr lvl="1"/>
            <a:r>
              <a:rPr lang="en-US" dirty="0" smtClean="0"/>
              <a:t>One cannot make an object of an interface</a:t>
            </a:r>
          </a:p>
          <a:p>
            <a:pPr lvl="1"/>
            <a:r>
              <a:rPr lang="en-US" dirty="0" smtClean="0"/>
              <a:t>A class that </a:t>
            </a:r>
            <a:r>
              <a:rPr lang="en-US" i="1" dirty="0" smtClean="0"/>
              <a:t>implements</a:t>
            </a:r>
            <a:r>
              <a:rPr lang="en-US" dirty="0" smtClean="0"/>
              <a:t> an interface must provide implementation for each method in it (or pass it on to sub classes)</a:t>
            </a:r>
          </a:p>
          <a:p>
            <a:r>
              <a:rPr lang="en-US" dirty="0" smtClean="0"/>
              <a:t>An interface offers functionality to other classes without specifying which classes will fulfill the role</a:t>
            </a:r>
          </a:p>
          <a:p>
            <a:pPr lvl="1"/>
            <a:r>
              <a:rPr lang="en-US" dirty="0" smtClean="0"/>
              <a:t>An interface can be seen as a diploma; you don’t care who exactly does the job, as long as he / she is qualified.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0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Adapter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8" y="1650611"/>
            <a:ext cx="11787503" cy="416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79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(Object) Adapter</a:t>
            </a:r>
          </a:p>
        </p:txBody>
      </p:sp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1081"/>
            <a:ext cx="11243237" cy="376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026293" y="5405529"/>
            <a:ext cx="3265600" cy="1691214"/>
          </a:xfrm>
          <a:prstGeom prst="rect">
            <a:avLst/>
          </a:prstGeom>
          <a:noFill/>
        </p:spPr>
        <p:txBody>
          <a:bodyPr lIns="113276" tIns="56638" rIns="113276" bIns="56638">
            <a:spAutoFit/>
          </a:bodyPr>
          <a:lstStyle/>
          <a:p>
            <a:pPr marL="424785" indent="-424785">
              <a:defRPr/>
            </a:pPr>
            <a:r>
              <a:rPr lang="nl-NL" sz="2000" b="1" dirty="0" err="1"/>
              <a:t>Participants</a:t>
            </a:r>
            <a:r>
              <a:rPr lang="nl-NL" sz="2000" b="1" dirty="0"/>
              <a:t>:</a:t>
            </a:r>
          </a:p>
          <a:p>
            <a:pPr marL="424785" indent="-424785">
              <a:defRPr/>
            </a:pPr>
            <a:r>
              <a:rPr lang="nl-NL" sz="2000" dirty="0" err="1"/>
              <a:t>Client</a:t>
            </a:r>
            <a:endParaRPr lang="nl-NL" sz="2000" dirty="0"/>
          </a:p>
          <a:p>
            <a:pPr marL="424785" indent="-424785">
              <a:defRPr/>
            </a:pPr>
            <a:r>
              <a:rPr lang="nl-NL" sz="2000" dirty="0"/>
              <a:t>Target</a:t>
            </a:r>
          </a:p>
          <a:p>
            <a:pPr marL="424785" indent="-424785">
              <a:defRPr/>
            </a:pPr>
            <a:r>
              <a:rPr lang="nl-NL" sz="2000" dirty="0" err="1"/>
              <a:t>Adaptee</a:t>
            </a:r>
            <a:endParaRPr lang="nl-NL" sz="2000" dirty="0"/>
          </a:p>
          <a:p>
            <a:pPr marL="424785" indent="-424785">
              <a:defRPr/>
            </a:pPr>
            <a:r>
              <a:rPr lang="nl-NL" sz="2000" dirty="0"/>
              <a:t>Adapter</a:t>
            </a:r>
          </a:p>
        </p:txBody>
      </p:sp>
    </p:spTree>
    <p:extLst>
      <p:ext uri="{BB962C8B-B14F-4D97-AF65-F5344CB8AC3E}">
        <p14:creationId xmlns:p14="http://schemas.microsoft.com/office/powerpoint/2010/main" val="189386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(Object) Adapter</a:t>
            </a:r>
          </a:p>
        </p:txBody>
      </p:sp>
      <p:sp>
        <p:nvSpPr>
          <p:cNvPr id="22531" name="Tekstvak 7"/>
          <p:cNvSpPr txBox="1">
            <a:spLocks noChangeArrowheads="1"/>
          </p:cNvSpPr>
          <p:nvPr/>
        </p:nvSpPr>
        <p:spPr bwMode="auto">
          <a:xfrm>
            <a:off x="624743" y="1251640"/>
            <a:ext cx="10758267" cy="519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276" tIns="56638" rIns="113276" bIns="56638">
            <a:spAutoFit/>
          </a:bodyPr>
          <a:lstStyle>
            <a:lvl1pPr marL="342900" indent="-342900">
              <a:defRPr kumimoji="1" sz="2000">
                <a:solidFill>
                  <a:srgbClr val="2D303F"/>
                </a:solidFill>
                <a:latin typeface="Univers" pitchFamily="34" charset="0"/>
              </a:defRPr>
            </a:lvl1pPr>
            <a:lvl2pPr marL="742950" indent="-285750">
              <a:defRPr kumimoji="1" sz="2000">
                <a:solidFill>
                  <a:srgbClr val="2D303F"/>
                </a:solidFill>
                <a:latin typeface="Univers" pitchFamily="34" charset="0"/>
              </a:defRPr>
            </a:lvl2pPr>
            <a:lvl3pPr marL="1143000" indent="-228600">
              <a:defRPr kumimoji="1" sz="2000">
                <a:solidFill>
                  <a:srgbClr val="2D303F"/>
                </a:solidFill>
                <a:latin typeface="Univers" pitchFamily="34" charset="0"/>
              </a:defRPr>
            </a:lvl3pPr>
            <a:lvl4pPr marL="1600200" indent="-228600">
              <a:defRPr kumimoji="1" sz="2000">
                <a:solidFill>
                  <a:srgbClr val="2D303F"/>
                </a:solidFill>
                <a:latin typeface="Univers" pitchFamily="34" charset="0"/>
              </a:defRPr>
            </a:lvl4pPr>
            <a:lvl5pPr marL="2057400" indent="-228600">
              <a:defRPr kumimoji="1" sz="2000">
                <a:solidFill>
                  <a:srgbClr val="2D303F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2000">
                <a:solidFill>
                  <a:srgbClr val="2D303F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2000">
                <a:solidFill>
                  <a:srgbClr val="2D303F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2000">
                <a:solidFill>
                  <a:srgbClr val="2D303F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2000">
                <a:solidFill>
                  <a:srgbClr val="2D303F"/>
                </a:solidFill>
                <a:latin typeface="Univers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nl-NL" sz="2200" b="1" dirty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nl-NL" sz="2200" b="1" dirty="0" err="1">
                <a:latin typeface="Courier New" pitchFamily="49" charset="0"/>
                <a:cs typeface="Courier New" pitchFamily="49" charset="0"/>
              </a:rPr>
              <a:t>class</a:t>
            </a:r>
            <a:r>
              <a:rPr lang="nl-NL" sz="2200" b="1" dirty="0">
                <a:latin typeface="Courier New" pitchFamily="49" charset="0"/>
                <a:cs typeface="Courier New" pitchFamily="49" charset="0"/>
              </a:rPr>
              <a:t> Adapter </a:t>
            </a:r>
            <a:r>
              <a:rPr lang="nl-NL" sz="2200" b="1" dirty="0" err="1">
                <a:latin typeface="Courier New" pitchFamily="49" charset="0"/>
                <a:cs typeface="Courier New" pitchFamily="49" charset="0"/>
              </a:rPr>
              <a:t>extends</a:t>
            </a:r>
            <a:r>
              <a:rPr lang="nl-NL" sz="2200" b="1" dirty="0">
                <a:latin typeface="Courier New" pitchFamily="49" charset="0"/>
                <a:cs typeface="Courier New" pitchFamily="49" charset="0"/>
              </a:rPr>
              <a:t> Target {</a:t>
            </a:r>
          </a:p>
          <a:p>
            <a:pPr>
              <a:buFont typeface="Wingdings" pitchFamily="2" charset="2"/>
              <a:buNone/>
            </a:pPr>
            <a:r>
              <a:rPr lang="nl-NL" sz="2200" b="1" dirty="0">
                <a:latin typeface="Courier New" pitchFamily="49" charset="0"/>
                <a:cs typeface="Courier New" pitchFamily="49" charset="0"/>
              </a:rPr>
              <a:t>	private </a:t>
            </a:r>
            <a:r>
              <a:rPr lang="nl-NL" sz="2200" b="1" dirty="0" err="1">
                <a:latin typeface="Courier New" pitchFamily="49" charset="0"/>
                <a:cs typeface="Courier New" pitchFamily="49" charset="0"/>
              </a:rPr>
              <a:t>Adaptee</a:t>
            </a:r>
            <a:r>
              <a:rPr lang="nl-NL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l-NL" sz="2200" b="1" dirty="0" err="1">
                <a:latin typeface="Courier New" pitchFamily="49" charset="0"/>
                <a:cs typeface="Courier New" pitchFamily="49" charset="0"/>
              </a:rPr>
              <a:t>myAdaptee</a:t>
            </a:r>
            <a:r>
              <a:rPr lang="nl-NL" sz="22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Wingdings" pitchFamily="2" charset="2"/>
              <a:buNone/>
            </a:pPr>
            <a:endParaRPr lang="nl-NL" sz="22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nl-NL" sz="2200" b="1" dirty="0">
                <a:latin typeface="Courier New" pitchFamily="49" charset="0"/>
                <a:cs typeface="Courier New" pitchFamily="49" charset="0"/>
              </a:rPr>
              <a:t>	public Adapter (</a:t>
            </a:r>
            <a:r>
              <a:rPr lang="nl-NL" sz="2200" b="1" dirty="0" err="1">
                <a:latin typeface="Courier New" pitchFamily="49" charset="0"/>
                <a:cs typeface="Courier New" pitchFamily="49" charset="0"/>
              </a:rPr>
              <a:t>Adaptee</a:t>
            </a:r>
            <a:r>
              <a:rPr lang="nl-NL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l-NL" sz="2200" b="1" dirty="0" err="1">
                <a:latin typeface="Courier New" pitchFamily="49" charset="0"/>
                <a:cs typeface="Courier New" pitchFamily="49" charset="0"/>
              </a:rPr>
              <a:t>adaptee</a:t>
            </a:r>
            <a:r>
              <a:rPr lang="nl-NL" sz="22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buFont typeface="Wingdings" pitchFamily="2" charset="2"/>
              <a:buNone/>
            </a:pPr>
            <a:r>
              <a:rPr lang="nl-NL" sz="2200" b="1" dirty="0">
                <a:latin typeface="Courier New" pitchFamily="49" charset="0"/>
                <a:cs typeface="Courier New" pitchFamily="49" charset="0"/>
              </a:rPr>
              <a:t> 		</a:t>
            </a:r>
            <a:r>
              <a:rPr lang="nl-NL" sz="2200" b="1" dirty="0" err="1">
                <a:latin typeface="Courier New" pitchFamily="49" charset="0"/>
                <a:cs typeface="Courier New" pitchFamily="49" charset="0"/>
              </a:rPr>
              <a:t>myAdaptee</a:t>
            </a:r>
            <a:r>
              <a:rPr lang="nl-NL" sz="2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nl-NL" sz="2200" b="1" dirty="0" err="1">
                <a:latin typeface="Courier New" pitchFamily="49" charset="0"/>
                <a:cs typeface="Courier New" pitchFamily="49" charset="0"/>
              </a:rPr>
              <a:t>adaptee</a:t>
            </a:r>
            <a:r>
              <a:rPr lang="nl-NL" sz="22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Wingdings" pitchFamily="2" charset="2"/>
              <a:buNone/>
            </a:pPr>
            <a:r>
              <a:rPr lang="nl-NL" sz="22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Font typeface="Wingdings" pitchFamily="2" charset="2"/>
              <a:buNone/>
            </a:pPr>
            <a:endParaRPr lang="nl-NL" sz="22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nl-NL" sz="2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nl-NL" sz="2200" b="1" i="1" dirty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nl-NL" sz="2200" b="1" i="1" dirty="0" err="1">
                <a:latin typeface="Courier New" pitchFamily="49" charset="0"/>
                <a:cs typeface="Courier New" pitchFamily="49" charset="0"/>
              </a:rPr>
              <a:t>setAdapter</a:t>
            </a:r>
            <a:r>
              <a:rPr lang="nl-NL" sz="2200" b="1" i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nl-NL" sz="2200" b="1" i="1" dirty="0" err="1">
                <a:latin typeface="Courier New" pitchFamily="49" charset="0"/>
                <a:cs typeface="Courier New" pitchFamily="49" charset="0"/>
              </a:rPr>
              <a:t>Adaptee</a:t>
            </a:r>
            <a:r>
              <a:rPr lang="nl-NL" sz="2200" b="1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l-NL" sz="2200" b="1" i="1" dirty="0" err="1">
                <a:latin typeface="Courier New" pitchFamily="49" charset="0"/>
                <a:cs typeface="Courier New" pitchFamily="49" charset="0"/>
              </a:rPr>
              <a:t>adaptee</a:t>
            </a:r>
            <a:r>
              <a:rPr lang="nl-NL" sz="2200" b="1" i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buFont typeface="Wingdings" pitchFamily="2" charset="2"/>
              <a:buNone/>
            </a:pPr>
            <a:r>
              <a:rPr lang="nl-NL" sz="2200" b="1" i="1" dirty="0">
                <a:latin typeface="Courier New" pitchFamily="49" charset="0"/>
                <a:cs typeface="Courier New" pitchFamily="49" charset="0"/>
              </a:rPr>
              <a:t> 		</a:t>
            </a:r>
            <a:r>
              <a:rPr lang="nl-NL" sz="2200" b="1" i="1" dirty="0" err="1">
                <a:latin typeface="Courier New" pitchFamily="49" charset="0"/>
                <a:cs typeface="Courier New" pitchFamily="49" charset="0"/>
              </a:rPr>
              <a:t>myAdaptee</a:t>
            </a:r>
            <a:r>
              <a:rPr lang="nl-NL" sz="2200" b="1" i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nl-NL" sz="2200" b="1" i="1" dirty="0" err="1">
                <a:latin typeface="Courier New" pitchFamily="49" charset="0"/>
                <a:cs typeface="Courier New" pitchFamily="49" charset="0"/>
              </a:rPr>
              <a:t>adaptee</a:t>
            </a:r>
            <a:r>
              <a:rPr lang="nl-NL" sz="2200" b="1" i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Wingdings" pitchFamily="2" charset="2"/>
              <a:buNone/>
            </a:pPr>
            <a:r>
              <a:rPr lang="nl-NL" sz="2200" b="1" i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Font typeface="Wingdings" pitchFamily="2" charset="2"/>
              <a:buNone/>
            </a:pPr>
            <a:r>
              <a:rPr lang="nl-NL" sz="2200" b="1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nl-NL" sz="2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nl-NL" sz="2200" b="1" dirty="0" err="1">
                <a:latin typeface="Courier New" pitchFamily="49" charset="0"/>
                <a:cs typeface="Courier New" pitchFamily="49" charset="0"/>
              </a:rPr>
              <a:t>void</a:t>
            </a:r>
            <a:r>
              <a:rPr lang="nl-NL" sz="2200" b="1" dirty="0">
                <a:latin typeface="Courier New" pitchFamily="49" charset="0"/>
                <a:cs typeface="Courier New" pitchFamily="49" charset="0"/>
              </a:rPr>
              <a:t> public </a:t>
            </a:r>
            <a:r>
              <a:rPr lang="nl-NL" sz="2200" b="1" dirty="0" err="1">
                <a:latin typeface="Courier New" pitchFamily="49" charset="0"/>
                <a:cs typeface="Courier New" pitchFamily="49" charset="0"/>
              </a:rPr>
              <a:t>request</a:t>
            </a:r>
            <a:r>
              <a:rPr lang="nl-NL" sz="22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>
              <a:buFont typeface="Wingdings" pitchFamily="2" charset="2"/>
              <a:buNone/>
            </a:pPr>
            <a:r>
              <a:rPr lang="nl-NL" sz="22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nl-NL" sz="2200" b="1" dirty="0" err="1">
                <a:latin typeface="Courier New" pitchFamily="49" charset="0"/>
                <a:cs typeface="Courier New" pitchFamily="49" charset="0"/>
              </a:rPr>
              <a:t>myAdaptee.specificRequest</a:t>
            </a:r>
            <a:r>
              <a:rPr lang="nl-NL" sz="22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Wingdings" pitchFamily="2" charset="2"/>
              <a:buNone/>
            </a:pPr>
            <a:r>
              <a:rPr lang="nl-NL" sz="22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Font typeface="Wingdings" pitchFamily="2" charset="2"/>
              <a:buNone/>
            </a:pPr>
            <a:r>
              <a:rPr lang="nl-NL" sz="2200" b="1" dirty="0">
                <a:latin typeface="Courier New" pitchFamily="49" charset="0"/>
                <a:cs typeface="Courier New" pitchFamily="49" charset="0"/>
              </a:rPr>
              <a:t>}		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39309" y="5654445"/>
            <a:ext cx="4803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19100" indent="-419100">
              <a:defRPr kumimoji="1" sz="2000">
                <a:solidFill>
                  <a:srgbClr val="2D303F"/>
                </a:solidFill>
                <a:latin typeface="Univers" pitchFamily="34" charset="0"/>
              </a:defRPr>
            </a:lvl1pPr>
            <a:lvl2pPr marL="742950" indent="-285750">
              <a:defRPr kumimoji="1" sz="2000">
                <a:solidFill>
                  <a:srgbClr val="2D303F"/>
                </a:solidFill>
                <a:latin typeface="Univers" pitchFamily="34" charset="0"/>
              </a:defRPr>
            </a:lvl2pPr>
            <a:lvl3pPr marL="1143000" indent="-228600">
              <a:defRPr kumimoji="1" sz="2000">
                <a:solidFill>
                  <a:srgbClr val="2D303F"/>
                </a:solidFill>
                <a:latin typeface="Univers" pitchFamily="34" charset="0"/>
              </a:defRPr>
            </a:lvl3pPr>
            <a:lvl4pPr marL="1600200" indent="-228600">
              <a:defRPr kumimoji="1" sz="2000">
                <a:solidFill>
                  <a:srgbClr val="2D303F"/>
                </a:solidFill>
                <a:latin typeface="Univers" pitchFamily="34" charset="0"/>
              </a:defRPr>
            </a:lvl4pPr>
            <a:lvl5pPr marL="2057400" indent="-228600">
              <a:defRPr kumimoji="1" sz="2000">
                <a:solidFill>
                  <a:srgbClr val="2D303F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2000">
                <a:solidFill>
                  <a:srgbClr val="2D303F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2000">
                <a:solidFill>
                  <a:srgbClr val="2D303F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2000">
                <a:solidFill>
                  <a:srgbClr val="2D303F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2000">
                <a:solidFill>
                  <a:srgbClr val="2D303F"/>
                </a:solidFill>
                <a:latin typeface="Univers" pitchFamily="34" charset="0"/>
              </a:defRPr>
            </a:lvl9pPr>
          </a:lstStyle>
          <a:p>
            <a:endParaRPr lang="en-US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432025" y="6936096"/>
            <a:ext cx="68712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419100" indent="-419100">
              <a:defRPr kumimoji="1" sz="2000">
                <a:solidFill>
                  <a:srgbClr val="2D303F"/>
                </a:solidFill>
                <a:latin typeface="Univers" pitchFamily="34" charset="0"/>
              </a:defRPr>
            </a:lvl1pPr>
            <a:lvl2pPr marL="742950" indent="-285750">
              <a:defRPr kumimoji="1" sz="2000">
                <a:solidFill>
                  <a:srgbClr val="2D303F"/>
                </a:solidFill>
                <a:latin typeface="Univers" pitchFamily="34" charset="0"/>
              </a:defRPr>
            </a:lvl2pPr>
            <a:lvl3pPr marL="1143000" indent="-228600">
              <a:defRPr kumimoji="1" sz="2000">
                <a:solidFill>
                  <a:srgbClr val="2D303F"/>
                </a:solidFill>
                <a:latin typeface="Univers" pitchFamily="34" charset="0"/>
              </a:defRPr>
            </a:lvl3pPr>
            <a:lvl4pPr marL="1600200" indent="-228600">
              <a:defRPr kumimoji="1" sz="2000">
                <a:solidFill>
                  <a:srgbClr val="2D303F"/>
                </a:solidFill>
                <a:latin typeface="Univers" pitchFamily="34" charset="0"/>
              </a:defRPr>
            </a:lvl4pPr>
            <a:lvl5pPr marL="2057400" indent="-228600">
              <a:defRPr kumimoji="1" sz="2000">
                <a:solidFill>
                  <a:srgbClr val="2D303F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2000">
                <a:solidFill>
                  <a:srgbClr val="2D303F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2000">
                <a:solidFill>
                  <a:srgbClr val="2D303F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2000">
                <a:solidFill>
                  <a:srgbClr val="2D303F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BA30"/>
              </a:buClr>
              <a:buSzPct val="90000"/>
              <a:buFont typeface="Wingdings" pitchFamily="2" charset="2"/>
              <a:buChar char="l"/>
              <a:defRPr kumimoji="1" sz="2000">
                <a:solidFill>
                  <a:srgbClr val="2D303F"/>
                </a:solidFill>
                <a:latin typeface="Univers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nl-NL" dirty="0"/>
              <a:t>“Target”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C00000"/>
                </a:solidFill>
              </a:rPr>
              <a:t>interface</a:t>
            </a:r>
            <a:r>
              <a:rPr lang="nl-NL" dirty="0"/>
              <a:t>, </a:t>
            </a:r>
            <a:r>
              <a:rPr lang="nl-NL" dirty="0" smtClean="0">
                <a:solidFill>
                  <a:srgbClr val="C00000"/>
                </a:solidFill>
              </a:rPr>
              <a:t>abstract </a:t>
            </a:r>
            <a:r>
              <a:rPr lang="nl-NL" dirty="0" err="1" smtClean="0">
                <a:solidFill>
                  <a:srgbClr val="C00000"/>
                </a:solidFill>
              </a:rPr>
              <a:t>class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/>
              <a:t>or</a:t>
            </a:r>
            <a:r>
              <a:rPr lang="nl-NL" dirty="0" smtClean="0"/>
              <a:t> </a:t>
            </a:r>
            <a:r>
              <a:rPr lang="nl-NL" dirty="0" err="1" smtClean="0"/>
              <a:t>standard</a:t>
            </a:r>
            <a:r>
              <a:rPr lang="nl-NL" dirty="0" smtClean="0"/>
              <a:t> </a:t>
            </a:r>
            <a:r>
              <a:rPr lang="nl-NL" dirty="0" err="1" smtClean="0">
                <a:solidFill>
                  <a:srgbClr val="C00000"/>
                </a:solidFill>
              </a:rPr>
              <a:t>class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855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Adapter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0" y="1491729"/>
            <a:ext cx="11452895" cy="502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83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Adapter </a:t>
            </a:r>
            <a:r>
              <a:rPr lang="en-US" dirty="0" smtClean="0"/>
              <a:t>Pattern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1">
              <a:buNone/>
            </a:pPr>
            <a:endParaRPr lang="en-US" i="1" dirty="0" smtClean="0"/>
          </a:p>
          <a:p>
            <a:r>
              <a:rPr lang="en-US" sz="2200" i="1" dirty="0"/>
              <a:t>With the adapter pattern you don’t have to worry about the interfaces of the </a:t>
            </a:r>
            <a:br>
              <a:rPr lang="en-US" sz="2200" i="1" dirty="0"/>
            </a:br>
            <a:r>
              <a:rPr lang="en-US" sz="2200" i="1" dirty="0"/>
              <a:t>existing classes during design. </a:t>
            </a:r>
            <a:br>
              <a:rPr lang="en-US" sz="2200" i="1" dirty="0"/>
            </a:br>
            <a:r>
              <a:rPr lang="en-US" sz="2200" i="1" dirty="0"/>
              <a:t>When you have a class with the right functionality, you can use the </a:t>
            </a:r>
            <a:br>
              <a:rPr lang="en-US" sz="2200" i="1" dirty="0"/>
            </a:br>
            <a:r>
              <a:rPr lang="en-US" sz="2200" i="1" dirty="0"/>
              <a:t>adapter to give the right interface.</a:t>
            </a:r>
          </a:p>
          <a:p>
            <a:r>
              <a:rPr lang="en-US" sz="2200" i="1" dirty="0"/>
              <a:t>Many patterns require certain classes to derive from the same class.</a:t>
            </a:r>
            <a:br>
              <a:rPr lang="en-US" sz="2200" i="1" dirty="0"/>
            </a:br>
            <a:r>
              <a:rPr lang="en-US" sz="2200" i="1" dirty="0"/>
              <a:t>If there are preexisting classes the adapter pattern can be used</a:t>
            </a:r>
            <a:br>
              <a:rPr lang="en-US" sz="2200" i="1" dirty="0"/>
            </a:br>
            <a:r>
              <a:rPr lang="en-US" sz="2200" i="1" dirty="0"/>
              <a:t>to match this class to appropriate abstract class.</a:t>
            </a:r>
          </a:p>
          <a:p>
            <a:pPr lvl="1">
              <a:buNone/>
            </a:pPr>
            <a:endParaRPr lang="nl-NL" dirty="0" smtClean="0"/>
          </a:p>
          <a:p>
            <a:endParaRPr lang="nl-NL" sz="2500" dirty="0"/>
          </a:p>
        </p:txBody>
      </p:sp>
    </p:spTree>
    <p:extLst>
      <p:ext uri="{BB962C8B-B14F-4D97-AF65-F5344CB8AC3E}">
        <p14:creationId xmlns:p14="http://schemas.microsoft.com/office/powerpoint/2010/main" val="21376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Strategy Pattern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1088" y="1009650"/>
            <a:ext cx="11117262" cy="5926138"/>
          </a:xfrm>
          <a:noFill/>
        </p:spPr>
      </p:pic>
      <p:sp>
        <p:nvSpPr>
          <p:cNvPr id="13316" name="Tekstvak 3"/>
          <p:cNvSpPr txBox="1">
            <a:spLocks noChangeArrowheads="1"/>
          </p:cNvSpPr>
          <p:nvPr/>
        </p:nvSpPr>
        <p:spPr bwMode="auto">
          <a:xfrm>
            <a:off x="1103359" y="6775447"/>
            <a:ext cx="3464770" cy="4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3276" tIns="56638" rIns="113276" bIns="56638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200" b="1" i="1" dirty="0">
                <a:solidFill>
                  <a:srgbClr val="C00000"/>
                </a:solidFill>
              </a:rPr>
              <a:t>Unwanted subclasses</a:t>
            </a:r>
          </a:p>
        </p:txBody>
      </p:sp>
    </p:spTree>
    <p:extLst>
      <p:ext uri="{BB962C8B-B14F-4D97-AF65-F5344CB8AC3E}">
        <p14:creationId xmlns:p14="http://schemas.microsoft.com/office/powerpoint/2010/main" val="10359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Strategy</a:t>
            </a:r>
            <a:r>
              <a:rPr lang="nl-NL" dirty="0" smtClean="0"/>
              <a:t> </a:t>
            </a:r>
            <a:r>
              <a:rPr lang="nl-NL" dirty="0" err="1" smtClean="0"/>
              <a:t>Pattern</a:t>
            </a:r>
            <a:endParaRPr lang="nl-NL" dirty="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86" y="1331081"/>
            <a:ext cx="11294063" cy="47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71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Strategy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777" y="1009785"/>
            <a:ext cx="10084816" cy="393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239309" y="5237096"/>
            <a:ext cx="11762090" cy="1499377"/>
          </a:xfrm>
          <a:prstGeom prst="rect">
            <a:avLst/>
          </a:prstGeom>
          <a:noFill/>
        </p:spPr>
        <p:txBody>
          <a:bodyPr lIns="113276" tIns="56638" rIns="113276" bIns="56638">
            <a:spAutoFit/>
          </a:bodyPr>
          <a:lstStyle/>
          <a:p>
            <a:pPr marL="424785" indent="-424785">
              <a:defRPr/>
            </a:pPr>
            <a:r>
              <a:rPr lang="en-US" dirty="0" smtClean="0">
                <a:solidFill>
                  <a:schemeClr val="tx1"/>
                </a:solidFill>
                <a:latin typeface="Univers"/>
              </a:rPr>
              <a:t>Strategy declares an interface (how the different algorithms are used)</a:t>
            </a:r>
          </a:p>
          <a:p>
            <a:pPr marL="424785" indent="-424785">
              <a:defRPr/>
            </a:pPr>
            <a:r>
              <a:rPr lang="en-US" dirty="0" err="1" smtClean="0">
                <a:solidFill>
                  <a:schemeClr val="tx1"/>
                </a:solidFill>
                <a:latin typeface="Univers"/>
              </a:rPr>
              <a:t>StrategyA</a:t>
            </a:r>
            <a:r>
              <a:rPr lang="en-US" dirty="0" smtClean="0">
                <a:solidFill>
                  <a:schemeClr val="tx1"/>
                </a:solidFill>
                <a:latin typeface="Univers"/>
              </a:rPr>
              <a:t> and </a:t>
            </a:r>
            <a:r>
              <a:rPr lang="en-US" dirty="0" err="1" smtClean="0">
                <a:solidFill>
                  <a:schemeClr val="tx1"/>
                </a:solidFill>
                <a:latin typeface="Univers"/>
              </a:rPr>
              <a:t>StrategyB</a:t>
            </a:r>
            <a:r>
              <a:rPr lang="en-US" dirty="0" smtClean="0">
                <a:solidFill>
                  <a:schemeClr val="tx1"/>
                </a:solidFill>
                <a:latin typeface="Univers"/>
              </a:rPr>
              <a:t> implement this different algorithms</a:t>
            </a:r>
          </a:p>
          <a:p>
            <a:pPr marL="424785" indent="-424785">
              <a:defRPr/>
            </a:pPr>
            <a:r>
              <a:rPr lang="en-US" dirty="0" smtClean="0">
                <a:solidFill>
                  <a:schemeClr val="tx1"/>
                </a:solidFill>
                <a:latin typeface="Univers"/>
              </a:rPr>
              <a:t>Context uses the interface to call the concrete algorithm and maintains a reference tot the strategy object (concrete algorithm)</a:t>
            </a:r>
          </a:p>
          <a:p>
            <a:pPr marL="424785" indent="-424785">
              <a:defRPr/>
            </a:pPr>
            <a:r>
              <a:rPr lang="en-US" dirty="0" smtClean="0">
                <a:solidFill>
                  <a:schemeClr val="tx1"/>
                </a:solidFill>
                <a:latin typeface="Univers"/>
              </a:rPr>
              <a:t>The Client passes the specific Strategy to the Context by a parameter</a:t>
            </a:r>
            <a:endParaRPr lang="nl-NL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71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strategy</a:t>
            </a:r>
            <a:r>
              <a:rPr lang="nl-NL" dirty="0" smtClean="0"/>
              <a:t> </a:t>
            </a:r>
            <a:r>
              <a:rPr lang="nl-NL" dirty="0" err="1" smtClean="0"/>
              <a:t>implementation</a:t>
            </a:r>
            <a:endParaRPr lang="nl-NL" dirty="0" smtClean="0"/>
          </a:p>
        </p:txBody>
      </p:sp>
      <p:sp>
        <p:nvSpPr>
          <p:cNvPr id="16387" name="Tijdelijke aanduiding voor inhoud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public interface Strategy {</a:t>
            </a:r>
            <a:endParaRPr lang="nl-NL" sz="25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	public void algorithm();</a:t>
            </a: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}</a:t>
            </a:r>
            <a:endParaRPr lang="nl-NL" sz="25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500" b="1" dirty="0" err="1">
                <a:latin typeface="Courier New" pitchFamily="49" charset="0"/>
                <a:cs typeface="Courier New" pitchFamily="49" charset="0"/>
              </a:rPr>
              <a:t>StrategyA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implements Strategy {</a:t>
            </a:r>
            <a:endParaRPr lang="nl-NL" sz="25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	public void algorithm(){</a:t>
            </a: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		// implement algorithm A</a:t>
            </a: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Wingdings" pitchFamily="2" charset="2"/>
              <a:buNone/>
            </a:pPr>
            <a:endParaRPr lang="en-US" sz="25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500" b="1" dirty="0" err="1">
                <a:latin typeface="Courier New" pitchFamily="49" charset="0"/>
                <a:cs typeface="Courier New" pitchFamily="49" charset="0"/>
              </a:rPr>
              <a:t>StrategyB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implements Strategy {</a:t>
            </a:r>
            <a:endParaRPr lang="nl-NL" sz="25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	public void algorithm(){</a:t>
            </a:r>
          </a:p>
          <a:p>
            <a:pPr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		// implement algorithm B</a:t>
            </a: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}</a:t>
            </a:r>
            <a:endParaRPr lang="nl-NL" sz="25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	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408942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strategy</a:t>
            </a:r>
            <a:r>
              <a:rPr lang="nl-NL" dirty="0" smtClean="0"/>
              <a:t> </a:t>
            </a:r>
            <a:r>
              <a:rPr lang="nl-NL" dirty="0" err="1" smtClean="0"/>
              <a:t>implementation</a:t>
            </a:r>
            <a:endParaRPr lang="nl-NL" dirty="0" smtClean="0"/>
          </a:p>
        </p:txBody>
      </p:sp>
      <p:sp>
        <p:nvSpPr>
          <p:cNvPr id="17411" name="Tijdelijke aanduiding voor inhoud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nl-NL" sz="2500" b="1">
                <a:latin typeface="Courier New" pitchFamily="49" charset="0"/>
                <a:cs typeface="Courier New" pitchFamily="49" charset="0"/>
              </a:rPr>
              <a:t>public class Context{</a:t>
            </a:r>
          </a:p>
          <a:p>
            <a:pPr>
              <a:buFont typeface="Wingdings" pitchFamily="2" charset="2"/>
              <a:buNone/>
            </a:pPr>
            <a:r>
              <a:rPr lang="nl-NL" sz="2500" b="1">
                <a:latin typeface="Courier New" pitchFamily="49" charset="0"/>
                <a:cs typeface="Courier New" pitchFamily="49" charset="0"/>
              </a:rPr>
              <a:t>	</a:t>
            </a:r>
            <a:r>
              <a:rPr lang="nl-NL" sz="25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private Strategy strategy;</a:t>
            </a:r>
          </a:p>
          <a:p>
            <a:pPr>
              <a:buFont typeface="Wingdings" pitchFamily="2" charset="2"/>
              <a:buNone/>
            </a:pPr>
            <a:endParaRPr lang="nl-NL" sz="2500" b="1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nl-NL" sz="2500" b="1">
                <a:latin typeface="Courier New" pitchFamily="49" charset="0"/>
                <a:cs typeface="Courier New" pitchFamily="49" charset="0"/>
              </a:rPr>
              <a:t>	</a:t>
            </a:r>
            <a:r>
              <a:rPr lang="nl-NL" sz="25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public Context(Strategy strategy) {</a:t>
            </a:r>
          </a:p>
          <a:p>
            <a:pPr>
              <a:buFont typeface="Wingdings" pitchFamily="2" charset="2"/>
              <a:buNone/>
            </a:pPr>
            <a:r>
              <a:rPr lang="nl-NL" sz="25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	this.strategy = strategy;</a:t>
            </a:r>
          </a:p>
          <a:p>
            <a:pPr>
              <a:buFont typeface="Wingdings" pitchFamily="2" charset="2"/>
              <a:buNone/>
            </a:pPr>
            <a:r>
              <a:rPr lang="nl-NL" sz="25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Font typeface="Wingdings" pitchFamily="2" charset="2"/>
              <a:buNone/>
            </a:pPr>
            <a:r>
              <a:rPr lang="nl-NL" sz="2500" b="1">
                <a:latin typeface="Courier New" pitchFamily="49" charset="0"/>
                <a:cs typeface="Courier New" pitchFamily="49" charset="0"/>
              </a:rPr>
              <a:t>	</a:t>
            </a:r>
            <a:r>
              <a:rPr lang="nl-NL" sz="25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public setStrategy(Strategy strategy) {</a:t>
            </a:r>
          </a:p>
          <a:p>
            <a:pPr>
              <a:buFont typeface="Wingdings" pitchFamily="2" charset="2"/>
              <a:buNone/>
            </a:pPr>
            <a:r>
              <a:rPr lang="nl-NL" sz="25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this.strategy = strategy;</a:t>
            </a:r>
          </a:p>
          <a:p>
            <a:pPr>
              <a:buFont typeface="Wingdings" pitchFamily="2" charset="2"/>
              <a:buNone/>
            </a:pPr>
            <a:r>
              <a:rPr lang="nl-NL" sz="25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Font typeface="Wingdings" pitchFamily="2" charset="2"/>
              <a:buNone/>
            </a:pPr>
            <a:r>
              <a:rPr lang="nl-NL" sz="2500" b="1">
                <a:latin typeface="Courier New" pitchFamily="49" charset="0"/>
                <a:cs typeface="Courier New" pitchFamily="49" charset="0"/>
              </a:rPr>
              <a:t>	</a:t>
            </a:r>
            <a:r>
              <a:rPr lang="nl-NL" sz="25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public request() {</a:t>
            </a:r>
          </a:p>
          <a:p>
            <a:pPr>
              <a:buFont typeface="Wingdings" pitchFamily="2" charset="2"/>
              <a:buNone/>
            </a:pPr>
            <a:r>
              <a:rPr lang="nl-NL" sz="25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	strategy.algorithm();</a:t>
            </a:r>
          </a:p>
          <a:p>
            <a:pPr>
              <a:buFont typeface="Wingdings" pitchFamily="2" charset="2"/>
              <a:buNone/>
            </a:pPr>
            <a:r>
              <a:rPr lang="nl-NL" sz="25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Font typeface="Wingdings" pitchFamily="2" charset="2"/>
              <a:buNone/>
            </a:pPr>
            <a:r>
              <a:rPr lang="nl-NL" sz="25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Wingdings" pitchFamily="2" charset="2"/>
              <a:buNone/>
            </a:pPr>
            <a:endParaRPr lang="nl-NL" sz="2200" b="1"/>
          </a:p>
        </p:txBody>
      </p:sp>
    </p:spTree>
    <p:extLst>
      <p:ext uri="{BB962C8B-B14F-4D97-AF65-F5344CB8AC3E}">
        <p14:creationId xmlns:p14="http://schemas.microsoft.com/office/powerpoint/2010/main" val="397818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Interface: UML Syntax</a:t>
            </a:r>
            <a:endParaRPr lang="en-US" dirty="0"/>
          </a:p>
        </p:txBody>
      </p:sp>
      <p:grpSp>
        <p:nvGrpSpPr>
          <p:cNvPr id="4" name="Groeperen 3"/>
          <p:cNvGrpSpPr/>
          <p:nvPr/>
        </p:nvGrpSpPr>
        <p:grpSpPr>
          <a:xfrm>
            <a:off x="8254686" y="1397543"/>
            <a:ext cx="2408870" cy="1265705"/>
            <a:chOff x="2853504" y="3411365"/>
            <a:chExt cx="2705057" cy="1774267"/>
          </a:xfrm>
          <a:solidFill>
            <a:schemeClr val="bg1"/>
          </a:solidFill>
        </p:grpSpPr>
        <p:sp>
          <p:nvSpPr>
            <p:cNvPr id="5" name="Rechthoek 4"/>
            <p:cNvSpPr/>
            <p:nvPr/>
          </p:nvSpPr>
          <p:spPr>
            <a:xfrm>
              <a:off x="2853504" y="3411365"/>
              <a:ext cx="2705057" cy="84375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nl-NL" dirty="0">
                  <a:solidFill>
                    <a:srgbClr val="000000"/>
                  </a:solidFill>
                </a:rPr>
                <a:t>&lt;&lt; interface &gt;&gt;</a:t>
              </a:r>
            </a:p>
            <a:p>
              <a:pPr algn="ctr"/>
              <a:r>
                <a:rPr lang="nl-NL" dirty="0" err="1" smtClean="0">
                  <a:solidFill>
                    <a:srgbClr val="000000"/>
                  </a:solidFill>
                </a:rPr>
                <a:t>CoffeeGetter</a:t>
              </a:r>
              <a:endParaRPr lang="nl-NL" dirty="0">
                <a:solidFill>
                  <a:srgbClr val="000000"/>
                </a:solidFill>
              </a:endParaRPr>
            </a:p>
          </p:txBody>
        </p:sp>
        <p:sp>
          <p:nvSpPr>
            <p:cNvPr id="7" name="Rechthoek 6"/>
            <p:cNvSpPr/>
            <p:nvPr/>
          </p:nvSpPr>
          <p:spPr>
            <a:xfrm>
              <a:off x="2853504" y="4255122"/>
              <a:ext cx="2705057" cy="93051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424785" indent="-424785">
                <a:buFont typeface="Lucida Grande"/>
                <a:buChar char="+"/>
              </a:pPr>
              <a:r>
                <a:rPr lang="nl-NL" sz="2000" dirty="0" err="1" smtClean="0">
                  <a:solidFill>
                    <a:srgbClr val="000000"/>
                  </a:solidFill>
                </a:rPr>
                <a:t>getCoffee</a:t>
              </a:r>
              <a:endParaRPr lang="nl-NL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eperen 7"/>
          <p:cNvGrpSpPr/>
          <p:nvPr/>
        </p:nvGrpSpPr>
        <p:grpSpPr>
          <a:xfrm>
            <a:off x="8119397" y="4508376"/>
            <a:ext cx="2679447" cy="2105453"/>
            <a:chOff x="2853504" y="3411365"/>
            <a:chExt cx="2705057" cy="2714798"/>
          </a:xfrm>
          <a:solidFill>
            <a:schemeClr val="bg1"/>
          </a:solidFill>
        </p:grpSpPr>
        <p:sp>
          <p:nvSpPr>
            <p:cNvPr id="9" name="Rechthoek 8"/>
            <p:cNvSpPr/>
            <p:nvPr/>
          </p:nvSpPr>
          <p:spPr>
            <a:xfrm>
              <a:off x="2853504" y="3411365"/>
              <a:ext cx="2705057" cy="53105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nl-NL" sz="2000" dirty="0">
                  <a:solidFill>
                    <a:srgbClr val="000000"/>
                  </a:solidFill>
                </a:rPr>
                <a:t>Student</a:t>
              </a:r>
            </a:p>
          </p:txBody>
        </p:sp>
        <p:sp>
          <p:nvSpPr>
            <p:cNvPr id="10" name="Rechthoek 9"/>
            <p:cNvSpPr/>
            <p:nvPr/>
          </p:nvSpPr>
          <p:spPr>
            <a:xfrm>
              <a:off x="2853504" y="3942422"/>
              <a:ext cx="2705057" cy="108870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424785" indent="-424785">
                <a:buFont typeface="Lucida Grande"/>
                <a:buChar char="-"/>
              </a:pPr>
              <a:r>
                <a:rPr lang="nl-NL" sz="1700" dirty="0">
                  <a:solidFill>
                    <a:srgbClr val="000000"/>
                  </a:solidFill>
                </a:rPr>
                <a:t>c</a:t>
              </a:r>
              <a:r>
                <a:rPr lang="nl-NL" sz="1700" dirty="0" smtClean="0">
                  <a:solidFill>
                    <a:srgbClr val="000000"/>
                  </a:solidFill>
                </a:rPr>
                <a:t>ode</a:t>
              </a:r>
              <a:endParaRPr lang="nl-NL" sz="17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853504" y="5037461"/>
              <a:ext cx="2705057" cy="108870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424785" indent="-424785">
                <a:buFont typeface="Lucida Grande"/>
                <a:buChar char="-"/>
              </a:pPr>
              <a:r>
                <a:rPr lang="nl-NL" sz="1700" dirty="0" err="1" smtClean="0">
                  <a:solidFill>
                    <a:srgbClr val="000000"/>
                  </a:solidFill>
                </a:rPr>
                <a:t>getCoffee</a:t>
              </a:r>
              <a:endParaRPr lang="nl-NL" sz="1700" dirty="0">
                <a:solidFill>
                  <a:srgbClr val="000000"/>
                </a:solidFill>
              </a:endParaRPr>
            </a:p>
            <a:p>
              <a:pPr marL="424785" indent="-424785">
                <a:buFont typeface="Lucida Grande"/>
                <a:buChar char="-"/>
              </a:pPr>
              <a:r>
                <a:rPr lang="nl-NL" sz="1700" dirty="0" err="1" smtClean="0">
                  <a:solidFill>
                    <a:srgbClr val="000000"/>
                  </a:solidFill>
                </a:rPr>
                <a:t>study</a:t>
              </a:r>
              <a:endParaRPr lang="nl-NL" sz="1700" dirty="0">
                <a:solidFill>
                  <a:srgbClr val="000000"/>
                </a:solidFill>
              </a:endParaRPr>
            </a:p>
            <a:p>
              <a:pPr marL="424785" indent="-424785">
                <a:buFont typeface="Lucida Grande"/>
                <a:buChar char="-"/>
              </a:pPr>
              <a:r>
                <a:rPr lang="nl-NL" sz="1700" dirty="0" err="1" smtClean="0">
                  <a:solidFill>
                    <a:srgbClr val="000000"/>
                  </a:solidFill>
                </a:rPr>
                <a:t>doExam</a:t>
              </a:r>
              <a:endParaRPr lang="nl-NL" sz="17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2" name="Gebogen verbindingslijn 11"/>
          <p:cNvCxnSpPr>
            <a:stCxn id="7" idx="2"/>
            <a:endCxn id="9" idx="0"/>
          </p:cNvCxnSpPr>
          <p:nvPr/>
        </p:nvCxnSpPr>
        <p:spPr>
          <a:xfrm rot="5400000">
            <a:off x="8536558" y="3585812"/>
            <a:ext cx="1845129" cy="1"/>
          </a:xfrm>
          <a:prstGeom prst="bentConnector3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Gelijkbenige driehoek 12"/>
          <p:cNvSpPr/>
          <p:nvPr/>
        </p:nvSpPr>
        <p:spPr>
          <a:xfrm>
            <a:off x="9236220" y="2671546"/>
            <a:ext cx="445805" cy="341799"/>
          </a:xfrm>
          <a:prstGeom prst="triangl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276" tIns="56638" rIns="113276" bIns="56638" rtlCol="0" anchor="ctr"/>
          <a:lstStyle/>
          <a:p>
            <a:pPr algn="ctr"/>
            <a:endParaRPr lang="nl-NL"/>
          </a:p>
        </p:txBody>
      </p:sp>
      <p:grpSp>
        <p:nvGrpSpPr>
          <p:cNvPr id="29" name="Groeperen 28"/>
          <p:cNvGrpSpPr/>
          <p:nvPr/>
        </p:nvGrpSpPr>
        <p:grpSpPr>
          <a:xfrm>
            <a:off x="1196743" y="1536073"/>
            <a:ext cx="7057943" cy="1265705"/>
            <a:chOff x="897090" y="1381315"/>
            <a:chExt cx="5290702" cy="1138186"/>
          </a:xfrm>
        </p:grpSpPr>
        <p:grpSp>
          <p:nvGrpSpPr>
            <p:cNvPr id="16" name="Groeperen 15"/>
            <p:cNvGrpSpPr/>
            <p:nvPr/>
          </p:nvGrpSpPr>
          <p:grpSpPr>
            <a:xfrm>
              <a:off x="897090" y="1381315"/>
              <a:ext cx="1805712" cy="1138186"/>
              <a:chOff x="2853504" y="3411365"/>
              <a:chExt cx="2705057" cy="1774267"/>
            </a:xfrm>
            <a:solidFill>
              <a:schemeClr val="bg1"/>
            </a:solidFill>
          </p:grpSpPr>
          <p:sp>
            <p:nvSpPr>
              <p:cNvPr id="17" name="Rechthoek 16"/>
              <p:cNvSpPr/>
              <p:nvPr/>
            </p:nvSpPr>
            <p:spPr>
              <a:xfrm>
                <a:off x="2853504" y="3411365"/>
                <a:ext cx="2705057" cy="843757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nl-NL" sz="2000" dirty="0" smtClean="0">
                    <a:solidFill>
                      <a:srgbClr val="000000"/>
                    </a:solidFill>
                  </a:rPr>
                  <a:t>Director</a:t>
                </a:r>
                <a:endParaRPr lang="nl-NL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hthoek 17"/>
              <p:cNvSpPr/>
              <p:nvPr/>
            </p:nvSpPr>
            <p:spPr>
              <a:xfrm>
                <a:off x="2853504" y="4255122"/>
                <a:ext cx="2705057" cy="930510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424785" indent="-424785">
                  <a:buFont typeface="Lucida Grande"/>
                  <a:buChar char="+"/>
                </a:pPr>
                <a:r>
                  <a:rPr lang="nl-NL" sz="2000" dirty="0" smtClean="0">
                    <a:solidFill>
                      <a:srgbClr val="000000"/>
                    </a:solidFill>
                  </a:rPr>
                  <a:t>manage</a:t>
                </a:r>
                <a:endParaRPr lang="nl-NL" sz="20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9" name="Gebogen verbindingslijn 18"/>
            <p:cNvCxnSpPr/>
            <p:nvPr/>
          </p:nvCxnSpPr>
          <p:spPr>
            <a:xfrm flipV="1">
              <a:off x="2702802" y="1922582"/>
              <a:ext cx="3484990" cy="2"/>
            </a:xfrm>
            <a:prstGeom prst="bentConnector3">
              <a:avLst>
                <a:gd name="adj1" fmla="val 50000"/>
              </a:avLst>
            </a:prstGeom>
            <a:ln w="28575" cmpd="sng"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vak 24"/>
            <p:cNvSpPr txBox="1"/>
            <p:nvPr/>
          </p:nvSpPr>
          <p:spPr>
            <a:xfrm>
              <a:off x="3694120" y="1553250"/>
              <a:ext cx="471146" cy="332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 smtClean="0"/>
                <a:t>uses</a:t>
              </a:r>
              <a:endParaRPr lang="nl-NL" dirty="0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2702802" y="2019642"/>
              <a:ext cx="220129" cy="332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*</a:t>
              </a:r>
              <a:endParaRPr lang="nl-NL" dirty="0"/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5888161" y="2025595"/>
              <a:ext cx="212778" cy="332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1</a:t>
              </a:r>
              <a:endParaRPr lang="nl-NL" dirty="0"/>
            </a:p>
          </p:txBody>
        </p:sp>
        <p:sp>
          <p:nvSpPr>
            <p:cNvPr id="28" name="Gelijkbenige driehoek 27"/>
            <p:cNvSpPr/>
            <p:nvPr/>
          </p:nvSpPr>
          <p:spPr>
            <a:xfrm rot="5400000">
              <a:off x="4574016" y="1635635"/>
              <a:ext cx="205970" cy="18096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0" name="Groeperen 29"/>
          <p:cNvGrpSpPr/>
          <p:nvPr/>
        </p:nvGrpSpPr>
        <p:grpSpPr>
          <a:xfrm>
            <a:off x="4005329" y="3174490"/>
            <a:ext cx="5230891" cy="477054"/>
            <a:chOff x="-229968" y="4927828"/>
            <a:chExt cx="3921126" cy="428991"/>
          </a:xfrm>
        </p:grpSpPr>
        <p:sp>
          <p:nvSpPr>
            <p:cNvPr id="31" name="Tekstvak 30"/>
            <p:cNvSpPr txBox="1"/>
            <p:nvPr/>
          </p:nvSpPr>
          <p:spPr>
            <a:xfrm>
              <a:off x="-229968" y="4927828"/>
              <a:ext cx="2146699" cy="428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500" dirty="0" err="1" smtClean="0">
                  <a:solidFill>
                    <a:schemeClr val="accent2"/>
                  </a:solidFill>
                </a:rPr>
                <a:t>Dotted</a:t>
              </a:r>
              <a:r>
                <a:rPr lang="nl-NL" sz="2500" dirty="0" smtClean="0">
                  <a:solidFill>
                    <a:schemeClr val="accent2"/>
                  </a:solidFill>
                </a:rPr>
                <a:t> line</a:t>
              </a:r>
              <a:endParaRPr lang="nl-NL" sz="2500" dirty="0">
                <a:solidFill>
                  <a:schemeClr val="accent2"/>
                </a:solidFill>
              </a:endParaRPr>
            </a:p>
          </p:txBody>
        </p:sp>
        <p:cxnSp>
          <p:nvCxnSpPr>
            <p:cNvPr id="33" name="Rechte verbindingslijn met pijl 32"/>
            <p:cNvCxnSpPr>
              <a:stCxn id="31" idx="3"/>
            </p:cNvCxnSpPr>
            <p:nvPr/>
          </p:nvCxnSpPr>
          <p:spPr>
            <a:xfrm>
              <a:off x="1916731" y="5142324"/>
              <a:ext cx="1774427" cy="139448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eperen 34"/>
          <p:cNvGrpSpPr/>
          <p:nvPr/>
        </p:nvGrpSpPr>
        <p:grpSpPr>
          <a:xfrm>
            <a:off x="4928061" y="1727275"/>
            <a:ext cx="3726987" cy="1106623"/>
            <a:chOff x="-230735" y="3455427"/>
            <a:chExt cx="3767307" cy="995131"/>
          </a:xfrm>
        </p:grpSpPr>
        <p:sp>
          <p:nvSpPr>
            <p:cNvPr id="36" name="Tekstvak 35"/>
            <p:cNvSpPr txBox="1"/>
            <p:nvPr/>
          </p:nvSpPr>
          <p:spPr>
            <a:xfrm>
              <a:off x="-230735" y="4021567"/>
              <a:ext cx="1679960" cy="428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500" dirty="0">
                  <a:solidFill>
                    <a:schemeClr val="accent2"/>
                  </a:solidFill>
                </a:rPr>
                <a:t>I</a:t>
              </a:r>
              <a:r>
                <a:rPr lang="nl-NL" sz="2500" dirty="0" smtClean="0">
                  <a:solidFill>
                    <a:schemeClr val="accent2"/>
                  </a:solidFill>
                </a:rPr>
                <a:t>nterface</a:t>
              </a:r>
              <a:endParaRPr lang="nl-NL" sz="2500" dirty="0">
                <a:solidFill>
                  <a:schemeClr val="accent2"/>
                </a:solidFill>
              </a:endParaRPr>
            </a:p>
          </p:txBody>
        </p:sp>
        <p:cxnSp>
          <p:nvCxnSpPr>
            <p:cNvPr id="38" name="Rechte verbindingslijn met pijl 37"/>
            <p:cNvCxnSpPr>
              <a:stCxn id="36" idx="3"/>
            </p:cNvCxnSpPr>
            <p:nvPr/>
          </p:nvCxnSpPr>
          <p:spPr>
            <a:xfrm flipV="1">
              <a:off x="1449225" y="3455427"/>
              <a:ext cx="2087347" cy="780636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kstvak 46"/>
          <p:cNvSpPr txBox="1"/>
          <p:nvPr/>
        </p:nvSpPr>
        <p:spPr>
          <a:xfrm>
            <a:off x="368845" y="4315146"/>
            <a:ext cx="5120216" cy="2807427"/>
          </a:xfrm>
          <a:prstGeom prst="rect">
            <a:avLst/>
          </a:prstGeom>
          <a:noFill/>
        </p:spPr>
        <p:txBody>
          <a:bodyPr wrap="square" lIns="113276" tIns="56638" rIns="113276" bIns="56638" rtlCol="0">
            <a:spAutoFit/>
          </a:bodyPr>
          <a:lstStyle/>
          <a:p>
            <a:pPr algn="ctr"/>
            <a:r>
              <a:rPr lang="nl-NL" sz="2500" dirty="0" smtClean="0">
                <a:solidFill>
                  <a:schemeClr val="accent2"/>
                </a:solidFill>
              </a:rPr>
              <a:t>Director </a:t>
            </a:r>
            <a:r>
              <a:rPr lang="nl-NL" sz="2500" dirty="0" err="1" smtClean="0">
                <a:solidFill>
                  <a:schemeClr val="accent2"/>
                </a:solidFill>
              </a:rPr>
              <a:t>doesn’t</a:t>
            </a:r>
            <a:r>
              <a:rPr lang="nl-NL" sz="2500" dirty="0" smtClean="0">
                <a:solidFill>
                  <a:schemeClr val="accent2"/>
                </a:solidFill>
              </a:rPr>
              <a:t> </a:t>
            </a:r>
            <a:r>
              <a:rPr lang="nl-NL" sz="2500" dirty="0" err="1" smtClean="0">
                <a:solidFill>
                  <a:schemeClr val="accent2"/>
                </a:solidFill>
              </a:rPr>
              <a:t>know</a:t>
            </a:r>
            <a:r>
              <a:rPr lang="nl-NL" sz="2500" dirty="0" smtClean="0">
                <a:solidFill>
                  <a:schemeClr val="accent2"/>
                </a:solidFill>
              </a:rPr>
              <a:t> (or </a:t>
            </a:r>
            <a:r>
              <a:rPr lang="nl-NL" sz="2500" dirty="0" err="1" smtClean="0">
                <a:solidFill>
                  <a:schemeClr val="accent2"/>
                </a:solidFill>
              </a:rPr>
              <a:t>cares</a:t>
            </a:r>
            <a:r>
              <a:rPr lang="nl-NL" sz="2500" dirty="0" smtClean="0">
                <a:solidFill>
                  <a:schemeClr val="accent2"/>
                </a:solidFill>
              </a:rPr>
              <a:t>) </a:t>
            </a:r>
            <a:r>
              <a:rPr lang="nl-NL" sz="2500" dirty="0" err="1" smtClean="0">
                <a:solidFill>
                  <a:schemeClr val="accent2"/>
                </a:solidFill>
              </a:rPr>
              <a:t>who</a:t>
            </a:r>
            <a:r>
              <a:rPr lang="nl-NL" sz="2500" dirty="0" smtClean="0">
                <a:solidFill>
                  <a:schemeClr val="accent2"/>
                </a:solidFill>
              </a:rPr>
              <a:t> </a:t>
            </a:r>
            <a:r>
              <a:rPr lang="nl-NL" sz="2500" dirty="0" err="1" smtClean="0">
                <a:solidFill>
                  <a:schemeClr val="accent2"/>
                </a:solidFill>
              </a:rPr>
              <a:t>exactly</a:t>
            </a:r>
            <a:r>
              <a:rPr lang="nl-NL" sz="2500" dirty="0" smtClean="0">
                <a:solidFill>
                  <a:schemeClr val="accent2"/>
                </a:solidFill>
              </a:rPr>
              <a:t> </a:t>
            </a:r>
            <a:r>
              <a:rPr lang="nl-NL" sz="2500" dirty="0" err="1" smtClean="0">
                <a:solidFill>
                  <a:schemeClr val="accent2"/>
                </a:solidFill>
              </a:rPr>
              <a:t>delivers</a:t>
            </a:r>
            <a:r>
              <a:rPr lang="nl-NL" sz="2500" dirty="0" smtClean="0">
                <a:solidFill>
                  <a:schemeClr val="accent2"/>
                </a:solidFill>
              </a:rPr>
              <a:t> the coffee AS LONG as </a:t>
            </a:r>
            <a:r>
              <a:rPr lang="nl-NL" sz="2500" dirty="0" err="1" smtClean="0">
                <a:solidFill>
                  <a:schemeClr val="accent2"/>
                </a:solidFill>
              </a:rPr>
              <a:t>it</a:t>
            </a:r>
            <a:r>
              <a:rPr lang="nl-NL" sz="2500" dirty="0" smtClean="0">
                <a:solidFill>
                  <a:schemeClr val="accent2"/>
                </a:solidFill>
              </a:rPr>
              <a:t> is </a:t>
            </a:r>
            <a:r>
              <a:rPr lang="nl-NL" sz="2500" dirty="0" err="1" smtClean="0">
                <a:solidFill>
                  <a:schemeClr val="accent2"/>
                </a:solidFill>
              </a:rPr>
              <a:t>being</a:t>
            </a:r>
            <a:r>
              <a:rPr lang="nl-NL" sz="2500" dirty="0" smtClean="0">
                <a:solidFill>
                  <a:schemeClr val="accent2"/>
                </a:solidFill>
              </a:rPr>
              <a:t> </a:t>
            </a:r>
            <a:r>
              <a:rPr lang="nl-NL" sz="2500" dirty="0" err="1" smtClean="0">
                <a:solidFill>
                  <a:schemeClr val="accent2"/>
                </a:solidFill>
              </a:rPr>
              <a:t>done</a:t>
            </a:r>
            <a:r>
              <a:rPr lang="nl-NL" sz="2500" dirty="0" smtClean="0">
                <a:solidFill>
                  <a:schemeClr val="accent2"/>
                </a:solidFill>
              </a:rPr>
              <a:t>.</a:t>
            </a:r>
          </a:p>
          <a:p>
            <a:pPr algn="ctr"/>
            <a:r>
              <a:rPr lang="nl-NL" sz="2500" dirty="0" err="1" smtClean="0">
                <a:solidFill>
                  <a:schemeClr val="accent2"/>
                </a:solidFill>
              </a:rPr>
              <a:t>Having</a:t>
            </a:r>
            <a:r>
              <a:rPr lang="nl-NL" sz="2500" dirty="0" smtClean="0">
                <a:solidFill>
                  <a:schemeClr val="accent2"/>
                </a:solidFill>
              </a:rPr>
              <a:t> a </a:t>
            </a:r>
            <a:r>
              <a:rPr lang="nl-NL" sz="2500" dirty="0" err="1" smtClean="0">
                <a:solidFill>
                  <a:schemeClr val="accent2"/>
                </a:solidFill>
              </a:rPr>
              <a:t>connection</a:t>
            </a:r>
            <a:r>
              <a:rPr lang="nl-NL" sz="2500" dirty="0" smtClean="0">
                <a:solidFill>
                  <a:schemeClr val="accent2"/>
                </a:solidFill>
              </a:rPr>
              <a:t> </a:t>
            </a:r>
            <a:r>
              <a:rPr lang="nl-NL" sz="2500" dirty="0" err="1" smtClean="0">
                <a:solidFill>
                  <a:schemeClr val="accent2"/>
                </a:solidFill>
              </a:rPr>
              <a:t>to</a:t>
            </a:r>
            <a:r>
              <a:rPr lang="nl-NL" sz="2500" dirty="0" smtClean="0">
                <a:solidFill>
                  <a:schemeClr val="accent2"/>
                </a:solidFill>
              </a:rPr>
              <a:t> the interface </a:t>
            </a:r>
            <a:r>
              <a:rPr lang="nl-NL" sz="2500" dirty="0" err="1" smtClean="0">
                <a:solidFill>
                  <a:schemeClr val="accent2"/>
                </a:solidFill>
              </a:rPr>
              <a:t>quarantees</a:t>
            </a:r>
            <a:r>
              <a:rPr lang="nl-NL" sz="2500" dirty="0" smtClean="0">
                <a:solidFill>
                  <a:schemeClr val="accent2"/>
                </a:solidFill>
              </a:rPr>
              <a:t> </a:t>
            </a:r>
            <a:r>
              <a:rPr lang="nl-NL" sz="2500" dirty="0" err="1" smtClean="0">
                <a:solidFill>
                  <a:schemeClr val="accent2"/>
                </a:solidFill>
              </a:rPr>
              <a:t>this</a:t>
            </a:r>
            <a:r>
              <a:rPr lang="nl-NL" sz="2500" dirty="0" smtClean="0">
                <a:solidFill>
                  <a:schemeClr val="accent2"/>
                </a:solidFill>
              </a:rPr>
              <a:t>. Run</a:t>
            </a:r>
            <a:r>
              <a:rPr lang="nl-NL" sz="2500" dirty="0">
                <a:solidFill>
                  <a:schemeClr val="accent2"/>
                </a:solidFill>
              </a:rPr>
              <a:t>-time </a:t>
            </a:r>
            <a:r>
              <a:rPr lang="nl-NL" sz="2500" dirty="0" smtClean="0">
                <a:solidFill>
                  <a:schemeClr val="accent2"/>
                </a:solidFill>
              </a:rPr>
              <a:t>a Student </a:t>
            </a:r>
            <a:r>
              <a:rPr lang="nl-NL" sz="2500" dirty="0" err="1" smtClean="0">
                <a:solidFill>
                  <a:schemeClr val="accent2"/>
                </a:solidFill>
              </a:rPr>
              <a:t>can</a:t>
            </a:r>
            <a:r>
              <a:rPr lang="nl-NL" sz="2500" dirty="0" smtClean="0">
                <a:solidFill>
                  <a:schemeClr val="accent2"/>
                </a:solidFill>
              </a:rPr>
              <a:t> </a:t>
            </a:r>
            <a:r>
              <a:rPr lang="nl-NL" sz="2500" dirty="0" err="1" smtClean="0">
                <a:solidFill>
                  <a:schemeClr val="accent2"/>
                </a:solidFill>
              </a:rPr>
              <a:t>perform</a:t>
            </a:r>
            <a:r>
              <a:rPr lang="nl-NL" sz="2500" dirty="0" smtClean="0">
                <a:solidFill>
                  <a:schemeClr val="accent2"/>
                </a:solidFill>
              </a:rPr>
              <a:t> the </a:t>
            </a:r>
            <a:r>
              <a:rPr lang="nl-NL" sz="2500" dirty="0" err="1" smtClean="0">
                <a:solidFill>
                  <a:schemeClr val="accent2"/>
                </a:solidFill>
              </a:rPr>
              <a:t>task</a:t>
            </a:r>
            <a:endParaRPr lang="nl-NL" sz="2500" dirty="0">
              <a:solidFill>
                <a:schemeClr val="accent2"/>
              </a:solidFill>
            </a:endParaRPr>
          </a:p>
        </p:txBody>
      </p:sp>
      <p:grpSp>
        <p:nvGrpSpPr>
          <p:cNvPr id="51" name="Groeperen 50"/>
          <p:cNvGrpSpPr/>
          <p:nvPr/>
        </p:nvGrpSpPr>
        <p:grpSpPr>
          <a:xfrm>
            <a:off x="2381282" y="5547023"/>
            <a:ext cx="6273765" cy="861774"/>
            <a:chOff x="-1011716" y="4927828"/>
            <a:chExt cx="4702874" cy="774951"/>
          </a:xfrm>
        </p:grpSpPr>
        <p:sp>
          <p:nvSpPr>
            <p:cNvPr id="52" name="Tekstvak 51"/>
            <p:cNvSpPr txBox="1"/>
            <p:nvPr/>
          </p:nvSpPr>
          <p:spPr>
            <a:xfrm>
              <a:off x="-1011716" y="4927828"/>
              <a:ext cx="2928447" cy="774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500" dirty="0" smtClean="0">
                  <a:solidFill>
                    <a:schemeClr val="accent2"/>
                  </a:solidFill>
                </a:rPr>
                <a:t>Student 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implements</a:t>
              </a:r>
              <a:r>
                <a:rPr lang="nl-NL" sz="2500" dirty="0" smtClean="0">
                  <a:solidFill>
                    <a:schemeClr val="accent2"/>
                  </a:solidFill>
                </a:rPr>
                <a:t> the 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mandatory</a:t>
              </a:r>
              <a:r>
                <a:rPr lang="nl-NL" sz="2500" dirty="0" smtClean="0">
                  <a:solidFill>
                    <a:schemeClr val="accent2"/>
                  </a:solidFill>
                </a:rPr>
                <a:t> 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method</a:t>
              </a:r>
              <a:endParaRPr lang="nl-NL" sz="2500" dirty="0">
                <a:solidFill>
                  <a:schemeClr val="accent2"/>
                </a:solidFill>
              </a:endParaRPr>
            </a:p>
          </p:txBody>
        </p:sp>
        <p:cxnSp>
          <p:nvCxnSpPr>
            <p:cNvPr id="53" name="Rechte verbindingslijn met pijl 52"/>
            <p:cNvCxnSpPr>
              <a:stCxn id="52" idx="3"/>
            </p:cNvCxnSpPr>
            <p:nvPr/>
          </p:nvCxnSpPr>
          <p:spPr>
            <a:xfrm flipV="1">
              <a:off x="1916731" y="5281772"/>
              <a:ext cx="1774427" cy="33531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40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strategy</a:t>
            </a:r>
            <a:r>
              <a:rPr lang="nl-NL" dirty="0" smtClean="0"/>
              <a:t> </a:t>
            </a:r>
            <a:r>
              <a:rPr lang="nl-NL" dirty="0" err="1" smtClean="0"/>
              <a:t>implementation</a:t>
            </a:r>
            <a:endParaRPr lang="nl-NL" dirty="0" smtClean="0"/>
          </a:p>
        </p:txBody>
      </p:sp>
      <p:sp>
        <p:nvSpPr>
          <p:cNvPr id="18435" name="Tijdelijke aanduiding voor inhoud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nl-NL" sz="2500" b="1" dirty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nl-NL" sz="2500" b="1" dirty="0" err="1">
                <a:latin typeface="Courier New" pitchFamily="49" charset="0"/>
                <a:cs typeface="Courier New" pitchFamily="49" charset="0"/>
              </a:rPr>
              <a:t>class</a:t>
            </a:r>
            <a:r>
              <a:rPr lang="nl-NL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l-NL" sz="2500" b="1" dirty="0" err="1">
                <a:latin typeface="Courier New" pitchFamily="49" charset="0"/>
                <a:cs typeface="Courier New" pitchFamily="49" charset="0"/>
              </a:rPr>
              <a:t>Client</a:t>
            </a:r>
            <a:r>
              <a:rPr lang="nl-NL" sz="25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nl-NL" sz="2500" b="1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nl-NL" sz="25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public static </a:t>
            </a:r>
            <a:r>
              <a:rPr lang="nl-NL" sz="25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nl-NL" sz="25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l-NL" sz="25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nl-NL" sz="25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nl-NL" sz="25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nl-NL" sz="25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l-NL" sz="25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nl-NL" sz="25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[]) {</a:t>
            </a:r>
          </a:p>
          <a:p>
            <a:pPr>
              <a:buFont typeface="Wingdings" pitchFamily="2" charset="2"/>
              <a:buNone/>
            </a:pPr>
            <a:r>
              <a:rPr lang="nl-NL" sz="25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. . . . . . . . . .</a:t>
            </a:r>
          </a:p>
          <a:p>
            <a:pPr>
              <a:buFont typeface="Wingdings" pitchFamily="2" charset="2"/>
              <a:buNone/>
            </a:pPr>
            <a:r>
              <a:rPr lang="nl-NL" sz="25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nl-NL" sz="25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Context </a:t>
            </a:r>
            <a:r>
              <a:rPr lang="nl-NL" sz="25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context</a:t>
            </a:r>
            <a:r>
              <a:rPr lang="nl-NL" sz="25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nl-NL" sz="25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nl-NL" sz="25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Context(</a:t>
            </a:r>
            <a:r>
              <a:rPr lang="nl-NL" sz="25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nl-NL" sz="25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l-NL" sz="25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StrategA</a:t>
            </a:r>
            <a:r>
              <a:rPr lang="nl-NL" sz="25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>
              <a:buFont typeface="Wingdings" pitchFamily="2" charset="2"/>
              <a:buNone/>
            </a:pPr>
            <a:r>
              <a:rPr lang="nl-NL" sz="25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nl-NL" sz="25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context.request</a:t>
            </a:r>
            <a:r>
              <a:rPr lang="nl-NL" sz="25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Wingdings" pitchFamily="2" charset="2"/>
              <a:buNone/>
            </a:pPr>
            <a:r>
              <a:rPr lang="nl-NL" sz="25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. . . //</a:t>
            </a:r>
            <a:r>
              <a:rPr lang="nl-NL" sz="25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algorithm</a:t>
            </a:r>
            <a:r>
              <a:rPr lang="nl-NL" sz="25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 </a:t>
            </a:r>
            <a:r>
              <a:rPr lang="nl-NL" sz="25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will</a:t>
            </a:r>
            <a:r>
              <a:rPr lang="nl-NL" sz="25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l-NL" sz="25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be</a:t>
            </a:r>
            <a:r>
              <a:rPr lang="nl-NL" sz="25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l-NL" sz="25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executed</a:t>
            </a:r>
            <a:endParaRPr lang="nl-NL" sz="25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nl-NL" sz="25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nl-NL" sz="25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context.setStrategy</a:t>
            </a:r>
            <a:r>
              <a:rPr lang="nl-NL" sz="25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nl-NL" sz="25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nl-NL" sz="25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l-NL" sz="25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StrategB</a:t>
            </a:r>
            <a:r>
              <a:rPr lang="nl-NL" sz="25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>
              <a:buFont typeface="Wingdings" pitchFamily="2" charset="2"/>
              <a:buNone/>
            </a:pPr>
            <a:r>
              <a:rPr lang="nl-NL" sz="25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nl-NL" sz="25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context.request</a:t>
            </a:r>
            <a:r>
              <a:rPr lang="nl-NL" sz="25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nl-NL" sz="25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 . . //</a:t>
            </a:r>
            <a:r>
              <a:rPr lang="nl-NL" sz="25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algorithm</a:t>
            </a:r>
            <a:r>
              <a:rPr lang="nl-NL" sz="25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 </a:t>
            </a:r>
            <a:r>
              <a:rPr lang="nl-NL" sz="25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will</a:t>
            </a:r>
            <a:r>
              <a:rPr lang="nl-NL" sz="25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l-NL" sz="25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be</a:t>
            </a:r>
            <a:r>
              <a:rPr lang="nl-NL" sz="25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l-NL" sz="25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executed</a:t>
            </a:r>
            <a:r>
              <a:rPr lang="nl-NL" sz="25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</a:t>
            </a:r>
          </a:p>
          <a:p>
            <a:pPr>
              <a:buFont typeface="Wingdings" pitchFamily="2" charset="2"/>
              <a:buNone/>
            </a:pPr>
            <a:r>
              <a:rPr lang="nl-NL" sz="25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Font typeface="Wingdings" pitchFamily="2" charset="2"/>
              <a:buNone/>
            </a:pPr>
            <a:r>
              <a:rPr lang="nl-NL" sz="25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nl-NL" sz="2200" b="1" dirty="0"/>
          </a:p>
        </p:txBody>
      </p:sp>
    </p:spTree>
    <p:extLst>
      <p:ext uri="{BB962C8B-B14F-4D97-AF65-F5344CB8AC3E}">
        <p14:creationId xmlns:p14="http://schemas.microsoft.com/office/powerpoint/2010/main" val="374633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Strategy pattern</a:t>
            </a:r>
          </a:p>
        </p:txBody>
      </p:sp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2152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935154"/>
              </p:ext>
            </p:extLst>
          </p:nvPr>
        </p:nvGraphicFramePr>
        <p:xfrm>
          <a:off x="432025" y="1009785"/>
          <a:ext cx="11046284" cy="6244408"/>
        </p:xfrm>
        <a:graphic>
          <a:graphicData uri="http://schemas.openxmlformats.org/drawingml/2006/table">
            <a:tbl>
              <a:tblPr/>
              <a:tblGrid>
                <a:gridCol w="2305027"/>
                <a:gridCol w="8741257"/>
              </a:tblGrid>
              <a:tr h="564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Univers" pitchFamily="34" charset="0"/>
                        </a:rPr>
                        <a:t>Name</a:t>
                      </a:r>
                    </a:p>
                  </a:txBody>
                  <a:tcPr marL="121984" marR="121984" marT="48568" marB="485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Univers" pitchFamily="34" charset="0"/>
                        </a:rPr>
                        <a:t>Strategy pattern (behavioral pattern)</a:t>
                      </a:r>
                    </a:p>
                  </a:txBody>
                  <a:tcPr marL="121984" marR="121984" marT="48568" marB="485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7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Intent</a:t>
                      </a:r>
                    </a:p>
                  </a:txBody>
                  <a:tcPr marL="121984" marR="121984" marT="48568" marB="485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Enables you to use different algorithms, depending on the context in which they occur.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Univers" pitchFamily="34" charset="0"/>
                        </a:rPr>
                        <a:t>You want to change </a:t>
                      </a:r>
                      <a:r>
                        <a:rPr kumimoji="0" lang="en-US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Univers" pitchFamily="34" charset="0"/>
                        </a:rPr>
                        <a:t>behaviour</a:t>
                      </a: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Univers" pitchFamily="34" charset="0"/>
                        </a:rPr>
                        <a:t> (algorithms) run-time</a:t>
                      </a:r>
                    </a:p>
                  </a:txBody>
                  <a:tcPr marL="121984" marR="121984" marT="48568" marB="485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026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Problem</a:t>
                      </a:r>
                    </a:p>
                  </a:txBody>
                  <a:tcPr marL="121984" marR="121984" marT="48568" marB="485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The selection of the algorithm that need to be applied depends on the Client.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Different </a:t>
                      </a:r>
                      <a:r>
                        <a:rPr kumimoji="0" lang="en-US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behaviour</a:t>
                      </a: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 depends on conditions in the Client class.</a:t>
                      </a:r>
                    </a:p>
                  </a:txBody>
                  <a:tcPr marL="121984" marR="121984" marT="48568" marB="485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96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Solution</a:t>
                      </a:r>
                    </a:p>
                  </a:txBody>
                  <a:tcPr marL="121984" marR="121984" marT="48568" marB="485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Separate the selection of the algorithm from the implementation. Define a family of algorithms, encapsulate each one and make them interchangeable.</a:t>
                      </a:r>
                    </a:p>
                  </a:txBody>
                  <a:tcPr marL="121984" marR="121984" marT="48568" marB="485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2719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Consequences</a:t>
                      </a:r>
                    </a:p>
                  </a:txBody>
                  <a:tcPr marL="121984" marR="121984" marT="48568" marB="485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The pattern defines a family of algorithms.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The algorithms vary </a:t>
                      </a:r>
                      <a:r>
                        <a:rPr kumimoji="0" lang="en-US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independantly</a:t>
                      </a: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 from clients that use it.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Switches or conditionals can be eliminated.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All the algorithms must have the same interface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The client must have knowledge of the different strategies to select the required one.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Increasing number of classes; Context class increases complexity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Univers" pitchFamily="34" charset="0"/>
                          <a:ea typeface="+mn-ea"/>
                          <a:cs typeface="+mn-cs"/>
                        </a:rPr>
                        <a:t>When </a:t>
                      </a:r>
                      <a:r>
                        <a:rPr kumimoji="0" lang="en-US" sz="19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Univers" pitchFamily="34" charset="0"/>
                          <a:ea typeface="+mn-ea"/>
                          <a:cs typeface="+mn-cs"/>
                        </a:rPr>
                        <a:t>behaviour</a:t>
                      </a:r>
                      <a:r>
                        <a:rPr kumimoji="0" lang="en-US" sz="19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Univers" pitchFamily="34" charset="0"/>
                          <a:ea typeface="+mn-ea"/>
                          <a:cs typeface="+mn-cs"/>
                        </a:rPr>
                        <a:t> doesn’t change: don’t use the strategy pattern</a:t>
                      </a:r>
                    </a:p>
                  </a:txBody>
                  <a:tcPr marL="121984" marR="121984" marT="48568" marB="485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1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Strategy </a:t>
            </a:r>
            <a:r>
              <a:rPr lang="en-US" dirty="0" smtClean="0"/>
              <a:t>Pattern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1">
              <a:buNone/>
            </a:pPr>
            <a:endParaRPr lang="en-US" i="1" dirty="0" smtClean="0"/>
          </a:p>
          <a:p>
            <a:r>
              <a:rPr lang="en-US" sz="2200" i="1" dirty="0">
                <a:solidFill>
                  <a:schemeClr val="tx1"/>
                </a:solidFill>
              </a:rPr>
              <a:t>Strategy pattern simplifies unit testing, because each algorithm is in its </a:t>
            </a:r>
            <a:br>
              <a:rPr lang="en-US" sz="2200" i="1" dirty="0">
                <a:solidFill>
                  <a:schemeClr val="tx1"/>
                </a:solidFill>
              </a:rPr>
            </a:br>
            <a:r>
              <a:rPr lang="en-US" sz="2200" i="1" dirty="0">
                <a:solidFill>
                  <a:schemeClr val="tx1"/>
                </a:solidFill>
              </a:rPr>
              <a:t>own class and can be tested through its interface alone</a:t>
            </a:r>
          </a:p>
          <a:p>
            <a:r>
              <a:rPr lang="en-US" sz="2200" i="1" dirty="0">
                <a:solidFill>
                  <a:schemeClr val="tx1"/>
                </a:solidFill>
              </a:rPr>
              <a:t>Strategy pattern increases cohesion (each object worries  only about </a:t>
            </a:r>
            <a:br>
              <a:rPr lang="en-US" sz="2200" i="1" dirty="0">
                <a:solidFill>
                  <a:schemeClr val="tx1"/>
                </a:solidFill>
              </a:rPr>
            </a:br>
            <a:r>
              <a:rPr lang="en-US" sz="2200" i="1" dirty="0">
                <a:solidFill>
                  <a:schemeClr val="tx1"/>
                </a:solidFill>
              </a:rPr>
              <a:t>one function)</a:t>
            </a:r>
          </a:p>
          <a:p>
            <a:r>
              <a:rPr lang="en-US" sz="2200" i="1" dirty="0">
                <a:solidFill>
                  <a:schemeClr val="tx1"/>
                </a:solidFill>
              </a:rPr>
              <a:t>Strategy pattern decreases coupling (independency of different algorithms)</a:t>
            </a:r>
          </a:p>
          <a:p>
            <a:pPr lvl="1">
              <a:buNone/>
            </a:pPr>
            <a:endParaRPr lang="nl-NL" dirty="0" smtClean="0"/>
          </a:p>
          <a:p>
            <a:endParaRPr lang="nl-NL" sz="2500" dirty="0"/>
          </a:p>
        </p:txBody>
      </p:sp>
    </p:spTree>
    <p:extLst>
      <p:ext uri="{BB962C8B-B14F-4D97-AF65-F5344CB8AC3E}">
        <p14:creationId xmlns:p14="http://schemas.microsoft.com/office/powerpoint/2010/main" val="295371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Sorting</a:t>
            </a:r>
            <a:r>
              <a:rPr lang="nl-NL" dirty="0" smtClean="0"/>
              <a:t> </a:t>
            </a:r>
            <a:r>
              <a:rPr lang="nl-NL" dirty="0" err="1" smtClean="0"/>
              <a:t>exercise</a:t>
            </a:r>
            <a:r>
              <a:rPr lang="nl-NL" dirty="0" smtClean="0"/>
              <a:t> – </a:t>
            </a:r>
            <a:r>
              <a:rPr lang="nl-NL" dirty="0" err="1" smtClean="0"/>
              <a:t>strategy</a:t>
            </a:r>
            <a:r>
              <a:rPr lang="nl-NL" dirty="0" smtClean="0"/>
              <a:t> </a:t>
            </a:r>
            <a:r>
              <a:rPr lang="nl-NL" dirty="0" err="1" smtClean="0"/>
              <a:t>pattern</a:t>
            </a:r>
            <a:endParaRPr lang="nl-NL" dirty="0" smtClean="0"/>
          </a:p>
        </p:txBody>
      </p:sp>
      <p:sp>
        <p:nvSpPr>
          <p:cNvPr id="25603" name="Tijdelijke aanduiding voor inhoud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public interface </a:t>
            </a:r>
            <a:r>
              <a:rPr lang="en-US" sz="2500" b="1" dirty="0" err="1">
                <a:latin typeface="Courier New" pitchFamily="49" charset="0"/>
                <a:cs typeface="Courier New" pitchFamily="49" charset="0"/>
              </a:rPr>
              <a:t>SortInterface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{</a:t>
            </a:r>
            <a:endParaRPr lang="nl-NL" sz="25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	public void sort(double[ ] list);</a:t>
            </a: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}</a:t>
            </a:r>
            <a:endParaRPr lang="nl-NL" sz="25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500" b="1" dirty="0" err="1">
                <a:latin typeface="Courier New" pitchFamily="49" charset="0"/>
                <a:cs typeface="Courier New" pitchFamily="49" charset="0"/>
              </a:rPr>
              <a:t>QuickSort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implements </a:t>
            </a:r>
            <a:r>
              <a:rPr lang="en-US" sz="2500" b="1" dirty="0" err="1">
                <a:latin typeface="Courier New" pitchFamily="49" charset="0"/>
                <a:cs typeface="Courier New" pitchFamily="49" charset="0"/>
              </a:rPr>
              <a:t>SortInterface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{</a:t>
            </a:r>
            <a:endParaRPr lang="nl-NL" sz="25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	public void sort(double[ ] list){</a:t>
            </a:r>
          </a:p>
          <a:p>
            <a:pPr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		// implement </a:t>
            </a:r>
            <a:r>
              <a:rPr lang="en-US" sz="2500" b="1" dirty="0" err="1">
                <a:latin typeface="Courier New" pitchFamily="49" charset="0"/>
                <a:cs typeface="Courier New" pitchFamily="49" charset="0"/>
              </a:rPr>
              <a:t>Quicksort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algorithm </a:t>
            </a: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Wingdings" pitchFamily="2" charset="2"/>
              <a:buNone/>
            </a:pPr>
            <a:endParaRPr lang="en-US" sz="25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500" b="1" dirty="0" err="1">
                <a:latin typeface="Courier New" pitchFamily="49" charset="0"/>
                <a:cs typeface="Courier New" pitchFamily="49" charset="0"/>
              </a:rPr>
              <a:t>BubbleSort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implements </a:t>
            </a:r>
            <a:r>
              <a:rPr lang="en-US" sz="2500" b="1" dirty="0" err="1">
                <a:latin typeface="Courier New" pitchFamily="49" charset="0"/>
                <a:cs typeface="Courier New" pitchFamily="49" charset="0"/>
              </a:rPr>
              <a:t>SortInterface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{</a:t>
            </a:r>
            <a:endParaRPr lang="nl-NL" sz="25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	public void sort(double[ ] list){</a:t>
            </a:r>
          </a:p>
          <a:p>
            <a:pPr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		// implement </a:t>
            </a:r>
            <a:r>
              <a:rPr lang="en-US" sz="2500" b="1" dirty="0" err="1">
                <a:latin typeface="Courier New" pitchFamily="49" charset="0"/>
                <a:cs typeface="Courier New" pitchFamily="49" charset="0"/>
              </a:rPr>
              <a:t>Bubblesort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algorithm</a:t>
            </a: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}</a:t>
            </a:r>
            <a:endParaRPr lang="nl-NL" sz="25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	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0872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Duck-exercise – design with traditional inheritance</a:t>
            </a:r>
          </a:p>
        </p:txBody>
      </p:sp>
      <p:pic>
        <p:nvPicPr>
          <p:cNvPr id="21507" name="Afbeelding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11" y="2005448"/>
            <a:ext cx="12122110" cy="41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kstvak 4"/>
          <p:cNvSpPr txBox="1">
            <a:spLocks noChangeArrowheads="1"/>
          </p:cNvSpPr>
          <p:nvPr/>
        </p:nvSpPr>
        <p:spPr bwMode="auto">
          <a:xfrm>
            <a:off x="154598" y="7015537"/>
            <a:ext cx="6772848" cy="37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3276" tIns="56638" rIns="113276" bIns="56638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700" dirty="0"/>
              <a:t>Source Duck-exercise: </a:t>
            </a:r>
            <a:r>
              <a:rPr lang="nl-NL" sz="1700" dirty="0"/>
              <a:t>Freeman, E &amp; E., </a:t>
            </a:r>
            <a:r>
              <a:rPr lang="nl-NL" sz="1700" dirty="0" err="1"/>
              <a:t>Head</a:t>
            </a:r>
            <a:r>
              <a:rPr lang="nl-NL" sz="1700" dirty="0"/>
              <a:t> First, Design </a:t>
            </a:r>
            <a:r>
              <a:rPr lang="nl-NL" sz="1700" dirty="0" err="1"/>
              <a:t>Patterns</a:t>
            </a:r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11826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9" y="850904"/>
            <a:ext cx="11906098" cy="62458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Duck-exercise </a:t>
            </a:r>
            <a:r>
              <a:rPr lang="nl-NL" dirty="0" smtClean="0"/>
              <a:t>– </a:t>
            </a:r>
            <a:r>
              <a:rPr lang="nl-NL" dirty="0" err="1" smtClean="0"/>
              <a:t>strategy</a:t>
            </a:r>
            <a:r>
              <a:rPr lang="nl-NL" dirty="0" smtClean="0"/>
              <a:t> </a:t>
            </a:r>
            <a:r>
              <a:rPr lang="nl-NL" dirty="0" err="1" smtClean="0"/>
              <a:t>pattern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71996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Duck-exercise</a:t>
            </a:r>
            <a:r>
              <a:rPr lang="nl-NL" dirty="0" smtClean="0"/>
              <a:t>– </a:t>
            </a:r>
            <a:r>
              <a:rPr lang="nl-NL" dirty="0" err="1" smtClean="0"/>
              <a:t>strategy</a:t>
            </a:r>
            <a:r>
              <a:rPr lang="nl-NL" dirty="0" smtClean="0"/>
              <a:t> </a:t>
            </a:r>
            <a:r>
              <a:rPr lang="nl-NL" dirty="0" err="1" smtClean="0"/>
              <a:t>pattern</a:t>
            </a:r>
            <a:endParaRPr lang="nl-NL" dirty="0" smtClean="0"/>
          </a:p>
        </p:txBody>
      </p:sp>
      <p:sp>
        <p:nvSpPr>
          <p:cNvPr id="23555" name="Tijdelijke aanduiding voor inhoud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2000" b="1"/>
              <a:t>public abstract class Duck {</a:t>
            </a:r>
            <a:endParaRPr lang="nl-NL" sz="2000" b="1"/>
          </a:p>
          <a:p>
            <a:pPr>
              <a:buFont typeface="Wingdings" pitchFamily="2" charset="2"/>
              <a:buNone/>
            </a:pPr>
            <a:r>
              <a:rPr lang="en-US" sz="2000" b="1"/>
              <a:t>	FlyBehavior flyBehavior;</a:t>
            </a:r>
            <a:endParaRPr lang="nl-NL" sz="2000" b="1"/>
          </a:p>
          <a:p>
            <a:pPr>
              <a:buFont typeface="Wingdings" pitchFamily="2" charset="2"/>
              <a:buNone/>
            </a:pPr>
            <a:r>
              <a:rPr lang="en-US" sz="2000" b="1"/>
              <a:t>	QuackBehavior quackBehavior;</a:t>
            </a:r>
            <a:endParaRPr lang="nl-NL" sz="2000" b="1"/>
          </a:p>
          <a:p>
            <a:pPr>
              <a:buFont typeface="Wingdings" pitchFamily="2" charset="2"/>
              <a:buNone/>
            </a:pPr>
            <a:r>
              <a:rPr lang="en-US" sz="2000" b="1"/>
              <a:t> </a:t>
            </a:r>
            <a:endParaRPr lang="nl-NL" sz="2000" b="1"/>
          </a:p>
          <a:p>
            <a:pPr>
              <a:buFont typeface="Wingdings" pitchFamily="2" charset="2"/>
              <a:buNone/>
            </a:pPr>
            <a:r>
              <a:rPr lang="en-US" sz="2000" b="1"/>
              <a:t>	public Duck() {</a:t>
            </a:r>
            <a:endParaRPr lang="nl-NL" sz="2000" b="1"/>
          </a:p>
          <a:p>
            <a:pPr>
              <a:buFont typeface="Wingdings" pitchFamily="2" charset="2"/>
              <a:buNone/>
            </a:pPr>
            <a:r>
              <a:rPr lang="en-US" sz="2000" b="1"/>
              <a:t>	}</a:t>
            </a:r>
            <a:endParaRPr lang="nl-NL" sz="2000" b="1"/>
          </a:p>
          <a:p>
            <a:pPr>
              <a:buFont typeface="Wingdings" pitchFamily="2" charset="2"/>
              <a:buNone/>
            </a:pPr>
            <a:r>
              <a:rPr lang="en-US" sz="2000" b="1"/>
              <a:t> 	public void setFlyBehavior (FlyBehavior fb) {</a:t>
            </a:r>
            <a:endParaRPr lang="nl-NL" sz="2000" b="1"/>
          </a:p>
          <a:p>
            <a:pPr>
              <a:buFont typeface="Wingdings" pitchFamily="2" charset="2"/>
              <a:buNone/>
            </a:pPr>
            <a:r>
              <a:rPr lang="en-US" sz="2000" b="1"/>
              <a:t>		flyBehavior = fb;</a:t>
            </a:r>
            <a:endParaRPr lang="nl-NL" sz="2000" b="1"/>
          </a:p>
          <a:p>
            <a:pPr>
              <a:buFont typeface="Wingdings" pitchFamily="2" charset="2"/>
              <a:buNone/>
            </a:pPr>
            <a:r>
              <a:rPr lang="en-US" sz="2000" b="1"/>
              <a:t>	}</a:t>
            </a:r>
            <a:endParaRPr lang="nl-NL" sz="2000" b="1"/>
          </a:p>
          <a:p>
            <a:pPr>
              <a:buFont typeface="Wingdings" pitchFamily="2" charset="2"/>
              <a:buNone/>
            </a:pPr>
            <a:r>
              <a:rPr lang="en-US" sz="2000" b="1"/>
              <a:t> 	public void setQuackBehavior(QuackBehavior qb) {</a:t>
            </a:r>
            <a:endParaRPr lang="nl-NL" sz="2000" b="1"/>
          </a:p>
          <a:p>
            <a:pPr>
              <a:buFont typeface="Wingdings" pitchFamily="2" charset="2"/>
              <a:buNone/>
            </a:pPr>
            <a:r>
              <a:rPr lang="en-US" sz="2000" b="1"/>
              <a:t>		quackBehavior = qb;</a:t>
            </a:r>
            <a:endParaRPr lang="nl-NL" sz="2000" b="1"/>
          </a:p>
          <a:p>
            <a:pPr>
              <a:buFont typeface="Wingdings" pitchFamily="2" charset="2"/>
              <a:buNone/>
            </a:pPr>
            <a:r>
              <a:rPr lang="en-US" sz="2000" b="1"/>
              <a:t>	}</a:t>
            </a:r>
            <a:endParaRPr lang="nl-NL" sz="2000" b="1"/>
          </a:p>
          <a:p>
            <a:pPr>
              <a:buFont typeface="Wingdings" pitchFamily="2" charset="2"/>
              <a:buNone/>
            </a:pPr>
            <a:r>
              <a:rPr lang="en-US" sz="2000" b="1"/>
              <a:t> 	public void performFly() {</a:t>
            </a:r>
            <a:endParaRPr lang="nl-NL" sz="2000" b="1"/>
          </a:p>
          <a:p>
            <a:pPr>
              <a:buFont typeface="Wingdings" pitchFamily="2" charset="2"/>
              <a:buNone/>
            </a:pPr>
            <a:r>
              <a:rPr lang="en-US" sz="2000" b="1"/>
              <a:t>		flyBehavior.fly();</a:t>
            </a:r>
            <a:endParaRPr lang="nl-NL" sz="2000" b="1"/>
          </a:p>
          <a:p>
            <a:pPr>
              <a:buFont typeface="Wingdings" pitchFamily="2" charset="2"/>
              <a:buNone/>
            </a:pPr>
            <a:r>
              <a:rPr lang="en-US" sz="2000" b="1"/>
              <a:t>	}</a:t>
            </a:r>
            <a:endParaRPr lang="nl-NL" sz="2000" b="1"/>
          </a:p>
          <a:p>
            <a:pPr>
              <a:buFont typeface="Wingdings" pitchFamily="2" charset="2"/>
              <a:buNone/>
            </a:pPr>
            <a:r>
              <a:rPr lang="en-US" sz="2000" b="1"/>
              <a:t> 	public void performQuack() {</a:t>
            </a:r>
            <a:endParaRPr lang="nl-NL" sz="2000" b="1"/>
          </a:p>
          <a:p>
            <a:pPr>
              <a:buFont typeface="Wingdings" pitchFamily="2" charset="2"/>
              <a:buNone/>
            </a:pPr>
            <a:r>
              <a:rPr lang="en-US" sz="2000" b="1"/>
              <a:t>		quackBehavior.quack();</a:t>
            </a:r>
            <a:endParaRPr lang="nl-NL" sz="2000" b="1"/>
          </a:p>
          <a:p>
            <a:pPr>
              <a:buFont typeface="Wingdings" pitchFamily="2" charset="2"/>
              <a:buNone/>
            </a:pPr>
            <a:r>
              <a:rPr lang="en-US" sz="2000" b="1"/>
              <a:t>	}</a:t>
            </a:r>
            <a:endParaRPr lang="nl-NL" sz="2000" b="1"/>
          </a:p>
          <a:p>
            <a:pPr>
              <a:buFont typeface="Wingdings" pitchFamily="2" charset="2"/>
              <a:buNone/>
            </a:pPr>
            <a:r>
              <a:rPr lang="en-US" sz="2000" b="1"/>
              <a:t> </a:t>
            </a:r>
            <a:r>
              <a:rPr lang="nl-NL" sz="2000" b="1"/>
              <a:t>}</a:t>
            </a:r>
          </a:p>
          <a:p>
            <a:pPr>
              <a:buFont typeface="Wingdings" pitchFamily="2" charset="2"/>
              <a:buNone/>
            </a:pPr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184789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Duck-exercise </a:t>
            </a:r>
            <a:r>
              <a:rPr lang="nl-NL" dirty="0" smtClean="0"/>
              <a:t>– </a:t>
            </a:r>
            <a:r>
              <a:rPr lang="nl-NL" dirty="0" err="1" smtClean="0"/>
              <a:t>strategy</a:t>
            </a:r>
            <a:r>
              <a:rPr lang="nl-NL" dirty="0" smtClean="0"/>
              <a:t> </a:t>
            </a:r>
            <a:r>
              <a:rPr lang="nl-NL" dirty="0" err="1" smtClean="0"/>
              <a:t>pattern</a:t>
            </a:r>
            <a:endParaRPr lang="nl-NL" dirty="0" smtClean="0"/>
          </a:p>
        </p:txBody>
      </p:sp>
      <p:sp>
        <p:nvSpPr>
          <p:cNvPr id="24579" name="Tijdelijke aanduiding voor inhoud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500" b="1"/>
              <a:t>public class DecoyDuck extends Duck {</a:t>
            </a:r>
          </a:p>
          <a:p>
            <a:pPr>
              <a:buFont typeface="Wingdings" pitchFamily="2" charset="2"/>
              <a:buNone/>
            </a:pPr>
            <a:r>
              <a:rPr lang="en-US" sz="2500" b="1"/>
              <a:t>	public DecoyDuck() {</a:t>
            </a:r>
          </a:p>
          <a:p>
            <a:pPr>
              <a:buFont typeface="Wingdings" pitchFamily="2" charset="2"/>
              <a:buNone/>
            </a:pPr>
            <a:r>
              <a:rPr lang="en-US" sz="2500" b="1"/>
              <a:t>		setFlyBehavior(new FlyNoWay());</a:t>
            </a:r>
          </a:p>
          <a:p>
            <a:pPr>
              <a:buFont typeface="Wingdings" pitchFamily="2" charset="2"/>
              <a:buNone/>
            </a:pPr>
            <a:r>
              <a:rPr lang="en-US" sz="2500" b="1"/>
              <a:t>		setQuackBehavior(new MuteQuack());</a:t>
            </a:r>
          </a:p>
          <a:p>
            <a:pPr>
              <a:buFont typeface="Wingdings" pitchFamily="2" charset="2"/>
              <a:buNone/>
            </a:pPr>
            <a:r>
              <a:rPr lang="en-US" sz="2500" b="1"/>
              <a:t>	}</a:t>
            </a:r>
          </a:p>
          <a:p>
            <a:pPr>
              <a:buFont typeface="Wingdings" pitchFamily="2" charset="2"/>
              <a:buNone/>
            </a:pPr>
            <a:r>
              <a:rPr lang="en-US" sz="2500" b="1"/>
              <a:t>	public void display() {</a:t>
            </a:r>
          </a:p>
          <a:p>
            <a:pPr>
              <a:buFont typeface="Wingdings" pitchFamily="2" charset="2"/>
              <a:buNone/>
            </a:pPr>
            <a:r>
              <a:rPr lang="en-US" sz="2500" b="1"/>
              <a:t>		System.out.println("I'm a duck Decoy");</a:t>
            </a:r>
          </a:p>
          <a:p>
            <a:pPr>
              <a:buFont typeface="Wingdings" pitchFamily="2" charset="2"/>
              <a:buNone/>
            </a:pPr>
            <a:r>
              <a:rPr lang="en-US" sz="2500" b="1"/>
              <a:t>	}</a:t>
            </a:r>
          </a:p>
          <a:p>
            <a:pPr>
              <a:buFont typeface="Wingdings" pitchFamily="2" charset="2"/>
              <a:buNone/>
            </a:pPr>
            <a:r>
              <a:rPr lang="en-US" sz="2500" b="1"/>
              <a:t>}</a:t>
            </a:r>
            <a:endParaRPr lang="nl-NL" sz="2500" b="1"/>
          </a:p>
          <a:p>
            <a:pPr>
              <a:buFont typeface="Wingdings" pitchFamily="2" charset="2"/>
              <a:buNone/>
            </a:pPr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11383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Factories</a:t>
            </a:r>
          </a:p>
        </p:txBody>
      </p:sp>
      <p:sp>
        <p:nvSpPr>
          <p:cNvPr id="26627" name="Tijdelijke aanduiding voor inhoud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smtClean="0"/>
              <a:t>Creational patterns</a:t>
            </a:r>
          </a:p>
          <a:p>
            <a:r>
              <a:rPr lang="nl-NL" smtClean="0"/>
              <a:t>Een factory verbergt het creëren van objecten. Deze code heeft</a:t>
            </a:r>
            <a:br>
              <a:rPr lang="nl-NL" smtClean="0"/>
            </a:br>
            <a:r>
              <a:rPr lang="nl-NL" smtClean="0"/>
              <a:t>veel kennis van de objecten (parameters e.d.) nodig.</a:t>
            </a:r>
          </a:p>
          <a:p>
            <a:r>
              <a:rPr lang="nl-NL" smtClean="0"/>
              <a:t>De client kan zich concentreren op waar het echt om gaat (de</a:t>
            </a:r>
            <a:br>
              <a:rPr lang="nl-NL" smtClean="0"/>
            </a:br>
            <a:r>
              <a:rPr lang="nl-NL" smtClean="0"/>
              <a:t>functionaliteit).</a:t>
            </a:r>
          </a:p>
          <a:p>
            <a:r>
              <a:rPr lang="nl-NL" smtClean="0"/>
              <a:t>Het deel van de code dat objecten creëert (de factory) bemoeit</a:t>
            </a:r>
            <a:br>
              <a:rPr lang="nl-NL" smtClean="0"/>
            </a:br>
            <a:r>
              <a:rPr lang="nl-NL" smtClean="0"/>
              <a:t>zich niet met de functionaliteit.</a:t>
            </a:r>
          </a:p>
          <a:p>
            <a:r>
              <a:rPr lang="nl-NL" smtClean="0"/>
              <a:t>Conclusie: een object of creëert andere objecten</a:t>
            </a:r>
            <a:br>
              <a:rPr lang="nl-NL" smtClean="0"/>
            </a:br>
            <a:r>
              <a:rPr lang="nl-NL" smtClean="0"/>
              <a:t>			     of gebruikt andere objecten</a:t>
            </a:r>
          </a:p>
          <a:p>
            <a:r>
              <a:rPr lang="nl-NL" smtClean="0"/>
              <a:t>Goede cohesie</a:t>
            </a:r>
          </a:p>
          <a:p>
            <a:r>
              <a:rPr lang="nl-NL" smtClean="0"/>
              <a:t>Verbergt wat varieert.</a:t>
            </a:r>
          </a:p>
          <a:p>
            <a:r>
              <a:rPr lang="nl-NL" smtClean="0"/>
              <a:t>Factories zijn een goed voorbeeld van open closed principe</a:t>
            </a:r>
            <a:br>
              <a:rPr lang="nl-NL" smtClean="0"/>
            </a:br>
            <a:r>
              <a:rPr lang="nl-NL" smtClean="0"/>
              <a:t>(open voor uitbreiding, gesloten voor verandering)</a:t>
            </a:r>
          </a:p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7056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Factory Method pattern</a:t>
            </a:r>
          </a:p>
        </p:txBody>
      </p:sp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2" y="1090993"/>
            <a:ext cx="12035282" cy="3682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652" name="Tekstvak 3"/>
          <p:cNvSpPr txBox="1">
            <a:spLocks noChangeArrowheads="1"/>
          </p:cNvSpPr>
          <p:nvPr/>
        </p:nvSpPr>
        <p:spPr bwMode="auto">
          <a:xfrm>
            <a:off x="239309" y="4773530"/>
            <a:ext cx="10345166" cy="180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3276" tIns="56638" rIns="113276" bIns="56638">
            <a:spAutoFit/>
          </a:bodyPr>
          <a:lstStyle/>
          <a:p>
            <a:pPr>
              <a:buFont typeface="Wingdings" pitchFamily="2" charset="2"/>
              <a:buNone/>
            </a:pPr>
            <a:r>
              <a:rPr lang="nl-NL" sz="2200" b="1"/>
              <a:t>Product: </a:t>
            </a:r>
            <a:r>
              <a:rPr lang="nl-NL" sz="2200"/>
              <a:t>definieert de interface van de objecten die de factory method creëert</a:t>
            </a:r>
          </a:p>
          <a:p>
            <a:pPr>
              <a:buFont typeface="Wingdings" pitchFamily="2" charset="2"/>
              <a:buNone/>
            </a:pPr>
            <a:r>
              <a:rPr lang="nl-NL" sz="2200" b="1"/>
              <a:t>ConcreteProduct: </a:t>
            </a:r>
            <a:r>
              <a:rPr lang="nl-NL" sz="2200"/>
              <a:t>implementeert de Product interface</a:t>
            </a:r>
          </a:p>
          <a:p>
            <a:pPr>
              <a:buFont typeface="Wingdings" pitchFamily="2" charset="2"/>
              <a:buNone/>
            </a:pPr>
            <a:r>
              <a:rPr lang="nl-NL" sz="2200" b="1"/>
              <a:t>Creator: </a:t>
            </a:r>
            <a:r>
              <a:rPr lang="nl-NL" sz="2200"/>
              <a:t>wordt ook wel Factory genoemd; geeft een product terug.</a:t>
            </a:r>
          </a:p>
          <a:p>
            <a:pPr>
              <a:buFont typeface="Wingdings" pitchFamily="2" charset="2"/>
              <a:buNone/>
            </a:pPr>
            <a:r>
              <a:rPr lang="nl-NL" sz="2200" b="1"/>
              <a:t>ConcreteCreator:</a:t>
            </a:r>
            <a:r>
              <a:rPr lang="nl-NL" sz="2200"/>
              <a:t> implemeteert de factoryMethod(), de methode die in feit alle </a:t>
            </a:r>
            <a:br>
              <a:rPr lang="nl-NL" sz="2200"/>
            </a:br>
            <a:r>
              <a:rPr lang="nl-NL" sz="2200"/>
              <a:t>producten aanmaakt; deze klasse weet als enig  hoe de producten te maken</a:t>
            </a:r>
            <a:endParaRPr lang="nl-NL" sz="2200" b="1"/>
          </a:p>
        </p:txBody>
      </p:sp>
    </p:spTree>
    <p:extLst>
      <p:ext uri="{BB962C8B-B14F-4D97-AF65-F5344CB8AC3E}">
        <p14:creationId xmlns:p14="http://schemas.microsoft.com/office/powerpoint/2010/main" val="11275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application for interface</a:t>
            </a:r>
            <a:endParaRPr lang="en-US" dirty="0"/>
          </a:p>
        </p:txBody>
      </p:sp>
      <p:pic>
        <p:nvPicPr>
          <p:cNvPr id="4" name="Afbeelding 3" descr="Schermafbeelding 2013-04-18 om 16.52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33" y="1766659"/>
            <a:ext cx="3710331" cy="4335721"/>
          </a:xfrm>
          <a:prstGeom prst="rect">
            <a:avLst/>
          </a:prstGeom>
        </p:spPr>
      </p:pic>
      <p:grpSp>
        <p:nvGrpSpPr>
          <p:cNvPr id="5" name="Groeperen 4"/>
          <p:cNvGrpSpPr/>
          <p:nvPr/>
        </p:nvGrpSpPr>
        <p:grpSpPr>
          <a:xfrm>
            <a:off x="5038870" y="2349020"/>
            <a:ext cx="6549562" cy="2015935"/>
            <a:chOff x="-1601914" y="4927828"/>
            <a:chExt cx="4909614" cy="1812832"/>
          </a:xfrm>
        </p:grpSpPr>
        <p:sp>
          <p:nvSpPr>
            <p:cNvPr id="6" name="Tekstvak 5"/>
            <p:cNvSpPr txBox="1"/>
            <p:nvPr/>
          </p:nvSpPr>
          <p:spPr>
            <a:xfrm>
              <a:off x="-229968" y="4927828"/>
              <a:ext cx="3537668" cy="181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500" dirty="0" smtClean="0">
                  <a:solidFill>
                    <a:schemeClr val="accent2"/>
                  </a:solidFill>
                </a:rPr>
                <a:t>Users of 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our</a:t>
              </a:r>
              <a:r>
                <a:rPr lang="nl-NL" sz="2500" dirty="0" smtClean="0">
                  <a:solidFill>
                    <a:schemeClr val="accent2"/>
                  </a:solidFill>
                </a:rPr>
                <a:t> database 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library</a:t>
              </a:r>
              <a:r>
                <a:rPr lang="nl-NL" sz="2500" dirty="0" smtClean="0">
                  <a:solidFill>
                    <a:schemeClr val="accent2"/>
                  </a:solidFill>
                </a:rPr>
                <a:t> 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can</a:t>
              </a:r>
              <a:r>
                <a:rPr lang="nl-NL" sz="2500" dirty="0" smtClean="0">
                  <a:solidFill>
                    <a:schemeClr val="accent2"/>
                  </a:solidFill>
                </a:rPr>
                <a:t> 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only</a:t>
              </a:r>
              <a:r>
                <a:rPr lang="nl-NL" sz="2500" dirty="0" smtClean="0">
                  <a:solidFill>
                    <a:schemeClr val="accent2"/>
                  </a:solidFill>
                </a:rPr>
                <a:t> access 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this</a:t>
              </a:r>
              <a:r>
                <a:rPr lang="nl-NL" sz="2500" dirty="0" smtClean="0">
                  <a:solidFill>
                    <a:schemeClr val="accent2"/>
                  </a:solidFill>
                </a:rPr>
                <a:t> 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functionality</a:t>
              </a:r>
              <a:r>
                <a:rPr lang="nl-NL" sz="2500" dirty="0" smtClean="0">
                  <a:solidFill>
                    <a:schemeClr val="accent2"/>
                  </a:solidFill>
                </a:rPr>
                <a:t>. The 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internal</a:t>
              </a:r>
              <a:r>
                <a:rPr lang="nl-NL" sz="2500" dirty="0" smtClean="0">
                  <a:solidFill>
                    <a:schemeClr val="accent2"/>
                  </a:solidFill>
                </a:rPr>
                <a:t> 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mechanics</a:t>
              </a:r>
              <a:r>
                <a:rPr lang="nl-NL" sz="2500" dirty="0" smtClean="0">
                  <a:solidFill>
                    <a:schemeClr val="accent2"/>
                  </a:solidFill>
                </a:rPr>
                <a:t> are (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deliberately</a:t>
              </a:r>
              <a:r>
                <a:rPr lang="nl-NL" sz="2500" dirty="0" smtClean="0">
                  <a:solidFill>
                    <a:schemeClr val="accent2"/>
                  </a:solidFill>
                </a:rPr>
                <a:t>) 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unknown</a:t>
              </a:r>
              <a:r>
                <a:rPr lang="nl-NL" sz="2500" dirty="0" smtClean="0">
                  <a:solidFill>
                    <a:schemeClr val="accent2"/>
                  </a:solidFill>
                </a:rPr>
                <a:t> 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to</a:t>
              </a:r>
              <a:r>
                <a:rPr lang="nl-NL" sz="2500" dirty="0" smtClean="0">
                  <a:solidFill>
                    <a:schemeClr val="accent2"/>
                  </a:solidFill>
                </a:rPr>
                <a:t> 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them</a:t>
              </a:r>
              <a:endParaRPr lang="nl-NL" sz="2500" dirty="0">
                <a:solidFill>
                  <a:schemeClr val="accent2"/>
                </a:solidFill>
              </a:endParaRPr>
            </a:p>
          </p:txBody>
        </p:sp>
        <p:cxnSp>
          <p:nvCxnSpPr>
            <p:cNvPr id="7" name="Rechte verbindingslijn met pijl 6"/>
            <p:cNvCxnSpPr>
              <a:stCxn id="6" idx="1"/>
            </p:cNvCxnSpPr>
            <p:nvPr/>
          </p:nvCxnSpPr>
          <p:spPr>
            <a:xfrm flipH="1" flipV="1">
              <a:off x="-1601914" y="5127892"/>
              <a:ext cx="1371946" cy="706353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980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Factory Method pattern</a:t>
            </a:r>
          </a:p>
        </p:txBody>
      </p:sp>
      <p:pic>
        <p:nvPicPr>
          <p:cNvPr id="28675" name="Afbeelding 2" descr="Factory_Metho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580" y="1650611"/>
            <a:ext cx="10815447" cy="44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97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pPr algn="ctr"/>
            <a:r>
              <a:rPr lang="nl-NL" smtClean="0"/>
              <a:t>Factory Method pattern</a:t>
            </a:r>
          </a:p>
        </p:txBody>
      </p:sp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21529" name="Group 25"/>
          <p:cNvGraphicFramePr>
            <a:graphicFrameLocks noGrp="1"/>
          </p:cNvGraphicFramePr>
          <p:nvPr/>
        </p:nvGraphicFramePr>
        <p:xfrm>
          <a:off x="334608" y="1251640"/>
          <a:ext cx="11431718" cy="5057898"/>
        </p:xfrm>
        <a:graphic>
          <a:graphicData uri="http://schemas.openxmlformats.org/drawingml/2006/table">
            <a:tbl>
              <a:tblPr/>
              <a:tblGrid>
                <a:gridCol w="2401517"/>
                <a:gridCol w="9030201"/>
              </a:tblGrid>
              <a:tr h="557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Univers" pitchFamily="34" charset="0"/>
                        </a:rPr>
                        <a:t>Name</a:t>
                      </a:r>
                    </a:p>
                  </a:txBody>
                  <a:tcPr marL="121993" marR="121993" marT="47948" marB="479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Univers" pitchFamily="34" charset="0"/>
                        </a:rPr>
                        <a:t>Factory</a:t>
                      </a:r>
                      <a:r>
                        <a:rPr kumimoji="0" lang="nl-NL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Univers" pitchFamily="34" charset="0"/>
                        </a:rPr>
                        <a:t> </a:t>
                      </a:r>
                      <a:r>
                        <a:rPr kumimoji="0" lang="nl-NL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Univers" pitchFamily="34" charset="0"/>
                        </a:rPr>
                        <a:t>Method</a:t>
                      </a:r>
                      <a:r>
                        <a:rPr kumimoji="0" lang="nl-NL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Univers" pitchFamily="34" charset="0"/>
                        </a:rPr>
                        <a:t> </a:t>
                      </a:r>
                      <a:r>
                        <a:rPr kumimoji="0" lang="nl-NL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Univers" pitchFamily="34" charset="0"/>
                        </a:rPr>
                        <a:t>pattern</a:t>
                      </a:r>
                      <a:r>
                        <a:rPr kumimoji="0" lang="nl-NL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Univers" pitchFamily="34" charset="0"/>
                        </a:rPr>
                        <a:t> (</a:t>
                      </a:r>
                      <a:r>
                        <a:rPr kumimoji="0" lang="nl-NL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Univers" pitchFamily="34" charset="0"/>
                        </a:rPr>
                        <a:t>creational</a:t>
                      </a:r>
                      <a:r>
                        <a:rPr kumimoji="0" lang="nl-NL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Univers" pitchFamily="34" charset="0"/>
                        </a:rPr>
                        <a:t> </a:t>
                      </a:r>
                      <a:r>
                        <a:rPr kumimoji="0" lang="nl-NL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Univers" pitchFamily="34" charset="0"/>
                        </a:rPr>
                        <a:t>pattern</a:t>
                      </a:r>
                      <a:r>
                        <a:rPr kumimoji="0" lang="nl-NL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Univers" pitchFamily="34" charset="0"/>
                        </a:rPr>
                        <a:t>)</a:t>
                      </a:r>
                    </a:p>
                  </a:txBody>
                  <a:tcPr marL="121993" marR="121993" marT="47948" marB="479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46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Intent</a:t>
                      </a:r>
                    </a:p>
                  </a:txBody>
                  <a:tcPr marL="121993" marR="121993" marT="47948" marB="479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Het definiëren van een interface voor het creëren van een object. De subklassen beslissen welke klasse er geïnstantieerd wordt. De subklassen zijn verantwoordelijk voor de </a:t>
                      </a:r>
                      <a:r>
                        <a:rPr kumimoji="0" lang="nl-NL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instantiatie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.</a:t>
                      </a:r>
                    </a:p>
                  </a:txBody>
                  <a:tcPr marL="121993" marR="121993" marT="47948" marB="479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74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Problem</a:t>
                      </a:r>
                    </a:p>
                  </a:txBody>
                  <a:tcPr marL="121993" marR="121993" marT="47948" marB="479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Een klasse moet een object van een subklasse instantiëren, maar weet niet welke subklasse.</a:t>
                      </a:r>
                    </a:p>
                  </a:txBody>
                  <a:tcPr marL="121993" marR="121993" marT="47948" marB="479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960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Solution</a:t>
                      </a:r>
                    </a:p>
                  </a:txBody>
                  <a:tcPr marL="121993" marR="121993" marT="47948" marB="479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Definieer een interface met de </a:t>
                      </a:r>
                      <a:r>
                        <a:rPr kumimoji="0" lang="nl-NL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factory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 Method. Laat de subklasse van deze interface beslissen welk type object geïnstantieerd wordt en op welke manier.</a:t>
                      </a:r>
                    </a:p>
                  </a:txBody>
                  <a:tcPr marL="121993" marR="121993" marT="47948" marB="479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536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Consequences</a:t>
                      </a:r>
                    </a:p>
                  </a:txBody>
                  <a:tcPr marL="121993" marR="121993" marT="47948" marB="479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De </a:t>
                      </a:r>
                      <a:r>
                        <a:rPr kumimoji="0" lang="nl-NL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Client</a:t>
                      </a: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 is niet op de hoogte welk object gecreëerd wordt en is dus onafhankelijk van het te creëren object.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Univers" pitchFamily="34" charset="0"/>
                        </a:rPr>
                        <a:t>Soms moet er speciaal hiervoor een hiërarchie van klasse – subklasse opgezet worden (als er maar 1 klasse is).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Univers" pitchFamily="34" charset="0"/>
                      </a:endParaRPr>
                    </a:p>
                  </a:txBody>
                  <a:tcPr marL="121993" marR="121993" marT="47948" marB="479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1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F</a:t>
            </a:r>
            <a:r>
              <a:rPr lang="nl-NL" dirty="0" smtClean="0"/>
              <a:t>actory Method </a:t>
            </a:r>
            <a:r>
              <a:rPr lang="nl-NL" dirty="0"/>
              <a:t>I</a:t>
            </a:r>
            <a:r>
              <a:rPr lang="nl-NL" dirty="0" smtClean="0"/>
              <a:t>mplementatie</a:t>
            </a:r>
          </a:p>
        </p:txBody>
      </p:sp>
      <p:sp>
        <p:nvSpPr>
          <p:cNvPr id="30723" name="Tijdelijke aanduiding voor inhoud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2500" b="1">
                <a:latin typeface="Courier New" pitchFamily="49" charset="0"/>
                <a:cs typeface="Courier New" pitchFamily="49" charset="0"/>
              </a:rPr>
              <a:t>public interface Product{ □ }</a:t>
            </a:r>
          </a:p>
          <a:p>
            <a:pPr>
              <a:buFont typeface="Wingdings" pitchFamily="2" charset="2"/>
              <a:buNone/>
            </a:pPr>
            <a:r>
              <a:rPr lang="en-US" sz="25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public class ConcreteProductA implements Product { □ }</a:t>
            </a:r>
            <a:endParaRPr lang="nl-NL" sz="2500" b="1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500" b="1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50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500" b="1">
                <a:latin typeface="Courier New" pitchFamily="49" charset="0"/>
                <a:cs typeface="Courier New" pitchFamily="49" charset="0"/>
              </a:rPr>
              <a:t>public abstract class Creator { </a:t>
            </a:r>
          </a:p>
          <a:p>
            <a:pPr>
              <a:buFont typeface="Wingdings" pitchFamily="2" charset="2"/>
              <a:buNone/>
            </a:pPr>
            <a:r>
              <a:rPr lang="en-US" sz="2500" b="1">
                <a:latin typeface="Courier New" pitchFamily="49" charset="0"/>
                <a:cs typeface="Courier New" pitchFamily="49" charset="0"/>
              </a:rPr>
              <a:t>	public void anOperation() { </a:t>
            </a:r>
          </a:p>
          <a:p>
            <a:pPr>
              <a:buFont typeface="Wingdings" pitchFamily="2" charset="2"/>
              <a:buNone/>
            </a:pPr>
            <a:r>
              <a:rPr lang="en-US" sz="2500" b="1">
                <a:latin typeface="Courier New" pitchFamily="49" charset="0"/>
                <a:cs typeface="Courier New" pitchFamily="49" charset="0"/>
              </a:rPr>
              <a:t>		Product product = factoryMethod(); </a:t>
            </a:r>
          </a:p>
          <a:p>
            <a:pPr>
              <a:buFont typeface="Wingdings" pitchFamily="2" charset="2"/>
              <a:buNone/>
            </a:pPr>
            <a:r>
              <a:rPr lang="en-US" sz="2500" b="1">
                <a:latin typeface="Courier New" pitchFamily="49" charset="0"/>
                <a:cs typeface="Courier New" pitchFamily="49" charset="0"/>
              </a:rPr>
              <a:t>	} </a:t>
            </a:r>
          </a:p>
          <a:p>
            <a:pPr>
              <a:buFont typeface="Wingdings" pitchFamily="2" charset="2"/>
              <a:buNone/>
            </a:pPr>
            <a:r>
              <a:rPr lang="en-US" sz="2500" b="1">
                <a:latin typeface="Courier New" pitchFamily="49" charset="0"/>
                <a:cs typeface="Courier New" pitchFamily="49" charset="0"/>
              </a:rPr>
              <a:t>	protected abstract Product factoryMethod(); </a:t>
            </a:r>
          </a:p>
          <a:p>
            <a:pPr>
              <a:buFont typeface="Wingdings" pitchFamily="2" charset="2"/>
              <a:buNone/>
            </a:pPr>
            <a:r>
              <a:rPr lang="en-US" sz="2500" b="1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Font typeface="Wingdings" pitchFamily="2" charset="2"/>
              <a:buNone/>
            </a:pPr>
            <a:r>
              <a:rPr lang="en-US" sz="25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public class ConcreteCreatorA extends Creator { </a:t>
            </a:r>
          </a:p>
          <a:p>
            <a:pPr>
              <a:buFont typeface="Wingdings" pitchFamily="2" charset="2"/>
              <a:buNone/>
            </a:pPr>
            <a:r>
              <a:rPr lang="en-US" sz="25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protected Product factoryMethod() { </a:t>
            </a:r>
          </a:p>
          <a:p>
            <a:pPr>
              <a:buFont typeface="Wingdings" pitchFamily="2" charset="2"/>
              <a:buNone/>
            </a:pPr>
            <a:r>
              <a:rPr lang="en-US" sz="25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	return new ConcreteProductA(); </a:t>
            </a:r>
          </a:p>
          <a:p>
            <a:pPr>
              <a:buFont typeface="Wingdings" pitchFamily="2" charset="2"/>
              <a:buNone/>
            </a:pPr>
            <a:r>
              <a:rPr lang="en-US" sz="25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} </a:t>
            </a:r>
          </a:p>
          <a:p>
            <a:pPr>
              <a:buFont typeface="Wingdings" pitchFamily="2" charset="2"/>
              <a:buNone/>
            </a:pPr>
            <a:r>
              <a:rPr lang="en-US" sz="25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nl-NL" sz="2500" b="1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9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factory Method implementatie</a:t>
            </a:r>
          </a:p>
        </p:txBody>
      </p:sp>
      <p:sp>
        <p:nvSpPr>
          <p:cNvPr id="31747" name="Tijdelijke aanduiding voor inhoud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nl-NL" sz="2500" b="1">
                <a:latin typeface="Courier New" pitchFamily="49" charset="0"/>
                <a:cs typeface="Courier New" pitchFamily="49" charset="0"/>
              </a:rPr>
              <a:t>public class Client{</a:t>
            </a:r>
          </a:p>
          <a:p>
            <a:pPr>
              <a:buFont typeface="Wingdings" pitchFamily="2" charset="2"/>
              <a:buNone/>
            </a:pPr>
            <a:r>
              <a:rPr lang="nl-NL" sz="2500" b="1">
                <a:latin typeface="Courier New" pitchFamily="49" charset="0"/>
                <a:cs typeface="Courier New" pitchFamily="49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nl-NL" sz="25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public static void main(String args[]) {</a:t>
            </a:r>
          </a:p>
          <a:p>
            <a:pPr>
              <a:buFont typeface="Wingdings" pitchFamily="2" charset="2"/>
              <a:buNone/>
            </a:pPr>
            <a:r>
              <a:rPr lang="nl-NL" sz="25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. . . . . . . . . .</a:t>
            </a:r>
          </a:p>
          <a:p>
            <a:pPr>
              <a:buFont typeface="Wingdings" pitchFamily="2" charset="2"/>
              <a:buNone/>
            </a:pPr>
            <a:r>
              <a:rPr lang="nl-NL" sz="25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nl-NL" sz="25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Creator creator = new ConcreteCreatorA();</a:t>
            </a:r>
          </a:p>
          <a:p>
            <a:pPr>
              <a:buFont typeface="Wingdings" pitchFamily="2" charset="2"/>
              <a:buNone/>
            </a:pPr>
            <a:r>
              <a:rPr lang="nl-NL" sz="25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	creator.anOperation();</a:t>
            </a:r>
          </a:p>
          <a:p>
            <a:pPr>
              <a:buFont typeface="Wingdings" pitchFamily="2" charset="2"/>
              <a:buNone/>
            </a:pPr>
            <a:r>
              <a:rPr lang="nl-NL" sz="25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. . . //concreteProductA wordt gecreerd</a:t>
            </a:r>
          </a:p>
          <a:p>
            <a:pPr>
              <a:buFont typeface="Wingdings" pitchFamily="2" charset="2"/>
              <a:buNone/>
            </a:pPr>
            <a:r>
              <a:rPr lang="nl-NL" sz="25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Font typeface="Wingdings" pitchFamily="2" charset="2"/>
              <a:buNone/>
            </a:pPr>
            <a:r>
              <a:rPr lang="nl-NL" sz="25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nl-NL" sz="2200" b="1"/>
          </a:p>
        </p:txBody>
      </p:sp>
    </p:spTree>
    <p:extLst>
      <p:ext uri="{BB962C8B-B14F-4D97-AF65-F5344CB8AC3E}">
        <p14:creationId xmlns:p14="http://schemas.microsoft.com/office/powerpoint/2010/main" val="125550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Factory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endParaRPr lang="nl-N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671" y="1580927"/>
            <a:ext cx="7947177" cy="42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30224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Factory Method: voorbeeld</a:t>
            </a:r>
          </a:p>
        </p:txBody>
      </p:sp>
      <p:sp>
        <p:nvSpPr>
          <p:cNvPr id="32771" name="Tijdelijke aanduiding voor inhoud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nl-NL" smtClean="0"/>
              <a:t>Voorbeeld factory method: iterator() in Java</a:t>
            </a:r>
          </a:p>
        </p:txBody>
      </p:sp>
    </p:spTree>
    <p:extLst>
      <p:ext uri="{BB962C8B-B14F-4D97-AF65-F5344CB8AC3E}">
        <p14:creationId xmlns:p14="http://schemas.microsoft.com/office/powerpoint/2010/main" val="281178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Next up…</a:t>
            </a:r>
            <a:endParaRPr lang="en-US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noProof="0" dirty="0" smtClean="0"/>
              <a:t>Continue with assignment 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59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3-04-19 om 12.23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7" y="1719585"/>
            <a:ext cx="10656614" cy="550791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869085" y="1720629"/>
            <a:ext cx="4719347" cy="2422706"/>
          </a:xfrm>
          <a:prstGeom prst="rect">
            <a:avLst/>
          </a:prstGeom>
          <a:noFill/>
        </p:spPr>
        <p:txBody>
          <a:bodyPr wrap="square" lIns="113276" tIns="56638" rIns="113276" bIns="56638" rtlCol="0">
            <a:spAutoFit/>
          </a:bodyPr>
          <a:lstStyle/>
          <a:p>
            <a:pPr algn="ctr"/>
            <a:r>
              <a:rPr lang="nl-NL" sz="2500" dirty="0">
                <a:solidFill>
                  <a:schemeClr val="accent2"/>
                </a:solidFill>
              </a:rPr>
              <a:t>Een </a:t>
            </a:r>
            <a:r>
              <a:rPr lang="nl-NL" sz="2500" dirty="0" err="1">
                <a:solidFill>
                  <a:schemeClr val="accent2"/>
                </a:solidFill>
              </a:rPr>
              <a:t>Facebook</a:t>
            </a:r>
            <a:r>
              <a:rPr lang="nl-NL" sz="2500" dirty="0">
                <a:solidFill>
                  <a:schemeClr val="accent2"/>
                </a:solidFill>
              </a:rPr>
              <a:t> account genereert verschillende ‘gebeurtenissen’ (events). Verschillende klassen kunnen zich aanmelden om hierop te reageren.</a:t>
            </a:r>
          </a:p>
        </p:txBody>
      </p:sp>
      <p:grpSp>
        <p:nvGrpSpPr>
          <p:cNvPr id="6" name="Groeperen 5"/>
          <p:cNvGrpSpPr/>
          <p:nvPr/>
        </p:nvGrpSpPr>
        <p:grpSpPr>
          <a:xfrm>
            <a:off x="6699664" y="4585899"/>
            <a:ext cx="4719347" cy="2257058"/>
            <a:chOff x="-229968" y="3673118"/>
            <a:chExt cx="3537668" cy="2029661"/>
          </a:xfrm>
        </p:grpSpPr>
        <p:sp>
          <p:nvSpPr>
            <p:cNvPr id="7" name="Tekstvak 6"/>
            <p:cNvSpPr txBox="1"/>
            <p:nvPr/>
          </p:nvSpPr>
          <p:spPr>
            <a:xfrm>
              <a:off x="-229968" y="4927828"/>
              <a:ext cx="3537668" cy="774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500" dirty="0" smtClean="0">
                  <a:solidFill>
                    <a:schemeClr val="accent2"/>
                  </a:solidFill>
                </a:rPr>
                <a:t>Classes 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can</a:t>
              </a:r>
              <a:r>
                <a:rPr lang="nl-NL" sz="2500" dirty="0" smtClean="0">
                  <a:solidFill>
                    <a:schemeClr val="accent2"/>
                  </a:solidFill>
                </a:rPr>
                <a:t> 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enlist</a:t>
              </a:r>
              <a:r>
                <a:rPr lang="nl-NL" sz="2500" dirty="0" smtClean="0">
                  <a:solidFill>
                    <a:schemeClr val="accent2"/>
                  </a:solidFill>
                </a:rPr>
                <a:t> or 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remove</a:t>
              </a:r>
              <a:r>
                <a:rPr lang="nl-NL" sz="2500" dirty="0" smtClean="0">
                  <a:solidFill>
                    <a:schemeClr val="accent2"/>
                  </a:solidFill>
                </a:rPr>
                <a:t> 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themselves</a:t>
              </a:r>
              <a:r>
                <a:rPr lang="nl-NL" sz="2500" dirty="0" smtClean="0">
                  <a:solidFill>
                    <a:schemeClr val="accent2"/>
                  </a:solidFill>
                </a:rPr>
                <a:t> as ‘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listener</a:t>
              </a:r>
              <a:r>
                <a:rPr lang="nl-NL" sz="2500" dirty="0" smtClean="0">
                  <a:solidFill>
                    <a:schemeClr val="accent2"/>
                  </a:solidFill>
                </a:rPr>
                <a:t>’</a:t>
              </a:r>
              <a:endParaRPr lang="nl-NL" sz="2500" dirty="0">
                <a:solidFill>
                  <a:schemeClr val="accent2"/>
                </a:solidFill>
              </a:endParaRPr>
            </a:p>
          </p:txBody>
        </p:sp>
        <p:cxnSp>
          <p:nvCxnSpPr>
            <p:cNvPr id="8" name="Rechte verbindingslijn met pijl 7"/>
            <p:cNvCxnSpPr>
              <a:stCxn id="7" idx="0"/>
            </p:cNvCxnSpPr>
            <p:nvPr/>
          </p:nvCxnSpPr>
          <p:spPr>
            <a:xfrm flipV="1">
              <a:off x="1538866" y="3673118"/>
              <a:ext cx="0" cy="1254710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eperen 10"/>
          <p:cNvGrpSpPr/>
          <p:nvPr/>
        </p:nvGrpSpPr>
        <p:grpSpPr>
          <a:xfrm>
            <a:off x="7131361" y="1576466"/>
            <a:ext cx="4719347" cy="3156308"/>
            <a:chOff x="-229968" y="4927828"/>
            <a:chExt cx="3537668" cy="2838312"/>
          </a:xfrm>
        </p:grpSpPr>
        <p:sp>
          <p:nvSpPr>
            <p:cNvPr id="12" name="Tekstvak 11"/>
            <p:cNvSpPr txBox="1"/>
            <p:nvPr/>
          </p:nvSpPr>
          <p:spPr>
            <a:xfrm>
              <a:off x="-229968" y="4927828"/>
              <a:ext cx="3537668" cy="1577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>
                  <a:solidFill>
                    <a:schemeClr val="accent2"/>
                  </a:solidFill>
                </a:rPr>
                <a:t>Bij elke gebeurtenis roept het account </a:t>
              </a:r>
              <a:r>
                <a:rPr lang="nl-NL" i="1" dirty="0" err="1" smtClean="0">
                  <a:solidFill>
                    <a:schemeClr val="accent2"/>
                  </a:solidFill>
                </a:rPr>
                <a:t>notify</a:t>
              </a:r>
              <a:r>
                <a:rPr lang="nl-NL" dirty="0">
                  <a:solidFill>
                    <a:schemeClr val="accent2"/>
                  </a:solidFill>
                </a:rPr>
                <a:t> </a:t>
              </a:r>
              <a:r>
                <a:rPr lang="nl-NL" dirty="0" smtClean="0">
                  <a:solidFill>
                    <a:schemeClr val="accent2"/>
                  </a:solidFill>
                </a:rPr>
                <a:t>aan.</a:t>
              </a:r>
            </a:p>
            <a:p>
              <a:pPr algn="ctr"/>
              <a:r>
                <a:rPr lang="nl-NL" dirty="0" smtClean="0">
                  <a:solidFill>
                    <a:schemeClr val="accent2"/>
                  </a:solidFill>
                </a:rPr>
                <a:t>Hierin wordt van elke luisteraar (in </a:t>
              </a:r>
              <a:r>
                <a:rPr lang="nl-NL" i="1" dirty="0" err="1" smtClean="0">
                  <a:solidFill>
                    <a:schemeClr val="accent2"/>
                  </a:solidFill>
                </a:rPr>
                <a:t>listeners</a:t>
              </a:r>
              <a:r>
                <a:rPr lang="nl-NL" i="1" dirty="0" smtClean="0">
                  <a:solidFill>
                    <a:schemeClr val="accent2"/>
                  </a:solidFill>
                </a:rPr>
                <a:t>)</a:t>
              </a:r>
              <a:r>
                <a:rPr lang="nl-NL" dirty="0" smtClean="0">
                  <a:solidFill>
                    <a:schemeClr val="accent2"/>
                  </a:solidFill>
                </a:rPr>
                <a:t> de methode </a:t>
              </a:r>
              <a:r>
                <a:rPr lang="nl-NL" dirty="0" err="1" smtClean="0">
                  <a:solidFill>
                    <a:schemeClr val="accent2"/>
                  </a:solidFill>
                </a:rPr>
                <a:t>faceBookEvent</a:t>
              </a:r>
              <a:r>
                <a:rPr lang="nl-NL" dirty="0" smtClean="0">
                  <a:solidFill>
                    <a:schemeClr val="accent2"/>
                  </a:solidFill>
                </a:rPr>
                <a:t> aangeroepen. Deze bestaat, want al deze klassen implementeren de interface</a:t>
              </a:r>
              <a:endParaRPr lang="nl-NL" dirty="0">
                <a:solidFill>
                  <a:schemeClr val="accent2"/>
                </a:solidFill>
              </a:endParaRPr>
            </a:p>
          </p:txBody>
        </p:sp>
        <p:cxnSp>
          <p:nvCxnSpPr>
            <p:cNvPr id="13" name="Rechte verbindingslijn met pijl 12"/>
            <p:cNvCxnSpPr>
              <a:stCxn id="12" idx="2"/>
            </p:cNvCxnSpPr>
            <p:nvPr/>
          </p:nvCxnSpPr>
          <p:spPr>
            <a:xfrm flipH="1">
              <a:off x="448781" y="6505408"/>
              <a:ext cx="1090085" cy="1260732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eperen 13"/>
          <p:cNvGrpSpPr/>
          <p:nvPr/>
        </p:nvGrpSpPr>
        <p:grpSpPr>
          <a:xfrm>
            <a:off x="4264594" y="2139106"/>
            <a:ext cx="6549563" cy="477054"/>
            <a:chOff x="-1601915" y="4927828"/>
            <a:chExt cx="4909615" cy="428991"/>
          </a:xfrm>
        </p:grpSpPr>
        <p:sp>
          <p:nvSpPr>
            <p:cNvPr id="15" name="Tekstvak 14"/>
            <p:cNvSpPr txBox="1"/>
            <p:nvPr/>
          </p:nvSpPr>
          <p:spPr>
            <a:xfrm>
              <a:off x="-229968" y="4927828"/>
              <a:ext cx="3537668" cy="428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500" dirty="0" smtClean="0">
                  <a:solidFill>
                    <a:schemeClr val="accent2"/>
                  </a:solidFill>
                </a:rPr>
                <a:t>These are 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all</a:t>
              </a:r>
              <a:r>
                <a:rPr lang="nl-NL" sz="2500" dirty="0" smtClean="0">
                  <a:solidFill>
                    <a:schemeClr val="accent2"/>
                  </a:solidFill>
                </a:rPr>
                <a:t> </a:t>
              </a:r>
              <a:r>
                <a:rPr lang="nl-NL" sz="2500" dirty="0" err="1" smtClean="0">
                  <a:solidFill>
                    <a:schemeClr val="accent2"/>
                  </a:solidFill>
                </a:rPr>
                <a:t>possible</a:t>
              </a:r>
              <a:r>
                <a:rPr lang="nl-NL" sz="2500" dirty="0" smtClean="0">
                  <a:solidFill>
                    <a:schemeClr val="accent2"/>
                  </a:solidFill>
                </a:rPr>
                <a:t> </a:t>
              </a:r>
              <a:r>
                <a:rPr lang="nl-NL" sz="2500" i="1" dirty="0" smtClean="0">
                  <a:solidFill>
                    <a:schemeClr val="accent2"/>
                  </a:solidFill>
                </a:rPr>
                <a:t>events</a:t>
              </a:r>
              <a:endParaRPr lang="nl-NL" sz="2500" dirty="0">
                <a:solidFill>
                  <a:schemeClr val="accent2"/>
                </a:solidFill>
              </a:endParaRPr>
            </a:p>
          </p:txBody>
        </p:sp>
        <p:cxnSp>
          <p:nvCxnSpPr>
            <p:cNvPr id="16" name="Rechte verbindingslijn met pijl 15"/>
            <p:cNvCxnSpPr>
              <a:stCxn id="15" idx="1"/>
            </p:cNvCxnSpPr>
            <p:nvPr/>
          </p:nvCxnSpPr>
          <p:spPr>
            <a:xfrm flipH="1" flipV="1">
              <a:off x="-1601915" y="5127891"/>
              <a:ext cx="1371947" cy="14433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eperen 16"/>
          <p:cNvGrpSpPr/>
          <p:nvPr/>
        </p:nvGrpSpPr>
        <p:grpSpPr>
          <a:xfrm>
            <a:off x="5243402" y="1617951"/>
            <a:ext cx="6360431" cy="2217423"/>
            <a:chOff x="-4997808" y="4648657"/>
            <a:chExt cx="4767840" cy="1994019"/>
          </a:xfrm>
        </p:grpSpPr>
        <p:sp>
          <p:nvSpPr>
            <p:cNvPr id="18" name="Tekstvak 17"/>
            <p:cNvSpPr txBox="1"/>
            <p:nvPr/>
          </p:nvSpPr>
          <p:spPr>
            <a:xfrm>
              <a:off x="-3767636" y="4648657"/>
              <a:ext cx="3537668" cy="1577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>
                  <a:solidFill>
                    <a:schemeClr val="accent2"/>
                  </a:solidFill>
                </a:rPr>
                <a:t>Het interesseert Account niet OF, HOEVEEL &amp; WELKE Klassen luisteren naar events. Hiervoor is een </a:t>
              </a:r>
              <a:r>
                <a:rPr lang="nl-NL" i="1" dirty="0" smtClean="0">
                  <a:solidFill>
                    <a:schemeClr val="accent2"/>
                  </a:solidFill>
                </a:rPr>
                <a:t>interface</a:t>
              </a:r>
              <a:r>
                <a:rPr lang="nl-NL" dirty="0" smtClean="0">
                  <a:solidFill>
                    <a:schemeClr val="accent2"/>
                  </a:solidFill>
                </a:rPr>
                <a:t> erg geschikt. Later kunnen nu nog onbekende klassen ook luisteraar worden als ze de methode maar implementeren</a:t>
              </a:r>
              <a:endParaRPr lang="nl-NL" dirty="0">
                <a:solidFill>
                  <a:schemeClr val="accent2"/>
                </a:solidFill>
              </a:endParaRPr>
            </a:p>
          </p:txBody>
        </p:sp>
        <p:cxnSp>
          <p:nvCxnSpPr>
            <p:cNvPr id="19" name="Rechte verbindingslijn met pijl 18"/>
            <p:cNvCxnSpPr>
              <a:stCxn id="18" idx="1"/>
            </p:cNvCxnSpPr>
            <p:nvPr/>
          </p:nvCxnSpPr>
          <p:spPr>
            <a:xfrm flipH="1">
              <a:off x="-4997808" y="5437446"/>
              <a:ext cx="1230172" cy="1205230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kstvak 20"/>
          <p:cNvSpPr txBox="1"/>
          <p:nvPr/>
        </p:nvSpPr>
        <p:spPr>
          <a:xfrm>
            <a:off x="7479003" y="5074197"/>
            <a:ext cx="4719347" cy="1653265"/>
          </a:xfrm>
          <a:prstGeom prst="rect">
            <a:avLst/>
          </a:prstGeom>
          <a:noFill/>
        </p:spPr>
        <p:txBody>
          <a:bodyPr wrap="square" lIns="113276" tIns="56638" rIns="113276" bIns="56638" rtlCol="0">
            <a:spAutoFit/>
          </a:bodyPr>
          <a:lstStyle/>
          <a:p>
            <a:pPr algn="ctr"/>
            <a:r>
              <a:rPr lang="nl-NL" sz="2500" dirty="0">
                <a:solidFill>
                  <a:schemeClr val="accent2"/>
                </a:solidFill>
              </a:rPr>
              <a:t>NB: </a:t>
            </a:r>
            <a:r>
              <a:rPr lang="nl-NL" sz="2500" dirty="0" smtClean="0">
                <a:solidFill>
                  <a:schemeClr val="accent2"/>
                </a:solidFill>
              </a:rPr>
              <a:t>in </a:t>
            </a:r>
            <a:r>
              <a:rPr lang="nl-NL" sz="2500" dirty="0" err="1" smtClean="0">
                <a:solidFill>
                  <a:schemeClr val="accent2"/>
                </a:solidFill>
              </a:rPr>
              <a:t>reality</a:t>
            </a:r>
            <a:r>
              <a:rPr lang="nl-NL" sz="2500" dirty="0" smtClean="0">
                <a:solidFill>
                  <a:schemeClr val="accent2"/>
                </a:solidFill>
              </a:rPr>
              <a:t> </a:t>
            </a:r>
            <a:r>
              <a:rPr lang="nl-NL" sz="2500" dirty="0" err="1" smtClean="0">
                <a:solidFill>
                  <a:schemeClr val="accent2"/>
                </a:solidFill>
              </a:rPr>
              <a:t>this</a:t>
            </a:r>
            <a:r>
              <a:rPr lang="nl-NL" sz="2500" dirty="0" smtClean="0">
                <a:solidFill>
                  <a:schemeClr val="accent2"/>
                </a:solidFill>
              </a:rPr>
              <a:t> system </a:t>
            </a:r>
            <a:r>
              <a:rPr lang="nl-NL" sz="2500" dirty="0" err="1" smtClean="0">
                <a:solidFill>
                  <a:schemeClr val="accent2"/>
                </a:solidFill>
              </a:rPr>
              <a:t>doesn’t</a:t>
            </a:r>
            <a:r>
              <a:rPr lang="nl-NL" sz="2500" dirty="0" smtClean="0">
                <a:solidFill>
                  <a:schemeClr val="accent2"/>
                </a:solidFill>
              </a:rPr>
              <a:t> </a:t>
            </a:r>
            <a:r>
              <a:rPr lang="nl-NL" sz="2500" dirty="0" err="1" smtClean="0">
                <a:solidFill>
                  <a:schemeClr val="accent2"/>
                </a:solidFill>
              </a:rPr>
              <a:t>exist</a:t>
            </a:r>
            <a:r>
              <a:rPr lang="nl-NL" sz="2500" dirty="0" smtClean="0">
                <a:solidFill>
                  <a:schemeClr val="accent2"/>
                </a:solidFill>
              </a:rPr>
              <a:t>; </a:t>
            </a:r>
            <a:r>
              <a:rPr lang="nl-NL" sz="2500" dirty="0" err="1" smtClean="0">
                <a:solidFill>
                  <a:schemeClr val="accent2"/>
                </a:solidFill>
              </a:rPr>
              <a:t>its</a:t>
            </a:r>
            <a:r>
              <a:rPr lang="nl-NL" sz="2500" dirty="0" smtClean="0">
                <a:solidFill>
                  <a:schemeClr val="accent2"/>
                </a:solidFill>
              </a:rPr>
              <a:t> component </a:t>
            </a:r>
            <a:r>
              <a:rPr lang="nl-NL" sz="2500" dirty="0" err="1" smtClean="0">
                <a:solidFill>
                  <a:schemeClr val="accent2"/>
                </a:solidFill>
              </a:rPr>
              <a:t>would</a:t>
            </a:r>
            <a:r>
              <a:rPr lang="nl-NL" sz="2500" dirty="0" smtClean="0">
                <a:solidFill>
                  <a:schemeClr val="accent2"/>
                </a:solidFill>
              </a:rPr>
              <a:t> run on different </a:t>
            </a:r>
            <a:r>
              <a:rPr lang="nl-NL" sz="2500" dirty="0" err="1" smtClean="0">
                <a:solidFill>
                  <a:schemeClr val="accent2"/>
                </a:solidFill>
              </a:rPr>
              <a:t>devices</a:t>
            </a:r>
            <a:r>
              <a:rPr lang="nl-NL" sz="2500" dirty="0" smtClean="0">
                <a:solidFill>
                  <a:schemeClr val="accent2"/>
                </a:solidFill>
              </a:rPr>
              <a:t>. It is </a:t>
            </a:r>
            <a:r>
              <a:rPr lang="nl-NL" sz="2500" dirty="0" err="1" smtClean="0">
                <a:solidFill>
                  <a:schemeClr val="accent2"/>
                </a:solidFill>
              </a:rPr>
              <a:t>just</a:t>
            </a:r>
            <a:r>
              <a:rPr lang="nl-NL" sz="2500" dirty="0" smtClean="0">
                <a:solidFill>
                  <a:schemeClr val="accent2"/>
                </a:solidFill>
              </a:rPr>
              <a:t> </a:t>
            </a:r>
            <a:r>
              <a:rPr lang="nl-NL" sz="2500" dirty="0" err="1" smtClean="0">
                <a:solidFill>
                  <a:schemeClr val="accent2"/>
                </a:solidFill>
              </a:rPr>
              <a:t>an</a:t>
            </a:r>
            <a:r>
              <a:rPr lang="nl-NL" sz="2500" dirty="0" smtClean="0">
                <a:solidFill>
                  <a:schemeClr val="accent2"/>
                </a:solidFill>
              </a:rPr>
              <a:t> </a:t>
            </a:r>
            <a:r>
              <a:rPr lang="nl-NL" sz="2500" dirty="0" err="1" smtClean="0">
                <a:solidFill>
                  <a:schemeClr val="accent2"/>
                </a:solidFill>
              </a:rPr>
              <a:t>illustration</a:t>
            </a:r>
            <a:endParaRPr lang="nl-NL" sz="2500" dirty="0">
              <a:solidFill>
                <a:schemeClr val="accent2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application for interface:</a:t>
            </a:r>
            <a:br>
              <a:rPr lang="en-US" smtClean="0"/>
            </a:br>
            <a:r>
              <a:rPr lang="en-US" smtClean="0"/>
              <a:t>Observer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nice</a:t>
            </a:r>
            <a:r>
              <a:rPr lang="nl-NL" dirty="0" smtClean="0"/>
              <a:t> interface </a:t>
            </a:r>
            <a:r>
              <a:rPr lang="nl-NL" dirty="0" err="1" smtClean="0"/>
              <a:t>example</a:t>
            </a:r>
            <a:endParaRPr lang="nl-NL" dirty="0"/>
          </a:p>
        </p:txBody>
      </p:sp>
      <p:sp>
        <p:nvSpPr>
          <p:cNvPr id="6" name="Tijdelijke aanduiding voor verticale tekst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public class </a:t>
            </a:r>
            <a:r>
              <a:rPr lang="nl-NL" dirty="0" err="1"/>
              <a:t>datastructure</a:t>
            </a:r>
            <a:r>
              <a:rPr lang="nl-NL" dirty="0"/>
              <a:t> {</a:t>
            </a:r>
          </a:p>
          <a:p>
            <a:pPr marL="0" indent="0">
              <a:buNone/>
            </a:pPr>
            <a:r>
              <a:rPr lang="nl-NL" dirty="0"/>
              <a:t>    public </a:t>
            </a:r>
            <a:r>
              <a:rPr lang="nl-NL" dirty="0" err="1"/>
              <a:t>void</a:t>
            </a:r>
            <a:r>
              <a:rPr lang="nl-NL" dirty="0"/>
              <a:t> temp(){</a:t>
            </a:r>
          </a:p>
          <a:p>
            <a:pPr marL="0" indent="0">
              <a:buNone/>
            </a:pPr>
            <a:r>
              <a:rPr lang="nl-NL" dirty="0"/>
              <a:t>        Collection&lt;Object&gt; </a:t>
            </a:r>
            <a:r>
              <a:rPr lang="nl-NL" dirty="0" err="1"/>
              <a:t>someCollection</a:t>
            </a:r>
            <a:r>
              <a:rPr lang="nl-NL" dirty="0"/>
              <a:t> = new </a:t>
            </a:r>
            <a:r>
              <a:rPr lang="nl-NL" dirty="0" err="1"/>
              <a:t>LinkedList</a:t>
            </a:r>
            <a:r>
              <a:rPr lang="nl-NL" dirty="0"/>
              <a:t>&lt;&gt;();</a:t>
            </a:r>
          </a:p>
          <a:p>
            <a:pPr marL="0" indent="0">
              <a:buNone/>
            </a:pPr>
            <a:r>
              <a:rPr lang="nl-NL" dirty="0"/>
              <a:t>        </a:t>
            </a:r>
          </a:p>
          <a:p>
            <a:pPr marL="0" indent="0">
              <a:buNone/>
            </a:pPr>
            <a:r>
              <a:rPr lang="nl-NL" dirty="0"/>
              <a:t>        </a:t>
            </a:r>
            <a:r>
              <a:rPr lang="nl-NL" dirty="0" err="1"/>
              <a:t>someCollection.add</a:t>
            </a:r>
            <a:r>
              <a:rPr lang="nl-NL" dirty="0"/>
              <a:t>(new Object());</a:t>
            </a:r>
          </a:p>
          <a:p>
            <a:pPr marL="0" indent="0">
              <a:buNone/>
            </a:pPr>
            <a:r>
              <a:rPr lang="nl-NL" dirty="0"/>
              <a:t>        </a:t>
            </a:r>
            <a:r>
              <a:rPr lang="nl-NL" dirty="0" err="1"/>
              <a:t>someCollection.add</a:t>
            </a:r>
            <a:r>
              <a:rPr lang="nl-NL" dirty="0"/>
              <a:t>(new Object());</a:t>
            </a:r>
          </a:p>
          <a:p>
            <a:pPr marL="0" indent="0">
              <a:buNone/>
            </a:pPr>
            <a:r>
              <a:rPr lang="nl-NL" dirty="0"/>
              <a:t>        </a:t>
            </a:r>
          </a:p>
          <a:p>
            <a:pPr marL="0" indent="0">
              <a:buNone/>
            </a:pPr>
            <a:r>
              <a:rPr lang="nl-NL" dirty="0"/>
              <a:t>        </a:t>
            </a:r>
            <a:r>
              <a:rPr lang="nl-NL" dirty="0" err="1"/>
              <a:t>Iterator</a:t>
            </a:r>
            <a:r>
              <a:rPr lang="nl-NL" dirty="0"/>
              <a:t> </a:t>
            </a:r>
            <a:r>
              <a:rPr lang="nl-NL" dirty="0" err="1"/>
              <a:t>itr</a:t>
            </a:r>
            <a:r>
              <a:rPr lang="nl-NL" dirty="0"/>
              <a:t> = </a:t>
            </a:r>
            <a:r>
              <a:rPr lang="nl-NL" dirty="0" err="1"/>
              <a:t>someCollection.iterator</a:t>
            </a:r>
            <a:r>
              <a:rPr lang="nl-NL" dirty="0"/>
              <a:t>();</a:t>
            </a:r>
          </a:p>
          <a:p>
            <a:pPr marL="0" indent="0">
              <a:buNone/>
            </a:pPr>
            <a:r>
              <a:rPr lang="nl-NL" dirty="0"/>
              <a:t>        </a:t>
            </a:r>
            <a:r>
              <a:rPr lang="nl-NL" dirty="0" err="1"/>
              <a:t>while</a:t>
            </a:r>
            <a:r>
              <a:rPr lang="nl-NL" dirty="0"/>
              <a:t>(</a:t>
            </a:r>
            <a:r>
              <a:rPr lang="nl-NL" dirty="0" err="1"/>
              <a:t>itr.hasNext</a:t>
            </a:r>
            <a:r>
              <a:rPr lang="nl-NL" dirty="0"/>
              <a:t>()){</a:t>
            </a:r>
          </a:p>
          <a:p>
            <a:pPr marL="0" indent="0">
              <a:buNone/>
            </a:pPr>
            <a:r>
              <a:rPr lang="nl-NL" dirty="0"/>
              <a:t>            </a:t>
            </a:r>
            <a:r>
              <a:rPr lang="nl-NL" dirty="0" err="1"/>
              <a:t>System.out.println</a:t>
            </a:r>
            <a:r>
              <a:rPr lang="nl-NL" dirty="0"/>
              <a:t>(</a:t>
            </a:r>
            <a:r>
              <a:rPr lang="nl-NL" dirty="0" err="1"/>
              <a:t>itr.next</a:t>
            </a:r>
            <a:r>
              <a:rPr lang="nl-NL" dirty="0"/>
              <a:t>()); //</a:t>
            </a:r>
            <a:r>
              <a:rPr lang="nl-NL" dirty="0" err="1"/>
              <a:t>here</a:t>
            </a:r>
            <a:r>
              <a:rPr lang="nl-NL" dirty="0"/>
              <a:t> as well: </a:t>
            </a:r>
            <a:r>
              <a:rPr lang="nl-NL" dirty="0" err="1"/>
              <a:t>nice</a:t>
            </a:r>
            <a:r>
              <a:rPr lang="nl-NL" dirty="0"/>
              <a:t> </a:t>
            </a:r>
            <a:r>
              <a:rPr lang="nl-NL" dirty="0" err="1"/>
              <a:t>abstraction</a:t>
            </a:r>
            <a:r>
              <a:rPr lang="nl-NL" dirty="0"/>
              <a:t>!</a:t>
            </a:r>
          </a:p>
          <a:p>
            <a:pPr marL="0" indent="0">
              <a:buNone/>
            </a:pPr>
            <a:r>
              <a:rPr lang="nl-NL" dirty="0"/>
              <a:t>        }</a:t>
            </a:r>
          </a:p>
          <a:p>
            <a:pPr marL="0" indent="0">
              <a:buNone/>
            </a:pPr>
            <a:r>
              <a:rPr lang="nl-NL" dirty="0"/>
              <a:t>    }</a:t>
            </a:r>
          </a:p>
          <a:p>
            <a:pPr marL="0" indent="0">
              <a:buNone/>
            </a:pPr>
            <a:r>
              <a:rPr lang="nl-NL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890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nice</a:t>
            </a:r>
            <a:r>
              <a:rPr lang="nl-NL" dirty="0" smtClean="0"/>
              <a:t> interface </a:t>
            </a:r>
            <a:r>
              <a:rPr lang="nl-NL" dirty="0" err="1" smtClean="0"/>
              <a:t>example</a:t>
            </a:r>
            <a:endParaRPr lang="nl-NL" dirty="0"/>
          </a:p>
        </p:txBody>
      </p:sp>
      <p:sp>
        <p:nvSpPr>
          <p:cNvPr id="6" name="Tijdelijke aanduiding voor verticale tekst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public class </a:t>
            </a:r>
            <a:r>
              <a:rPr lang="nl-NL" dirty="0" err="1"/>
              <a:t>datastructure</a:t>
            </a:r>
            <a:r>
              <a:rPr lang="nl-NL" dirty="0"/>
              <a:t> {</a:t>
            </a:r>
          </a:p>
          <a:p>
            <a:pPr marL="0" indent="0">
              <a:buNone/>
            </a:pPr>
            <a:r>
              <a:rPr lang="nl-NL" dirty="0"/>
              <a:t>    public </a:t>
            </a:r>
            <a:r>
              <a:rPr lang="nl-NL" dirty="0" err="1"/>
              <a:t>void</a:t>
            </a:r>
            <a:r>
              <a:rPr lang="nl-NL" dirty="0"/>
              <a:t> temp(){</a:t>
            </a:r>
          </a:p>
          <a:p>
            <a:pPr marL="0" indent="0">
              <a:buNone/>
            </a:pPr>
            <a:r>
              <a:rPr lang="nl-NL" dirty="0"/>
              <a:t>        Collection&lt;Object&gt; </a:t>
            </a:r>
            <a:r>
              <a:rPr lang="nl-NL" dirty="0" err="1"/>
              <a:t>someCollection</a:t>
            </a:r>
            <a:r>
              <a:rPr lang="nl-NL" dirty="0"/>
              <a:t> = new </a:t>
            </a:r>
            <a:r>
              <a:rPr lang="nl-NL" dirty="0" err="1" smtClean="0"/>
              <a:t>TreeSet</a:t>
            </a:r>
            <a:r>
              <a:rPr lang="nl-NL" dirty="0" smtClean="0"/>
              <a:t>&lt;</a:t>
            </a:r>
            <a:r>
              <a:rPr lang="nl-NL" dirty="0"/>
              <a:t>&gt;();</a:t>
            </a:r>
          </a:p>
          <a:p>
            <a:pPr marL="0" indent="0">
              <a:buNone/>
            </a:pPr>
            <a:r>
              <a:rPr lang="nl-NL" dirty="0"/>
              <a:t>        </a:t>
            </a:r>
          </a:p>
          <a:p>
            <a:pPr marL="0" indent="0">
              <a:buNone/>
            </a:pPr>
            <a:r>
              <a:rPr lang="nl-NL" dirty="0"/>
              <a:t>        </a:t>
            </a:r>
            <a:r>
              <a:rPr lang="nl-NL" dirty="0" err="1"/>
              <a:t>someCollection.add</a:t>
            </a:r>
            <a:r>
              <a:rPr lang="nl-NL" dirty="0"/>
              <a:t>(new Object());</a:t>
            </a:r>
          </a:p>
          <a:p>
            <a:pPr marL="0" indent="0">
              <a:buNone/>
            </a:pPr>
            <a:r>
              <a:rPr lang="nl-NL" dirty="0"/>
              <a:t>        </a:t>
            </a:r>
            <a:r>
              <a:rPr lang="nl-NL" dirty="0" err="1"/>
              <a:t>someCollection.add</a:t>
            </a:r>
            <a:r>
              <a:rPr lang="nl-NL" dirty="0"/>
              <a:t>(new Object());</a:t>
            </a:r>
          </a:p>
          <a:p>
            <a:pPr marL="0" indent="0">
              <a:buNone/>
            </a:pPr>
            <a:r>
              <a:rPr lang="nl-NL" dirty="0"/>
              <a:t>        </a:t>
            </a:r>
          </a:p>
          <a:p>
            <a:pPr marL="0" indent="0">
              <a:buNone/>
            </a:pPr>
            <a:r>
              <a:rPr lang="nl-NL" dirty="0"/>
              <a:t>        </a:t>
            </a:r>
            <a:r>
              <a:rPr lang="nl-NL" dirty="0" err="1"/>
              <a:t>Iterator</a:t>
            </a:r>
            <a:r>
              <a:rPr lang="nl-NL" dirty="0"/>
              <a:t> </a:t>
            </a:r>
            <a:r>
              <a:rPr lang="nl-NL" dirty="0" err="1"/>
              <a:t>itr</a:t>
            </a:r>
            <a:r>
              <a:rPr lang="nl-NL" dirty="0"/>
              <a:t> = </a:t>
            </a:r>
            <a:r>
              <a:rPr lang="nl-NL" dirty="0" err="1"/>
              <a:t>someCollection.iterator</a:t>
            </a:r>
            <a:r>
              <a:rPr lang="nl-NL" dirty="0"/>
              <a:t>();</a:t>
            </a:r>
          </a:p>
          <a:p>
            <a:pPr marL="0" indent="0">
              <a:buNone/>
            </a:pPr>
            <a:r>
              <a:rPr lang="nl-NL" dirty="0"/>
              <a:t>        </a:t>
            </a:r>
            <a:r>
              <a:rPr lang="nl-NL" dirty="0" err="1"/>
              <a:t>while</a:t>
            </a:r>
            <a:r>
              <a:rPr lang="nl-NL" dirty="0"/>
              <a:t>(</a:t>
            </a:r>
            <a:r>
              <a:rPr lang="nl-NL" dirty="0" err="1"/>
              <a:t>itr.hasNext</a:t>
            </a:r>
            <a:r>
              <a:rPr lang="nl-NL" dirty="0"/>
              <a:t>()){</a:t>
            </a:r>
          </a:p>
          <a:p>
            <a:pPr marL="0" indent="0">
              <a:buNone/>
            </a:pPr>
            <a:r>
              <a:rPr lang="nl-NL" dirty="0"/>
              <a:t>            </a:t>
            </a:r>
            <a:r>
              <a:rPr lang="nl-NL" dirty="0" err="1"/>
              <a:t>System.out.println</a:t>
            </a:r>
            <a:r>
              <a:rPr lang="nl-NL" dirty="0"/>
              <a:t>(</a:t>
            </a:r>
            <a:r>
              <a:rPr lang="nl-NL" dirty="0" err="1"/>
              <a:t>itr.next</a:t>
            </a:r>
            <a:r>
              <a:rPr lang="nl-NL" dirty="0"/>
              <a:t>()); //</a:t>
            </a:r>
            <a:r>
              <a:rPr lang="nl-NL" dirty="0" err="1"/>
              <a:t>here</a:t>
            </a:r>
            <a:r>
              <a:rPr lang="nl-NL" dirty="0"/>
              <a:t> as well: </a:t>
            </a:r>
            <a:r>
              <a:rPr lang="nl-NL" dirty="0" err="1"/>
              <a:t>nice</a:t>
            </a:r>
            <a:r>
              <a:rPr lang="nl-NL" dirty="0"/>
              <a:t> </a:t>
            </a:r>
            <a:r>
              <a:rPr lang="nl-NL" dirty="0" err="1"/>
              <a:t>abstraction</a:t>
            </a:r>
            <a:r>
              <a:rPr lang="nl-NL" dirty="0"/>
              <a:t>!</a:t>
            </a:r>
          </a:p>
          <a:p>
            <a:pPr marL="0" indent="0">
              <a:buNone/>
            </a:pPr>
            <a:r>
              <a:rPr lang="nl-NL" dirty="0"/>
              <a:t>        }</a:t>
            </a:r>
          </a:p>
          <a:p>
            <a:pPr marL="0" indent="0">
              <a:buNone/>
            </a:pPr>
            <a:r>
              <a:rPr lang="nl-NL" dirty="0"/>
              <a:t>    }</a:t>
            </a:r>
          </a:p>
          <a:p>
            <a:pPr marL="0" indent="0">
              <a:buNone/>
            </a:pPr>
            <a:r>
              <a:rPr lang="nl-NL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123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nice</a:t>
            </a:r>
            <a:r>
              <a:rPr lang="nl-NL" dirty="0" smtClean="0"/>
              <a:t> interface </a:t>
            </a:r>
            <a:r>
              <a:rPr lang="nl-NL" dirty="0" err="1" smtClean="0"/>
              <a:t>example</a:t>
            </a:r>
            <a:endParaRPr lang="nl-NL" dirty="0"/>
          </a:p>
        </p:txBody>
      </p:sp>
      <p:sp>
        <p:nvSpPr>
          <p:cNvPr id="6" name="Tijdelijke aanduiding voor verticale tekst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public class </a:t>
            </a:r>
            <a:r>
              <a:rPr lang="nl-NL" dirty="0" err="1"/>
              <a:t>datastructure</a:t>
            </a:r>
            <a:r>
              <a:rPr lang="nl-NL" dirty="0"/>
              <a:t> {</a:t>
            </a:r>
          </a:p>
          <a:p>
            <a:pPr marL="0" indent="0">
              <a:buNone/>
            </a:pPr>
            <a:r>
              <a:rPr lang="nl-NL" dirty="0"/>
              <a:t>    public </a:t>
            </a:r>
            <a:r>
              <a:rPr lang="nl-NL" dirty="0" err="1"/>
              <a:t>void</a:t>
            </a:r>
            <a:r>
              <a:rPr lang="nl-NL" dirty="0"/>
              <a:t> temp(){</a:t>
            </a:r>
          </a:p>
          <a:p>
            <a:pPr marL="0" indent="0">
              <a:buNone/>
            </a:pPr>
            <a:r>
              <a:rPr lang="nl-NL" dirty="0"/>
              <a:t>        Collection&lt;Object&gt; </a:t>
            </a:r>
            <a:r>
              <a:rPr lang="nl-NL" dirty="0" err="1"/>
              <a:t>someCollection</a:t>
            </a:r>
            <a:r>
              <a:rPr lang="nl-NL" dirty="0"/>
              <a:t> = new </a:t>
            </a:r>
            <a:r>
              <a:rPr lang="nl-NL" dirty="0" err="1" smtClean="0"/>
              <a:t>HashSet</a:t>
            </a:r>
            <a:r>
              <a:rPr lang="nl-NL" dirty="0" smtClean="0"/>
              <a:t>&lt;</a:t>
            </a:r>
            <a:r>
              <a:rPr lang="nl-NL" dirty="0"/>
              <a:t>&gt;();</a:t>
            </a:r>
          </a:p>
          <a:p>
            <a:pPr marL="0" indent="0">
              <a:buNone/>
            </a:pPr>
            <a:r>
              <a:rPr lang="nl-NL" dirty="0"/>
              <a:t>        </a:t>
            </a:r>
          </a:p>
          <a:p>
            <a:pPr marL="0" indent="0">
              <a:buNone/>
            </a:pPr>
            <a:r>
              <a:rPr lang="nl-NL" dirty="0"/>
              <a:t>        </a:t>
            </a:r>
            <a:r>
              <a:rPr lang="nl-NL" dirty="0" err="1"/>
              <a:t>someCollection.add</a:t>
            </a:r>
            <a:r>
              <a:rPr lang="nl-NL" dirty="0"/>
              <a:t>(new Object());</a:t>
            </a:r>
          </a:p>
          <a:p>
            <a:pPr marL="0" indent="0">
              <a:buNone/>
            </a:pPr>
            <a:r>
              <a:rPr lang="nl-NL" dirty="0"/>
              <a:t>        </a:t>
            </a:r>
            <a:r>
              <a:rPr lang="nl-NL" dirty="0" err="1"/>
              <a:t>someCollection.add</a:t>
            </a:r>
            <a:r>
              <a:rPr lang="nl-NL" dirty="0"/>
              <a:t>(new Object());</a:t>
            </a:r>
          </a:p>
          <a:p>
            <a:pPr marL="0" indent="0">
              <a:buNone/>
            </a:pPr>
            <a:r>
              <a:rPr lang="nl-NL" dirty="0"/>
              <a:t>        </a:t>
            </a:r>
          </a:p>
          <a:p>
            <a:pPr marL="0" indent="0">
              <a:buNone/>
            </a:pPr>
            <a:r>
              <a:rPr lang="nl-NL" dirty="0"/>
              <a:t>        </a:t>
            </a:r>
            <a:r>
              <a:rPr lang="nl-NL" dirty="0" err="1"/>
              <a:t>Iterator</a:t>
            </a:r>
            <a:r>
              <a:rPr lang="nl-NL" dirty="0"/>
              <a:t> </a:t>
            </a:r>
            <a:r>
              <a:rPr lang="nl-NL" dirty="0" err="1"/>
              <a:t>itr</a:t>
            </a:r>
            <a:r>
              <a:rPr lang="nl-NL" dirty="0"/>
              <a:t> = </a:t>
            </a:r>
            <a:r>
              <a:rPr lang="nl-NL" dirty="0" err="1"/>
              <a:t>someCollection.iterator</a:t>
            </a:r>
            <a:r>
              <a:rPr lang="nl-NL" dirty="0"/>
              <a:t>();</a:t>
            </a:r>
          </a:p>
          <a:p>
            <a:pPr marL="0" indent="0">
              <a:buNone/>
            </a:pPr>
            <a:r>
              <a:rPr lang="nl-NL" dirty="0"/>
              <a:t>        </a:t>
            </a:r>
            <a:r>
              <a:rPr lang="nl-NL" dirty="0" err="1"/>
              <a:t>while</a:t>
            </a:r>
            <a:r>
              <a:rPr lang="nl-NL" dirty="0"/>
              <a:t>(</a:t>
            </a:r>
            <a:r>
              <a:rPr lang="nl-NL" dirty="0" err="1"/>
              <a:t>itr.hasNext</a:t>
            </a:r>
            <a:r>
              <a:rPr lang="nl-NL" dirty="0"/>
              <a:t>()){</a:t>
            </a:r>
          </a:p>
          <a:p>
            <a:pPr marL="0" indent="0">
              <a:buNone/>
            </a:pPr>
            <a:r>
              <a:rPr lang="nl-NL" dirty="0"/>
              <a:t>            </a:t>
            </a:r>
            <a:r>
              <a:rPr lang="nl-NL" dirty="0" err="1"/>
              <a:t>System.out.println</a:t>
            </a:r>
            <a:r>
              <a:rPr lang="nl-NL" dirty="0"/>
              <a:t>(</a:t>
            </a:r>
            <a:r>
              <a:rPr lang="nl-NL" dirty="0" err="1"/>
              <a:t>itr.next</a:t>
            </a:r>
            <a:r>
              <a:rPr lang="nl-NL" dirty="0"/>
              <a:t>()); //</a:t>
            </a:r>
            <a:r>
              <a:rPr lang="nl-NL" dirty="0" err="1"/>
              <a:t>here</a:t>
            </a:r>
            <a:r>
              <a:rPr lang="nl-NL" dirty="0"/>
              <a:t> as well: </a:t>
            </a:r>
            <a:r>
              <a:rPr lang="nl-NL" dirty="0" err="1"/>
              <a:t>nice</a:t>
            </a:r>
            <a:r>
              <a:rPr lang="nl-NL" dirty="0"/>
              <a:t> </a:t>
            </a:r>
            <a:r>
              <a:rPr lang="nl-NL" dirty="0" err="1"/>
              <a:t>abstraction</a:t>
            </a:r>
            <a:r>
              <a:rPr lang="nl-NL" dirty="0"/>
              <a:t>!</a:t>
            </a:r>
          </a:p>
          <a:p>
            <a:pPr marL="0" indent="0">
              <a:buNone/>
            </a:pPr>
            <a:r>
              <a:rPr lang="nl-NL" dirty="0"/>
              <a:t>        }</a:t>
            </a:r>
          </a:p>
          <a:p>
            <a:pPr marL="0" indent="0">
              <a:buNone/>
            </a:pPr>
            <a:r>
              <a:rPr lang="nl-NL" dirty="0"/>
              <a:t>    }</a:t>
            </a:r>
          </a:p>
          <a:p>
            <a:pPr marL="0" indent="0">
              <a:buNone/>
            </a:pPr>
            <a:r>
              <a:rPr lang="nl-NL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123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 and purpose of design patterns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500" b="1" dirty="0">
                <a:solidFill>
                  <a:srgbClr val="C00000"/>
                </a:solidFill>
              </a:rPr>
              <a:t>Definition</a:t>
            </a:r>
          </a:p>
          <a:p>
            <a:r>
              <a:rPr lang="en-US" sz="2500" b="1" dirty="0"/>
              <a:t>Design pattern</a:t>
            </a:r>
            <a:r>
              <a:rPr lang="en-US" sz="2500" dirty="0"/>
              <a:t> is a general reusable solution to a commonly occurring </a:t>
            </a:r>
            <a:br>
              <a:rPr lang="en-US" sz="2500" dirty="0"/>
            </a:br>
            <a:r>
              <a:rPr lang="en-US" sz="2500" dirty="0"/>
              <a:t>problem in software design. </a:t>
            </a:r>
          </a:p>
          <a:p>
            <a:r>
              <a:rPr lang="en-US" sz="2500" dirty="0"/>
              <a:t>It is a description or template for how to solve a problem that can be </a:t>
            </a:r>
            <a:br>
              <a:rPr lang="en-US" sz="2500" dirty="0"/>
            </a:br>
            <a:r>
              <a:rPr lang="en-US" sz="2500" dirty="0"/>
              <a:t>used in many different situations.</a:t>
            </a:r>
          </a:p>
          <a:p>
            <a:r>
              <a:rPr lang="en-US" sz="2500" dirty="0"/>
              <a:t>A design pattern is not a finished design that can be transformed </a:t>
            </a:r>
            <a:br>
              <a:rPr lang="en-US" sz="2500" dirty="0"/>
            </a:br>
            <a:r>
              <a:rPr lang="en-US" sz="2500" dirty="0"/>
              <a:t>directly into code</a:t>
            </a:r>
            <a:r>
              <a:rPr lang="en-US" sz="2500" dirty="0" smtClean="0"/>
              <a:t>.</a:t>
            </a:r>
            <a:endParaRPr lang="nl-NL" sz="2500" dirty="0"/>
          </a:p>
        </p:txBody>
      </p:sp>
      <p:sp>
        <p:nvSpPr>
          <p:cNvPr id="4" name="Rechthoek 3"/>
          <p:cNvSpPr/>
          <p:nvPr/>
        </p:nvSpPr>
        <p:spPr>
          <a:xfrm>
            <a:off x="334607" y="4174973"/>
            <a:ext cx="11624270" cy="1222378"/>
          </a:xfrm>
          <a:prstGeom prst="rect">
            <a:avLst/>
          </a:prstGeom>
        </p:spPr>
        <p:txBody>
          <a:bodyPr wrap="square" lIns="113276" tIns="56638" rIns="113276" bIns="56638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Purpose:</a:t>
            </a:r>
            <a:endParaRPr lang="en-US" b="1" dirty="0">
              <a:solidFill>
                <a:srgbClr val="C00000"/>
              </a:solidFill>
            </a:endParaRPr>
          </a:p>
          <a:p>
            <a:pPr marL="353987" indent="-353987">
              <a:defRPr/>
            </a:pPr>
            <a:r>
              <a:rPr lang="en-US" dirty="0" smtClean="0">
                <a:latin typeface="+mn-lt"/>
              </a:rPr>
              <a:t>Reuse of previously invented solutions (not specific code)</a:t>
            </a:r>
          </a:p>
          <a:p>
            <a:pPr marL="353987" indent="-353987">
              <a:defRPr/>
            </a:pPr>
            <a:r>
              <a:rPr lang="en-US" dirty="0" smtClean="0">
                <a:latin typeface="+mn-lt"/>
              </a:rPr>
              <a:t>Establishing common terminology to improve communication between developers.</a:t>
            </a:r>
          </a:p>
          <a:p>
            <a:pPr marL="353987" indent="-353987">
              <a:defRPr/>
            </a:pPr>
            <a:r>
              <a:rPr lang="en-US" dirty="0" smtClean="0">
                <a:latin typeface="+mn-lt"/>
              </a:rPr>
              <a:t>Improving maintainability, reusability and </a:t>
            </a:r>
            <a:r>
              <a:rPr lang="en-US" dirty="0" err="1" smtClean="0">
                <a:latin typeface="+mn-lt"/>
              </a:rPr>
              <a:t>changability</a:t>
            </a:r>
            <a:endParaRPr lang="en-US" dirty="0">
              <a:latin typeface="+mn-lt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34608" y="5469359"/>
            <a:ext cx="11719734" cy="945379"/>
          </a:xfrm>
          <a:prstGeom prst="rect">
            <a:avLst/>
          </a:prstGeom>
        </p:spPr>
        <p:txBody>
          <a:bodyPr lIns="113276" tIns="56638" rIns="113276" bIns="56638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Pitfalls</a:t>
            </a:r>
          </a:p>
          <a:p>
            <a:pPr marL="353987" indent="-353987">
              <a:defRPr/>
            </a:pPr>
            <a:r>
              <a:rPr lang="en-US" dirty="0" smtClean="0">
                <a:latin typeface="+mn-lt"/>
              </a:rPr>
              <a:t>Design patterns are not a goal in itself</a:t>
            </a:r>
          </a:p>
          <a:p>
            <a:pPr marL="353987" indent="-353987">
              <a:defRPr/>
            </a:pPr>
            <a:r>
              <a:rPr lang="en-US" dirty="0" smtClean="0">
                <a:latin typeface="+mn-lt"/>
              </a:rPr>
              <a:t>Increases the complexity.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684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f56913c5f5afd7ec22edc112653c67e16e02fa6"/>
</p:tagLst>
</file>

<file path=ppt/theme/theme1.xml><?xml version="1.0" encoding="utf-8"?>
<a:theme xmlns:a="http://schemas.openxmlformats.org/drawingml/2006/main" name="Corporate template-set Universiteit Leiden">
  <a:themeElements>
    <a:clrScheme name="Aangepast 30">
      <a:dk1>
        <a:srgbClr val="000000"/>
      </a:dk1>
      <a:lt1>
        <a:srgbClr val="FFFFFF"/>
      </a:lt1>
      <a:dk2>
        <a:srgbClr val="8592BC"/>
      </a:dk2>
      <a:lt2>
        <a:srgbClr val="0C2577"/>
      </a:lt2>
      <a:accent1>
        <a:srgbClr val="9EBA2E"/>
      </a:accent1>
      <a:accent2>
        <a:srgbClr val="5CB1EB"/>
      </a:accent2>
      <a:accent3>
        <a:srgbClr val="34A3A9"/>
      </a:accent3>
      <a:accent4>
        <a:srgbClr val="F46E32"/>
      </a:accent4>
      <a:accent5>
        <a:srgbClr val="2C712D"/>
      </a:accent5>
      <a:accent6>
        <a:srgbClr val="B02079"/>
      </a:accent6>
      <a:hlink>
        <a:srgbClr val="0033CC"/>
      </a:hlink>
      <a:folHlink>
        <a:srgbClr val="7030A0"/>
      </a:folHlink>
    </a:clrScheme>
    <a:fontScheme name="Universiteit Leide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108000" rIns="108000" bIns="108000" rtlCol="0">
        <a:noAutofit/>
      </a:bodyPr>
      <a:lstStyle>
        <a:defPPr>
          <a:defRPr noProof="0" dirty="0" err="1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8621</TotalTime>
  <Words>1894</Words>
  <Application>Microsoft Macintosh PowerPoint</Application>
  <PresentationFormat>Aangepast</PresentationFormat>
  <Paragraphs>451</Paragraphs>
  <Slides>46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47" baseType="lpstr">
      <vt:lpstr>Corporate template-set Universiteit Leiden</vt:lpstr>
      <vt:lpstr>Design Patterns</vt:lpstr>
      <vt:lpstr>Interface</vt:lpstr>
      <vt:lpstr>Interface: UML Syntax</vt:lpstr>
      <vt:lpstr>Example application for interface</vt:lpstr>
      <vt:lpstr>Example application for interface: Observer pattern</vt:lpstr>
      <vt:lpstr>A nice interface example</vt:lpstr>
      <vt:lpstr>A nice interface example</vt:lpstr>
      <vt:lpstr>A nice interface example</vt:lpstr>
      <vt:lpstr>Definition and purpose of design patterns</vt:lpstr>
      <vt:lpstr>Classification of Design Patterns</vt:lpstr>
      <vt:lpstr>Principles and strategies for design patterns</vt:lpstr>
      <vt:lpstr>Pattern Description - Template</vt:lpstr>
      <vt:lpstr>Facade pattern</vt:lpstr>
      <vt:lpstr>Facade pattern</vt:lpstr>
      <vt:lpstr>Façade Pattern</vt:lpstr>
      <vt:lpstr>Facade</vt:lpstr>
      <vt:lpstr>Facade</vt:lpstr>
      <vt:lpstr>Adapter Pattern</vt:lpstr>
      <vt:lpstr>Adapter pattern</vt:lpstr>
      <vt:lpstr>Adapter</vt:lpstr>
      <vt:lpstr>(Object) Adapter</vt:lpstr>
      <vt:lpstr>(Object) Adapter</vt:lpstr>
      <vt:lpstr>Adapter</vt:lpstr>
      <vt:lpstr>Adapter Pattern</vt:lpstr>
      <vt:lpstr>Strategy Pattern</vt:lpstr>
      <vt:lpstr>Strategy Pattern</vt:lpstr>
      <vt:lpstr>Strategy</vt:lpstr>
      <vt:lpstr>strategy implementation</vt:lpstr>
      <vt:lpstr>strategy implementation</vt:lpstr>
      <vt:lpstr>strategy implementation</vt:lpstr>
      <vt:lpstr>Strategy pattern</vt:lpstr>
      <vt:lpstr>Strategy Pattern</vt:lpstr>
      <vt:lpstr>Sorting exercise – strategy pattern</vt:lpstr>
      <vt:lpstr>Duck-exercise – design with traditional inheritance</vt:lpstr>
      <vt:lpstr>Duck-exercise – strategy pattern</vt:lpstr>
      <vt:lpstr>Duck-exercise– strategy pattern</vt:lpstr>
      <vt:lpstr>Duck-exercise – strategy pattern</vt:lpstr>
      <vt:lpstr>Factories</vt:lpstr>
      <vt:lpstr>Factory Method pattern</vt:lpstr>
      <vt:lpstr>Factory Method pattern</vt:lpstr>
      <vt:lpstr>Factory Method pattern</vt:lpstr>
      <vt:lpstr>Factory Method Implementatie</vt:lpstr>
      <vt:lpstr>factory Method implementatie</vt:lpstr>
      <vt:lpstr>Factory Example</vt:lpstr>
      <vt:lpstr>Factory Method: voorbeeld</vt:lpstr>
      <vt:lpstr>Next up…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template-set Universiteit Leiden</dc:title>
  <dc:creator>PPTsolutions</dc:creator>
  <cp:lastModifiedBy>Tim Cocx</cp:lastModifiedBy>
  <cp:revision>305</cp:revision>
  <dcterms:created xsi:type="dcterms:W3CDTF">2015-03-10T08:05:39Z</dcterms:created>
  <dcterms:modified xsi:type="dcterms:W3CDTF">2017-05-04T10:36:38Z</dcterms:modified>
</cp:coreProperties>
</file>